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8288000" cy="10287000"/>
  <p:notesSz cx="6858000" cy="9144000"/>
  <p:embeddedFontLst>
    <p:embeddedFont>
      <p:font typeface="Aileron Bold" panose="020B0604020202020204" charset="0"/>
      <p:regular r:id="rId59"/>
    </p:embeddedFont>
    <p:embeddedFont>
      <p:font typeface="Aileron Ultra-Bold" panose="020B0604020202020204" charset="0"/>
      <p:regular r:id="rId60"/>
    </p:embeddedFont>
    <p:embeddedFont>
      <p:font typeface="Arimo Bold" panose="020B0604020202020204" charset="0"/>
      <p:regular r:id="rId61"/>
    </p:embeddedFont>
    <p:embeddedFont>
      <p:font typeface="Barlow Condensed Bold" panose="020B0604020202020204" charset="0"/>
      <p:regular r:id="rId62"/>
    </p:embeddedFont>
    <p:embeddedFont>
      <p:font typeface="Barlow Condensed Heavy" panose="020B0604020202020204" charset="0"/>
      <p:regular r:id="rId63"/>
    </p:embeddedFont>
    <p:embeddedFont>
      <p:font typeface="Calibri" panose="020F0502020204030204" pitchFamily="34" charset="0"/>
      <p:regular r:id="rId64"/>
      <p:bold r:id="rId65"/>
      <p:italic r:id="rId66"/>
      <p:boldItalic r:id="rId67"/>
    </p:embeddedFont>
    <p:embeddedFont>
      <p:font typeface="Merriweather 36pt Ultra-Bold" panose="020B0604020202020204" charset="0"/>
      <p:regular r:id="rId68"/>
    </p:embeddedFont>
    <p:embeddedFont>
      <p:font typeface="Public Sans" panose="020B0604020202020204" charset="0"/>
      <p:regular r:id="rId69"/>
    </p:embeddedFont>
    <p:embeddedFont>
      <p:font typeface="Public Sans Bold" panose="020B0604020202020204" charset="0"/>
      <p:regular r:id="rId70"/>
    </p:embeddedFont>
    <p:embeddedFont>
      <p:font typeface="Public Sans Heavy" panose="020B0604020202020204" charset="0"/>
      <p:regular r:id="rId71"/>
    </p:embeddedFont>
    <p:embeddedFont>
      <p:font typeface="Public Sans Italics"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sv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svg"/><Relationship Id="rId10"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8.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8.svg"/><Relationship Id="rId7"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8.svg"/><Relationship Id="rId7"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7.sv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1.svg"/><Relationship Id="rId4" Type="http://schemas.openxmlformats.org/officeDocument/2006/relationships/image" Target="../media/image1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8.sv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5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svg"/></Relationships>
</file>

<file path=ppt/slides/_rels/slide5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svg"/></Relationships>
</file>

<file path=ppt/slides/_rels/slide5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8.svg"/></Relationships>
</file>

<file path=ppt/slides/_rels/slide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337205" y="3307946"/>
            <a:ext cx="12166583" cy="6539071"/>
            <a:chOff x="-1270" y="0"/>
            <a:chExt cx="5373370" cy="2887980"/>
          </a:xfrm>
        </p:grpSpPr>
        <p:sp>
          <p:nvSpPr>
            <p:cNvPr id="4" name="Freeform 4"/>
            <p:cNvSpPr/>
            <p:nvPr/>
          </p:nvSpPr>
          <p:spPr>
            <a:xfrm>
              <a:off x="0" y="0"/>
              <a:ext cx="5373370" cy="2887980"/>
            </a:xfrm>
            <a:custGeom>
              <a:avLst/>
              <a:gdLst/>
              <a:ahLst/>
              <a:cxnLst/>
              <a:rect l="l" t="t" r="r" b="b"/>
              <a:pathLst>
                <a:path w="5373370" h="288798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t="-43029" b="-43029"/>
              </a:stretch>
            </a:blipFill>
          </p:spPr>
        </p:sp>
      </p:grpSp>
      <p:grpSp>
        <p:nvGrpSpPr>
          <p:cNvPr id="5" name="Group 5"/>
          <p:cNvGrpSpPr/>
          <p:nvPr/>
        </p:nvGrpSpPr>
        <p:grpSpPr>
          <a:xfrm>
            <a:off x="-1136521" y="3307946"/>
            <a:ext cx="2594369" cy="4588246"/>
            <a:chOff x="0" y="0"/>
            <a:chExt cx="683291" cy="1208427"/>
          </a:xfrm>
        </p:grpSpPr>
        <p:sp>
          <p:nvSpPr>
            <p:cNvPr id="6" name="Freeform 6"/>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id="7" name="TextBox 7"/>
            <p:cNvSpPr txBox="1"/>
            <p:nvPr/>
          </p:nvSpPr>
          <p:spPr>
            <a:xfrm>
              <a:off x="0" y="-57150"/>
              <a:ext cx="683291" cy="126557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3469396" y="1259637"/>
            <a:ext cx="3789904" cy="665701"/>
            <a:chOff x="0" y="0"/>
            <a:chExt cx="998164" cy="175329"/>
          </a:xfrm>
        </p:grpSpPr>
        <p:sp>
          <p:nvSpPr>
            <p:cNvPr id="9" name="Freeform 9"/>
            <p:cNvSpPr/>
            <p:nvPr/>
          </p:nvSpPr>
          <p:spPr>
            <a:xfrm>
              <a:off x="0" y="0"/>
              <a:ext cx="998164" cy="175329"/>
            </a:xfrm>
            <a:custGeom>
              <a:avLst/>
              <a:gdLst/>
              <a:ahLst/>
              <a:cxnLst/>
              <a:rect l="l" t="t" r="r" b="b"/>
              <a:pathLst>
                <a:path w="998164" h="175329">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id="10" name="TextBox 10"/>
            <p:cNvSpPr txBox="1"/>
            <p:nvPr/>
          </p:nvSpPr>
          <p:spPr>
            <a:xfrm>
              <a:off x="0" y="-57150"/>
              <a:ext cx="998164" cy="232479"/>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2412807" y="2293935"/>
            <a:ext cx="6533231" cy="2908534"/>
          </a:xfrm>
          <a:prstGeom prst="rect">
            <a:avLst/>
          </a:prstGeom>
        </p:spPr>
        <p:txBody>
          <a:bodyPr lIns="0" tIns="0" rIns="0" bIns="0" rtlCol="0" anchor="t">
            <a:spAutoFit/>
          </a:bodyPr>
          <a:lstStyle/>
          <a:p>
            <a:pPr algn="l">
              <a:lnSpc>
                <a:spcPts val="11221"/>
              </a:lnSpc>
            </a:pPr>
            <a:r>
              <a:rPr lang="en-US" sz="10894" b="1">
                <a:solidFill>
                  <a:srgbClr val="0E2F5F"/>
                </a:solidFill>
                <a:latin typeface="Public Sans Heavy"/>
                <a:ea typeface="Public Sans Heavy"/>
                <a:cs typeface="Public Sans Heavy"/>
                <a:sym typeface="Public Sans Heavy"/>
              </a:rPr>
              <a:t>BÁO CÁO CUỐI KỲ</a:t>
            </a:r>
          </a:p>
        </p:txBody>
      </p:sp>
      <p:sp>
        <p:nvSpPr>
          <p:cNvPr id="18" name="TextBox 18"/>
          <p:cNvSpPr txBox="1"/>
          <p:nvPr/>
        </p:nvSpPr>
        <p:spPr>
          <a:xfrm>
            <a:off x="2412807" y="5244247"/>
            <a:ext cx="7315200" cy="658495"/>
          </a:xfrm>
          <a:prstGeom prst="rect">
            <a:avLst/>
          </a:prstGeom>
        </p:spPr>
        <p:txBody>
          <a:bodyPr lIns="0" tIns="0" rIns="0" bIns="0" rtlCol="0" anchor="t">
            <a:spAutoFit/>
          </a:bodyPr>
          <a:lstStyle/>
          <a:p>
            <a:pPr algn="l">
              <a:lnSpc>
                <a:spcPts val="5240"/>
              </a:lnSpc>
            </a:pPr>
            <a:r>
              <a:rPr lang="en-US" sz="4000" b="1">
                <a:solidFill>
                  <a:srgbClr val="021828"/>
                </a:solidFill>
                <a:latin typeface="Public Sans Heavy"/>
                <a:ea typeface="Public Sans Heavy"/>
                <a:cs typeface="Public Sans Heavy"/>
                <a:sym typeface="Public Sans Heavy"/>
              </a:rPr>
              <a:t>MÔN: CƠ SỞ DỮ LIỆU</a:t>
            </a:r>
          </a:p>
        </p:txBody>
      </p:sp>
      <p:sp>
        <p:nvSpPr>
          <p:cNvPr id="19" name="TextBox 19"/>
          <p:cNvSpPr txBox="1"/>
          <p:nvPr/>
        </p:nvSpPr>
        <p:spPr>
          <a:xfrm>
            <a:off x="3165437" y="6092157"/>
            <a:ext cx="4225963" cy="422873"/>
          </a:xfrm>
          <a:prstGeom prst="rect">
            <a:avLst/>
          </a:prstGeom>
        </p:spPr>
        <p:txBody>
          <a:bodyPr wrap="square" lIns="0" tIns="0" rIns="0" bIns="0" rtlCol="0" anchor="t">
            <a:spAutoFit/>
          </a:bodyPr>
          <a:lstStyle/>
          <a:p>
            <a:pPr algn="ctr">
              <a:lnSpc>
                <a:spcPts val="3640"/>
              </a:lnSpc>
              <a:spcBef>
                <a:spcPct val="0"/>
              </a:spcBef>
            </a:pPr>
            <a:r>
              <a:rPr lang="en-US" sz="2600" b="1" dirty="0">
                <a:solidFill>
                  <a:srgbClr val="000000"/>
                </a:solidFill>
                <a:latin typeface="Public Sans Bold"/>
                <a:ea typeface="Public Sans Bold"/>
                <a:cs typeface="Public Sans Bold"/>
                <a:sym typeface="Public Sans Bold"/>
              </a:rPr>
              <a:t>NHÓM 4 - DHTMDT19D</a:t>
            </a:r>
          </a:p>
        </p:txBody>
      </p:sp>
      <p:sp>
        <p:nvSpPr>
          <p:cNvPr id="20" name="TextBox 20"/>
          <p:cNvSpPr txBox="1"/>
          <p:nvPr/>
        </p:nvSpPr>
        <p:spPr>
          <a:xfrm>
            <a:off x="2295530" y="6815606"/>
            <a:ext cx="6162670" cy="884538"/>
          </a:xfrm>
          <a:prstGeom prst="rect">
            <a:avLst/>
          </a:prstGeom>
        </p:spPr>
        <p:txBody>
          <a:bodyPr wrap="square" lIns="0" tIns="0" rIns="0" bIns="0" rtlCol="0" anchor="t">
            <a:spAutoFit/>
          </a:bodyPr>
          <a:lstStyle/>
          <a:p>
            <a:pPr algn="ctr">
              <a:lnSpc>
                <a:spcPts val="3640"/>
              </a:lnSpc>
            </a:pPr>
            <a:r>
              <a:rPr lang="en-US" sz="2600" b="1" dirty="0">
                <a:solidFill>
                  <a:srgbClr val="000000"/>
                </a:solidFill>
                <a:latin typeface="Public Sans Bold"/>
                <a:ea typeface="Public Sans Bold"/>
                <a:cs typeface="Public Sans Bold"/>
                <a:sym typeface="Public Sans Bold"/>
              </a:rPr>
              <a:t>GVHD: TS. LÊ HỮU HÙNG</a:t>
            </a:r>
          </a:p>
          <a:p>
            <a:pPr algn="ctr">
              <a:lnSpc>
                <a:spcPts val="3640"/>
              </a:lnSpc>
              <a:spcBef>
                <a:spcPct val="0"/>
              </a:spcBef>
            </a:pPr>
            <a:r>
              <a:rPr lang="en-US" sz="2600" b="1" dirty="0">
                <a:solidFill>
                  <a:srgbClr val="000000"/>
                </a:solidFill>
                <a:latin typeface="Public Sans Bold"/>
                <a:ea typeface="Public Sans Bold"/>
                <a:cs typeface="Public Sans Bold"/>
                <a:sym typeface="Public Sans Bold"/>
              </a:rPr>
              <a:t>TS. NGUYỄN THỊ HOÀI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32840" y="1370647"/>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83339" y="410332"/>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740812" y="1989015"/>
            <a:ext cx="17002842" cy="8033346"/>
            <a:chOff x="0" y="0"/>
            <a:chExt cx="4478115" cy="2115778"/>
          </a:xfrm>
        </p:grpSpPr>
        <p:sp>
          <p:nvSpPr>
            <p:cNvPr id="5" name="Freeform 5"/>
            <p:cNvSpPr/>
            <p:nvPr/>
          </p:nvSpPr>
          <p:spPr>
            <a:xfrm>
              <a:off x="0" y="0"/>
              <a:ext cx="4478115" cy="2115778"/>
            </a:xfrm>
            <a:custGeom>
              <a:avLst/>
              <a:gdLst/>
              <a:ahLst/>
              <a:cxnLst/>
              <a:rect l="l" t="t" r="r" b="b"/>
              <a:pathLst>
                <a:path w="4478115" h="2115778">
                  <a:moveTo>
                    <a:pt x="26865" y="0"/>
                  </a:moveTo>
                  <a:lnTo>
                    <a:pt x="4451250" y="0"/>
                  </a:lnTo>
                  <a:cubicBezTo>
                    <a:pt x="4466087" y="0"/>
                    <a:pt x="4478115" y="12028"/>
                    <a:pt x="4478115" y="26865"/>
                  </a:cubicBezTo>
                  <a:lnTo>
                    <a:pt x="4478115" y="2088914"/>
                  </a:lnTo>
                  <a:cubicBezTo>
                    <a:pt x="4478115" y="2103751"/>
                    <a:pt x="4466087" y="2115778"/>
                    <a:pt x="4451250" y="2115778"/>
                  </a:cubicBezTo>
                  <a:lnTo>
                    <a:pt x="26865" y="2115778"/>
                  </a:lnTo>
                  <a:cubicBezTo>
                    <a:pt x="12028" y="2115778"/>
                    <a:pt x="0" y="2103751"/>
                    <a:pt x="0" y="2088914"/>
                  </a:cubicBezTo>
                  <a:lnTo>
                    <a:pt x="0" y="26865"/>
                  </a:lnTo>
                  <a:cubicBezTo>
                    <a:pt x="0" y="12028"/>
                    <a:pt x="12028" y="0"/>
                    <a:pt x="26865" y="0"/>
                  </a:cubicBezTo>
                  <a:close/>
                </a:path>
              </a:pathLst>
            </a:custGeom>
            <a:solidFill>
              <a:srgbClr val="E1EDFC"/>
            </a:solidFill>
          </p:spPr>
        </p:sp>
        <p:sp>
          <p:nvSpPr>
            <p:cNvPr id="6" name="TextBox 6"/>
            <p:cNvSpPr txBox="1"/>
            <p:nvPr/>
          </p:nvSpPr>
          <p:spPr>
            <a:xfrm>
              <a:off x="0" y="-57150"/>
              <a:ext cx="4478115" cy="2172928"/>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264709" y="3210155"/>
            <a:ext cx="15998787" cy="5591066"/>
          </a:xfrm>
          <a:custGeom>
            <a:avLst/>
            <a:gdLst/>
            <a:ahLst/>
            <a:cxnLst/>
            <a:rect l="l" t="t" r="r" b="b"/>
            <a:pathLst>
              <a:path w="15998787" h="5591066">
                <a:moveTo>
                  <a:pt x="0" y="0"/>
                </a:moveTo>
                <a:lnTo>
                  <a:pt x="15998787" y="0"/>
                </a:lnTo>
                <a:lnTo>
                  <a:pt x="15998787" y="5591066"/>
                </a:lnTo>
                <a:lnTo>
                  <a:pt x="0" y="5591066"/>
                </a:lnTo>
                <a:lnTo>
                  <a:pt x="0" y="0"/>
                </a:lnTo>
                <a:close/>
              </a:path>
            </a:pathLst>
          </a:custGeom>
          <a:blipFill>
            <a:blip r:embed="rId6"/>
            <a:stretch>
              <a:fillRect l="-1452" r="-3256"/>
            </a:stretch>
          </a:blipFill>
        </p:spPr>
      </p:sp>
      <p:sp>
        <p:nvSpPr>
          <p:cNvPr id="8" name="TextBox 8"/>
          <p:cNvSpPr txBox="1"/>
          <p:nvPr/>
        </p:nvSpPr>
        <p:spPr>
          <a:xfrm>
            <a:off x="1028700" y="990600"/>
            <a:ext cx="8115300" cy="721995"/>
          </a:xfrm>
          <a:prstGeom prst="rect">
            <a:avLst/>
          </a:prstGeom>
        </p:spPr>
        <p:txBody>
          <a:bodyPr lIns="0" tIns="0" rIns="0" bIns="0" rtlCol="0" anchor="t">
            <a:spAutoFit/>
          </a:bodyPr>
          <a:lstStyle/>
          <a:p>
            <a:pPr algn="l">
              <a:lnSpc>
                <a:spcPts val="5715"/>
              </a:lnSpc>
            </a:pPr>
            <a:r>
              <a:rPr lang="en-US" sz="4500" b="1">
                <a:solidFill>
                  <a:srgbClr val="0E2F5F"/>
                </a:solidFill>
                <a:latin typeface="Public Sans Heavy"/>
                <a:ea typeface="Public Sans Heavy"/>
                <a:cs typeface="Public Sans Heavy"/>
                <a:sym typeface="Public Sans Heavy"/>
              </a:rPr>
              <a:t>Thêm dữ liệu vào mỗi bảng</a:t>
            </a:r>
          </a:p>
        </p:txBody>
      </p:sp>
      <p:sp>
        <p:nvSpPr>
          <p:cNvPr id="9" name="TextBox 9"/>
          <p:cNvSpPr txBox="1"/>
          <p:nvPr/>
        </p:nvSpPr>
        <p:spPr>
          <a:xfrm>
            <a:off x="11687121" y="952500"/>
            <a:ext cx="2553097" cy="622935"/>
          </a:xfrm>
          <a:prstGeom prst="rect">
            <a:avLst/>
          </a:prstGeom>
        </p:spPr>
        <p:txBody>
          <a:bodyPr lIns="0" tIns="0" rIns="0" bIns="0" rtlCol="0" anchor="t">
            <a:spAutoFit/>
          </a:bodyPr>
          <a:lstStyle/>
          <a:p>
            <a:pPr algn="ctr">
              <a:lnSpc>
                <a:spcPts val="5040"/>
              </a:lnSpc>
              <a:spcBef>
                <a:spcPct val="0"/>
              </a:spcBef>
            </a:pPr>
            <a:r>
              <a:rPr lang="en-US" sz="3600" b="1">
                <a:solidFill>
                  <a:srgbClr val="0E2F5F"/>
                </a:solidFill>
                <a:latin typeface="Public Sans Bold"/>
                <a:ea typeface="Public Sans Bold"/>
                <a:cs typeface="Public Sans Bold"/>
                <a:sym typeface="Public Sans Bold"/>
              </a:rPr>
              <a:t>Lê Tiến Đạt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32840" y="1370647"/>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83339" y="410332"/>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3154664" y="1989015"/>
            <a:ext cx="11978673" cy="8033346"/>
            <a:chOff x="0" y="0"/>
            <a:chExt cx="3154877" cy="2115778"/>
          </a:xfrm>
        </p:grpSpPr>
        <p:sp>
          <p:nvSpPr>
            <p:cNvPr id="5" name="Freeform 5"/>
            <p:cNvSpPr/>
            <p:nvPr/>
          </p:nvSpPr>
          <p:spPr>
            <a:xfrm>
              <a:off x="0" y="0"/>
              <a:ext cx="3154877" cy="2115778"/>
            </a:xfrm>
            <a:custGeom>
              <a:avLst/>
              <a:gdLst/>
              <a:ahLst/>
              <a:cxnLst/>
              <a:rect l="l" t="t" r="r" b="b"/>
              <a:pathLst>
                <a:path w="3154877" h="2115778">
                  <a:moveTo>
                    <a:pt x="38132" y="0"/>
                  </a:moveTo>
                  <a:lnTo>
                    <a:pt x="3116745" y="0"/>
                  </a:lnTo>
                  <a:cubicBezTo>
                    <a:pt x="3126858" y="0"/>
                    <a:pt x="3136557" y="4017"/>
                    <a:pt x="3143708" y="11169"/>
                  </a:cubicBezTo>
                  <a:cubicBezTo>
                    <a:pt x="3150859" y="18320"/>
                    <a:pt x="3154877" y="28019"/>
                    <a:pt x="3154877" y="38132"/>
                  </a:cubicBezTo>
                  <a:lnTo>
                    <a:pt x="3154877" y="2077646"/>
                  </a:lnTo>
                  <a:cubicBezTo>
                    <a:pt x="3154877" y="2098706"/>
                    <a:pt x="3137804" y="2115778"/>
                    <a:pt x="3116745" y="2115778"/>
                  </a:cubicBezTo>
                  <a:lnTo>
                    <a:pt x="38132" y="2115778"/>
                  </a:lnTo>
                  <a:cubicBezTo>
                    <a:pt x="28019" y="2115778"/>
                    <a:pt x="18320" y="2111761"/>
                    <a:pt x="11169" y="2104610"/>
                  </a:cubicBezTo>
                  <a:cubicBezTo>
                    <a:pt x="4017" y="2097459"/>
                    <a:pt x="0" y="2087760"/>
                    <a:pt x="0" y="2077646"/>
                  </a:cubicBezTo>
                  <a:lnTo>
                    <a:pt x="0" y="38132"/>
                  </a:lnTo>
                  <a:cubicBezTo>
                    <a:pt x="0" y="28019"/>
                    <a:pt x="4017" y="18320"/>
                    <a:pt x="11169" y="11169"/>
                  </a:cubicBezTo>
                  <a:cubicBezTo>
                    <a:pt x="18320" y="4017"/>
                    <a:pt x="28019" y="0"/>
                    <a:pt x="38132" y="0"/>
                  </a:cubicBezTo>
                  <a:close/>
                </a:path>
              </a:pathLst>
            </a:custGeom>
            <a:solidFill>
              <a:srgbClr val="E1EDFC"/>
            </a:solidFill>
          </p:spPr>
        </p:sp>
        <p:sp>
          <p:nvSpPr>
            <p:cNvPr id="6" name="TextBox 6"/>
            <p:cNvSpPr txBox="1"/>
            <p:nvPr/>
          </p:nvSpPr>
          <p:spPr>
            <a:xfrm>
              <a:off x="0" y="-57150"/>
              <a:ext cx="3154877" cy="2172928"/>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5539957" y="2194383"/>
            <a:ext cx="7208087" cy="7622609"/>
          </a:xfrm>
          <a:custGeom>
            <a:avLst/>
            <a:gdLst/>
            <a:ahLst/>
            <a:cxnLst/>
            <a:rect l="l" t="t" r="r" b="b"/>
            <a:pathLst>
              <a:path w="7208087" h="7622609">
                <a:moveTo>
                  <a:pt x="0" y="0"/>
                </a:moveTo>
                <a:lnTo>
                  <a:pt x="7208086" y="0"/>
                </a:lnTo>
                <a:lnTo>
                  <a:pt x="7208086" y="7622610"/>
                </a:lnTo>
                <a:lnTo>
                  <a:pt x="0" y="7622610"/>
                </a:lnTo>
                <a:lnTo>
                  <a:pt x="0" y="0"/>
                </a:lnTo>
                <a:close/>
              </a:path>
            </a:pathLst>
          </a:custGeom>
          <a:blipFill>
            <a:blip r:embed="rId6"/>
            <a:stretch>
              <a:fillRect/>
            </a:stretch>
          </a:blipFill>
        </p:spPr>
      </p:sp>
      <p:sp>
        <p:nvSpPr>
          <p:cNvPr id="8" name="TextBox 8"/>
          <p:cNvSpPr txBox="1"/>
          <p:nvPr/>
        </p:nvSpPr>
        <p:spPr>
          <a:xfrm>
            <a:off x="1028700" y="990600"/>
            <a:ext cx="8115300" cy="721995"/>
          </a:xfrm>
          <a:prstGeom prst="rect">
            <a:avLst/>
          </a:prstGeom>
        </p:spPr>
        <p:txBody>
          <a:bodyPr lIns="0" tIns="0" rIns="0" bIns="0" rtlCol="0" anchor="t">
            <a:spAutoFit/>
          </a:bodyPr>
          <a:lstStyle/>
          <a:p>
            <a:pPr algn="l">
              <a:lnSpc>
                <a:spcPts val="5715"/>
              </a:lnSpc>
            </a:pPr>
            <a:r>
              <a:rPr lang="en-US" sz="4500" b="1">
                <a:solidFill>
                  <a:srgbClr val="0E2F5F"/>
                </a:solidFill>
                <a:latin typeface="Public Sans Heavy"/>
                <a:ea typeface="Public Sans Heavy"/>
                <a:cs typeface="Public Sans Heavy"/>
                <a:sym typeface="Public Sans Heavy"/>
              </a:rPr>
              <a:t>Thêm dữ liệu vào mỗi bảng</a:t>
            </a:r>
          </a:p>
        </p:txBody>
      </p:sp>
      <p:sp>
        <p:nvSpPr>
          <p:cNvPr id="9" name="TextBox 9"/>
          <p:cNvSpPr txBox="1"/>
          <p:nvPr/>
        </p:nvSpPr>
        <p:spPr>
          <a:xfrm>
            <a:off x="11913263" y="952500"/>
            <a:ext cx="2553097" cy="622935"/>
          </a:xfrm>
          <a:prstGeom prst="rect">
            <a:avLst/>
          </a:prstGeom>
        </p:spPr>
        <p:txBody>
          <a:bodyPr lIns="0" tIns="0" rIns="0" bIns="0" rtlCol="0" anchor="t">
            <a:spAutoFit/>
          </a:bodyPr>
          <a:lstStyle/>
          <a:p>
            <a:pPr algn="ctr">
              <a:lnSpc>
                <a:spcPts val="5040"/>
              </a:lnSpc>
              <a:spcBef>
                <a:spcPct val="0"/>
              </a:spcBef>
            </a:pPr>
            <a:r>
              <a:rPr lang="en-US" sz="3600" b="1">
                <a:solidFill>
                  <a:srgbClr val="0E2F5F"/>
                </a:solidFill>
                <a:latin typeface="Public Sans Bold"/>
                <a:ea typeface="Public Sans Bold"/>
                <a:cs typeface="Public Sans Bold"/>
                <a:sym typeface="Public Sans Bold"/>
              </a:rPr>
              <a:t>Lê Tiến Đạt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70185" y="2333127"/>
            <a:ext cx="9017815" cy="9654434"/>
            <a:chOff x="0" y="0"/>
            <a:chExt cx="2375063" cy="2542732"/>
          </a:xfrm>
        </p:grpSpPr>
        <p:sp>
          <p:nvSpPr>
            <p:cNvPr id="3" name="Freeform 3"/>
            <p:cNvSpPr/>
            <p:nvPr/>
          </p:nvSpPr>
          <p:spPr>
            <a:xfrm>
              <a:off x="0" y="0"/>
              <a:ext cx="2375063" cy="2542732"/>
            </a:xfrm>
            <a:custGeom>
              <a:avLst/>
              <a:gdLst/>
              <a:ahLst/>
              <a:cxnLst/>
              <a:rect l="l" t="t" r="r" b="b"/>
              <a:pathLst>
                <a:path w="2375063" h="2542732">
                  <a:moveTo>
                    <a:pt x="43784" y="0"/>
                  </a:moveTo>
                  <a:lnTo>
                    <a:pt x="2331278" y="0"/>
                  </a:lnTo>
                  <a:cubicBezTo>
                    <a:pt x="2355460" y="0"/>
                    <a:pt x="2375063" y="19603"/>
                    <a:pt x="2375063" y="43784"/>
                  </a:cubicBezTo>
                  <a:lnTo>
                    <a:pt x="2375063" y="2498947"/>
                  </a:lnTo>
                  <a:cubicBezTo>
                    <a:pt x="2375063" y="2523129"/>
                    <a:pt x="2355460" y="2542732"/>
                    <a:pt x="2331278" y="2542732"/>
                  </a:cubicBezTo>
                  <a:lnTo>
                    <a:pt x="43784" y="2542732"/>
                  </a:lnTo>
                  <a:cubicBezTo>
                    <a:pt x="19603" y="2542732"/>
                    <a:pt x="0" y="2523129"/>
                    <a:pt x="0" y="2498947"/>
                  </a:cubicBezTo>
                  <a:lnTo>
                    <a:pt x="0" y="43784"/>
                  </a:lnTo>
                  <a:cubicBezTo>
                    <a:pt x="0" y="19603"/>
                    <a:pt x="19603" y="0"/>
                    <a:pt x="43784" y="0"/>
                  </a:cubicBezTo>
                  <a:close/>
                </a:path>
              </a:pathLst>
            </a:custGeom>
            <a:solidFill>
              <a:srgbClr val="3A577B"/>
            </a:solidFill>
          </p:spPr>
        </p:sp>
        <p:sp>
          <p:nvSpPr>
            <p:cNvPr id="4" name="TextBox 4"/>
            <p:cNvSpPr txBox="1"/>
            <p:nvPr/>
          </p:nvSpPr>
          <p:spPr>
            <a:xfrm>
              <a:off x="0" y="-57150"/>
              <a:ext cx="2375063" cy="2599882"/>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392773" y="9671537"/>
            <a:ext cx="1230927" cy="1230927"/>
          </a:xfrm>
          <a:custGeom>
            <a:avLst/>
            <a:gdLst/>
            <a:ahLst/>
            <a:cxnLst/>
            <a:rect l="l" t="t" r="r" b="b"/>
            <a:pathLst>
              <a:path w="1230927" h="1230927">
                <a:moveTo>
                  <a:pt x="0" y="0"/>
                </a:moveTo>
                <a:lnTo>
                  <a:pt x="1230926" y="0"/>
                </a:lnTo>
                <a:lnTo>
                  <a:pt x="1230926" y="1230926"/>
                </a:lnTo>
                <a:lnTo>
                  <a:pt x="0" y="1230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759" y="2366147"/>
            <a:ext cx="9134241" cy="8922588"/>
            <a:chOff x="0" y="0"/>
            <a:chExt cx="2405726" cy="2349982"/>
          </a:xfrm>
        </p:grpSpPr>
        <p:sp>
          <p:nvSpPr>
            <p:cNvPr id="7" name="Freeform 7"/>
            <p:cNvSpPr/>
            <p:nvPr/>
          </p:nvSpPr>
          <p:spPr>
            <a:xfrm>
              <a:off x="0" y="0"/>
              <a:ext cx="2405726" cy="2349982"/>
            </a:xfrm>
            <a:custGeom>
              <a:avLst/>
              <a:gdLst/>
              <a:ahLst/>
              <a:cxnLst/>
              <a:rect l="l" t="t" r="r" b="b"/>
              <a:pathLst>
                <a:path w="2405726" h="2349982">
                  <a:moveTo>
                    <a:pt x="43226" y="0"/>
                  </a:moveTo>
                  <a:lnTo>
                    <a:pt x="2362500" y="0"/>
                  </a:lnTo>
                  <a:cubicBezTo>
                    <a:pt x="2386373" y="0"/>
                    <a:pt x="2405726" y="19353"/>
                    <a:pt x="2405726" y="43226"/>
                  </a:cubicBezTo>
                  <a:lnTo>
                    <a:pt x="2405726" y="2306756"/>
                  </a:lnTo>
                  <a:cubicBezTo>
                    <a:pt x="2405726" y="2318220"/>
                    <a:pt x="2401172" y="2329215"/>
                    <a:pt x="2393065" y="2337321"/>
                  </a:cubicBezTo>
                  <a:cubicBezTo>
                    <a:pt x="2384959" y="2345428"/>
                    <a:pt x="2373964" y="2349982"/>
                    <a:pt x="2362500" y="2349982"/>
                  </a:cubicBezTo>
                  <a:lnTo>
                    <a:pt x="43226" y="2349982"/>
                  </a:lnTo>
                  <a:cubicBezTo>
                    <a:pt x="31762" y="2349982"/>
                    <a:pt x="20767" y="2345428"/>
                    <a:pt x="12661" y="2337321"/>
                  </a:cubicBezTo>
                  <a:cubicBezTo>
                    <a:pt x="4554" y="2329215"/>
                    <a:pt x="0" y="2318220"/>
                    <a:pt x="0" y="2306756"/>
                  </a:cubicBezTo>
                  <a:lnTo>
                    <a:pt x="0" y="43226"/>
                  </a:lnTo>
                  <a:cubicBezTo>
                    <a:pt x="0" y="31762"/>
                    <a:pt x="4554" y="20767"/>
                    <a:pt x="12661" y="12661"/>
                  </a:cubicBezTo>
                  <a:cubicBezTo>
                    <a:pt x="20767" y="4554"/>
                    <a:pt x="31762" y="0"/>
                    <a:pt x="43226" y="0"/>
                  </a:cubicBezTo>
                  <a:close/>
                </a:path>
              </a:pathLst>
            </a:custGeom>
            <a:solidFill>
              <a:srgbClr val="3A577B"/>
            </a:solidFill>
          </p:spPr>
        </p:sp>
        <p:sp>
          <p:nvSpPr>
            <p:cNvPr id="8" name="TextBox 8"/>
            <p:cNvSpPr txBox="1"/>
            <p:nvPr/>
          </p:nvSpPr>
          <p:spPr>
            <a:xfrm>
              <a:off x="0" y="-57150"/>
              <a:ext cx="2405726" cy="2407132"/>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rot="-5400000">
            <a:off x="7704502" y="-6429095"/>
            <a:ext cx="2878996" cy="12908088"/>
            <a:chOff x="0" y="0"/>
            <a:chExt cx="758254" cy="3399661"/>
          </a:xfrm>
        </p:grpSpPr>
        <p:sp>
          <p:nvSpPr>
            <p:cNvPr id="10" name="Freeform 10"/>
            <p:cNvSpPr/>
            <p:nvPr/>
          </p:nvSpPr>
          <p:spPr>
            <a:xfrm>
              <a:off x="0" y="0"/>
              <a:ext cx="758254" cy="3399661"/>
            </a:xfrm>
            <a:custGeom>
              <a:avLst/>
              <a:gdLst/>
              <a:ahLst/>
              <a:cxnLst/>
              <a:rect l="l" t="t" r="r" b="b"/>
              <a:pathLst>
                <a:path w="758254" h="3399661">
                  <a:moveTo>
                    <a:pt x="158657" y="0"/>
                  </a:moveTo>
                  <a:lnTo>
                    <a:pt x="599597" y="0"/>
                  </a:lnTo>
                  <a:cubicBezTo>
                    <a:pt x="687221" y="0"/>
                    <a:pt x="758254" y="71033"/>
                    <a:pt x="758254" y="158657"/>
                  </a:cubicBezTo>
                  <a:lnTo>
                    <a:pt x="758254" y="3241004"/>
                  </a:lnTo>
                  <a:cubicBezTo>
                    <a:pt x="758254" y="3328628"/>
                    <a:pt x="687221" y="3399661"/>
                    <a:pt x="599597" y="3399661"/>
                  </a:cubicBezTo>
                  <a:lnTo>
                    <a:pt x="158657" y="3399661"/>
                  </a:lnTo>
                  <a:cubicBezTo>
                    <a:pt x="71033" y="3399661"/>
                    <a:pt x="0" y="3328628"/>
                    <a:pt x="0" y="3241004"/>
                  </a:cubicBezTo>
                  <a:lnTo>
                    <a:pt x="0" y="158657"/>
                  </a:lnTo>
                  <a:cubicBezTo>
                    <a:pt x="0" y="71033"/>
                    <a:pt x="71033" y="0"/>
                    <a:pt x="158657" y="0"/>
                  </a:cubicBezTo>
                  <a:close/>
                </a:path>
              </a:pathLst>
            </a:custGeom>
            <a:solidFill>
              <a:srgbClr val="E1EDFC"/>
            </a:solidFill>
            <a:ln cap="rnd">
              <a:noFill/>
              <a:prstDash val="solid"/>
              <a:round/>
            </a:ln>
          </p:spPr>
        </p:sp>
        <p:sp>
          <p:nvSpPr>
            <p:cNvPr id="11" name="TextBox 11"/>
            <p:cNvSpPr txBox="1"/>
            <p:nvPr/>
          </p:nvSpPr>
          <p:spPr>
            <a:xfrm>
              <a:off x="0" y="-57150"/>
              <a:ext cx="758254" cy="3456811"/>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2" name="Freeform 12"/>
          <p:cNvSpPr/>
          <p:nvPr/>
        </p:nvSpPr>
        <p:spPr>
          <a:xfrm>
            <a:off x="831662" y="6514701"/>
            <a:ext cx="7470715" cy="3438924"/>
          </a:xfrm>
          <a:custGeom>
            <a:avLst/>
            <a:gdLst/>
            <a:ahLst/>
            <a:cxnLst/>
            <a:rect l="l" t="t" r="r" b="b"/>
            <a:pathLst>
              <a:path w="7470715" h="3438924">
                <a:moveTo>
                  <a:pt x="0" y="0"/>
                </a:moveTo>
                <a:lnTo>
                  <a:pt x="7470716" y="0"/>
                </a:lnTo>
                <a:lnTo>
                  <a:pt x="7470716" y="3438924"/>
                </a:lnTo>
                <a:lnTo>
                  <a:pt x="0" y="3438924"/>
                </a:lnTo>
                <a:lnTo>
                  <a:pt x="0" y="0"/>
                </a:lnTo>
                <a:close/>
              </a:path>
            </a:pathLst>
          </a:custGeom>
          <a:blipFill>
            <a:blip r:embed="rId4"/>
            <a:stretch>
              <a:fillRect l="-2473" t="-244791" r="-3630" b="-167430"/>
            </a:stretch>
          </a:blipFill>
        </p:spPr>
      </p:sp>
      <p:sp>
        <p:nvSpPr>
          <p:cNvPr id="13" name="Freeform 13"/>
          <p:cNvSpPr/>
          <p:nvPr/>
        </p:nvSpPr>
        <p:spPr>
          <a:xfrm>
            <a:off x="10227108" y="7160344"/>
            <a:ext cx="7032192" cy="2823460"/>
          </a:xfrm>
          <a:custGeom>
            <a:avLst/>
            <a:gdLst/>
            <a:ahLst/>
            <a:cxnLst/>
            <a:rect l="l" t="t" r="r" b="b"/>
            <a:pathLst>
              <a:path w="7032192" h="2823460">
                <a:moveTo>
                  <a:pt x="0" y="0"/>
                </a:moveTo>
                <a:lnTo>
                  <a:pt x="7032192" y="0"/>
                </a:lnTo>
                <a:lnTo>
                  <a:pt x="7032192" y="2823460"/>
                </a:lnTo>
                <a:lnTo>
                  <a:pt x="0" y="2823460"/>
                </a:lnTo>
                <a:lnTo>
                  <a:pt x="0" y="0"/>
                </a:lnTo>
                <a:close/>
              </a:path>
            </a:pathLst>
          </a:custGeom>
          <a:blipFill>
            <a:blip r:embed="rId5"/>
            <a:stretch>
              <a:fillRect l="-7876" t="-306142" r="-9439" b="-243167"/>
            </a:stretch>
          </a:blipFill>
        </p:spPr>
      </p:sp>
      <p:sp>
        <p:nvSpPr>
          <p:cNvPr id="14" name="TextBox 14"/>
          <p:cNvSpPr txBox="1"/>
          <p:nvPr/>
        </p:nvSpPr>
        <p:spPr>
          <a:xfrm>
            <a:off x="1630938" y="268431"/>
            <a:ext cx="14401067" cy="919791"/>
          </a:xfrm>
          <a:prstGeom prst="rect">
            <a:avLst/>
          </a:prstGeom>
        </p:spPr>
        <p:txBody>
          <a:bodyPr lIns="0" tIns="0" rIns="0" bIns="0" rtlCol="0" anchor="t">
            <a:spAutoFit/>
          </a:bodyPr>
          <a:lstStyle/>
          <a:p>
            <a:pPr marL="0" lvl="0" indent="0" algn="ctr">
              <a:lnSpc>
                <a:spcPts val="7394"/>
              </a:lnSpc>
              <a:spcBef>
                <a:spcPct val="0"/>
              </a:spcBef>
            </a:pPr>
            <a:r>
              <a:rPr lang="en-US" sz="5822" b="1">
                <a:solidFill>
                  <a:srgbClr val="0E2F5F"/>
                </a:solidFill>
                <a:latin typeface="Public Sans Heavy"/>
                <a:ea typeface="Public Sans Heavy"/>
                <a:cs typeface="Public Sans Heavy"/>
                <a:sym typeface="Public Sans Heavy"/>
              </a:rPr>
              <a:t>4. 12 CÂU TRUY VẤN</a:t>
            </a:r>
          </a:p>
        </p:txBody>
      </p:sp>
      <p:sp>
        <p:nvSpPr>
          <p:cNvPr id="15" name="TextBox 15"/>
          <p:cNvSpPr txBox="1"/>
          <p:nvPr/>
        </p:nvSpPr>
        <p:spPr>
          <a:xfrm>
            <a:off x="302569" y="2561409"/>
            <a:ext cx="8528902" cy="3658017"/>
          </a:xfrm>
          <a:prstGeom prst="rect">
            <a:avLst/>
          </a:prstGeom>
        </p:spPr>
        <p:txBody>
          <a:bodyPr lIns="0" tIns="0" rIns="0" bIns="0" rtlCol="0" anchor="t">
            <a:spAutoFit/>
          </a:bodyPr>
          <a:lstStyle/>
          <a:p>
            <a:pPr algn="just">
              <a:lnSpc>
                <a:spcPts val="4177"/>
              </a:lnSpc>
            </a:pPr>
            <a:r>
              <a:rPr lang="en-US" sz="2983" b="1">
                <a:solidFill>
                  <a:srgbClr val="FFFFFF"/>
                </a:solidFill>
                <a:latin typeface="Public Sans Bold"/>
                <a:ea typeface="Public Sans Bold"/>
                <a:cs typeface="Public Sans Bold"/>
                <a:sym typeface="Public Sans Bold"/>
              </a:rPr>
              <a:t>VD1: Liệt kê họ tên người mượn, tên sách và ngày trả sách</a:t>
            </a:r>
          </a:p>
          <a:p>
            <a:pPr algn="just">
              <a:lnSpc>
                <a:spcPts val="4177"/>
              </a:lnSpc>
            </a:pPr>
            <a:r>
              <a:rPr lang="en-US" sz="2983">
                <a:solidFill>
                  <a:srgbClr val="FFFFFF"/>
                </a:solidFill>
                <a:latin typeface="Public Sans"/>
                <a:ea typeface="Public Sans"/>
                <a:cs typeface="Public Sans"/>
                <a:sym typeface="Public Sans"/>
              </a:rPr>
              <a:t>select dg.hoten, s.tensach, ct.ngaytrasach</a:t>
            </a:r>
          </a:p>
          <a:p>
            <a:pPr algn="just">
              <a:lnSpc>
                <a:spcPts val="4177"/>
              </a:lnSpc>
            </a:pPr>
            <a:r>
              <a:rPr lang="en-US" sz="2983">
                <a:solidFill>
                  <a:srgbClr val="FFFFFF"/>
                </a:solidFill>
                <a:latin typeface="Public Sans"/>
                <a:ea typeface="Public Sans"/>
                <a:cs typeface="Public Sans"/>
                <a:sym typeface="Public Sans"/>
              </a:rPr>
              <a:t>from sach s</a:t>
            </a:r>
          </a:p>
          <a:p>
            <a:pPr algn="just">
              <a:lnSpc>
                <a:spcPts val="4177"/>
              </a:lnSpc>
            </a:pPr>
            <a:r>
              <a:rPr lang="en-US" sz="2983">
                <a:solidFill>
                  <a:srgbClr val="FFFFFF"/>
                </a:solidFill>
                <a:latin typeface="Public Sans"/>
                <a:ea typeface="Public Sans"/>
                <a:cs typeface="Public Sans"/>
                <a:sym typeface="Public Sans"/>
              </a:rPr>
              <a:t>join ctmuon ct on s.mash= ct.mash</a:t>
            </a:r>
          </a:p>
          <a:p>
            <a:pPr algn="just">
              <a:lnSpc>
                <a:spcPts val="4177"/>
              </a:lnSpc>
            </a:pPr>
            <a:r>
              <a:rPr lang="en-US" sz="2983">
                <a:solidFill>
                  <a:srgbClr val="FFFFFF"/>
                </a:solidFill>
                <a:latin typeface="Public Sans"/>
                <a:ea typeface="Public Sans"/>
                <a:cs typeface="Public Sans"/>
                <a:sym typeface="Public Sans"/>
              </a:rPr>
              <a:t>join phieumuon pm on ct.sopm = pm.sopm</a:t>
            </a:r>
          </a:p>
          <a:p>
            <a:pPr marL="0" lvl="0" indent="0" algn="just">
              <a:lnSpc>
                <a:spcPts val="4177"/>
              </a:lnSpc>
              <a:spcBef>
                <a:spcPct val="0"/>
              </a:spcBef>
            </a:pPr>
            <a:r>
              <a:rPr lang="en-US" sz="2983">
                <a:solidFill>
                  <a:srgbClr val="FFFFFF"/>
                </a:solidFill>
                <a:latin typeface="Public Sans"/>
                <a:ea typeface="Public Sans"/>
                <a:cs typeface="Public Sans"/>
                <a:sym typeface="Public Sans"/>
              </a:rPr>
              <a:t>join docgia dg on pm.madg = dg.madg</a:t>
            </a:r>
          </a:p>
        </p:txBody>
      </p:sp>
      <p:sp>
        <p:nvSpPr>
          <p:cNvPr id="16" name="TextBox 16"/>
          <p:cNvSpPr txBox="1"/>
          <p:nvPr/>
        </p:nvSpPr>
        <p:spPr>
          <a:xfrm>
            <a:off x="9759" y="1588113"/>
            <a:ext cx="12655719" cy="788035"/>
          </a:xfrm>
          <a:prstGeom prst="rect">
            <a:avLst/>
          </a:prstGeom>
        </p:spPr>
        <p:txBody>
          <a:bodyPr lIns="0" tIns="0" rIns="0" bIns="0" rtlCol="0" anchor="t">
            <a:spAutoFit/>
          </a:bodyPr>
          <a:lstStyle/>
          <a:p>
            <a:pPr algn="ctr">
              <a:lnSpc>
                <a:spcPts val="6439"/>
              </a:lnSpc>
            </a:pPr>
            <a:r>
              <a:rPr lang="en-US" sz="4599" b="1">
                <a:solidFill>
                  <a:srgbClr val="0E2F5F"/>
                </a:solidFill>
                <a:latin typeface="Public Sans Heavy"/>
                <a:ea typeface="Public Sans Heavy"/>
                <a:cs typeface="Public Sans Heavy"/>
                <a:sym typeface="Public Sans Heavy"/>
              </a:rPr>
              <a:t>2 CÂU TRUY VẤN KẾT NỐI NHIỀU BẢNG </a:t>
            </a:r>
          </a:p>
        </p:txBody>
      </p:sp>
      <p:sp>
        <p:nvSpPr>
          <p:cNvPr id="17" name="TextBox 17"/>
          <p:cNvSpPr txBox="1"/>
          <p:nvPr/>
        </p:nvSpPr>
        <p:spPr>
          <a:xfrm>
            <a:off x="9582713" y="2561409"/>
            <a:ext cx="8528902" cy="4181892"/>
          </a:xfrm>
          <a:prstGeom prst="rect">
            <a:avLst/>
          </a:prstGeom>
        </p:spPr>
        <p:txBody>
          <a:bodyPr lIns="0" tIns="0" rIns="0" bIns="0" rtlCol="0" anchor="t">
            <a:spAutoFit/>
          </a:bodyPr>
          <a:lstStyle/>
          <a:p>
            <a:pPr algn="just">
              <a:lnSpc>
                <a:spcPts val="4177"/>
              </a:lnSpc>
            </a:pPr>
            <a:r>
              <a:rPr lang="en-US" sz="2983" b="1">
                <a:solidFill>
                  <a:srgbClr val="FFFFFF"/>
                </a:solidFill>
                <a:latin typeface="Public Sans Bold"/>
                <a:ea typeface="Public Sans Bold"/>
                <a:cs typeface="Public Sans Bold"/>
                <a:sym typeface="Public Sans Bold"/>
              </a:rPr>
              <a:t>VD2: Liệt kê tên độc giả và tên sách họ đã trả trước ngày 15/4/2025</a:t>
            </a:r>
          </a:p>
          <a:p>
            <a:pPr algn="just">
              <a:lnSpc>
                <a:spcPts val="4177"/>
              </a:lnSpc>
            </a:pPr>
            <a:r>
              <a:rPr lang="en-US" sz="2983">
                <a:solidFill>
                  <a:srgbClr val="FFFFFF"/>
                </a:solidFill>
                <a:latin typeface="Public Sans"/>
                <a:ea typeface="Public Sans"/>
                <a:cs typeface="Public Sans"/>
                <a:sym typeface="Public Sans"/>
              </a:rPr>
              <a:t>SELECT dg.hoten, s.tensach, ct.ngaytrasach</a:t>
            </a:r>
          </a:p>
          <a:p>
            <a:pPr algn="just">
              <a:lnSpc>
                <a:spcPts val="4177"/>
              </a:lnSpc>
            </a:pPr>
            <a:r>
              <a:rPr lang="en-US" sz="2983">
                <a:solidFill>
                  <a:srgbClr val="FFFFFF"/>
                </a:solidFill>
                <a:latin typeface="Public Sans"/>
                <a:ea typeface="Public Sans"/>
                <a:cs typeface="Public Sans"/>
                <a:sym typeface="Public Sans"/>
              </a:rPr>
              <a:t>FROM docgia dg</a:t>
            </a:r>
          </a:p>
          <a:p>
            <a:pPr algn="just">
              <a:lnSpc>
                <a:spcPts val="4177"/>
              </a:lnSpc>
            </a:pPr>
            <a:r>
              <a:rPr lang="en-US" sz="2983">
                <a:solidFill>
                  <a:srgbClr val="FFFFFF"/>
                </a:solidFill>
                <a:latin typeface="Public Sans"/>
                <a:ea typeface="Public Sans"/>
                <a:cs typeface="Public Sans"/>
                <a:sym typeface="Public Sans"/>
              </a:rPr>
              <a:t>JOIN phieumuon pm ON dg.madg = pm.madg</a:t>
            </a:r>
          </a:p>
          <a:p>
            <a:pPr algn="just">
              <a:lnSpc>
                <a:spcPts val="4177"/>
              </a:lnSpc>
            </a:pPr>
            <a:r>
              <a:rPr lang="en-US" sz="2983">
                <a:solidFill>
                  <a:srgbClr val="FFFFFF"/>
                </a:solidFill>
                <a:latin typeface="Public Sans"/>
                <a:ea typeface="Public Sans"/>
                <a:cs typeface="Public Sans"/>
                <a:sym typeface="Public Sans"/>
              </a:rPr>
              <a:t>JOIN ctmuon ct ON pm.sopm = ct.sopm</a:t>
            </a:r>
          </a:p>
          <a:p>
            <a:pPr algn="just">
              <a:lnSpc>
                <a:spcPts val="4177"/>
              </a:lnSpc>
            </a:pPr>
            <a:r>
              <a:rPr lang="en-US" sz="2983">
                <a:solidFill>
                  <a:srgbClr val="FFFFFF"/>
                </a:solidFill>
                <a:latin typeface="Public Sans"/>
                <a:ea typeface="Public Sans"/>
                <a:cs typeface="Public Sans"/>
                <a:sym typeface="Public Sans"/>
              </a:rPr>
              <a:t>JOIN sach s ON ct.mash = s.mash</a:t>
            </a:r>
          </a:p>
          <a:p>
            <a:pPr marL="0" lvl="0" indent="0" algn="just">
              <a:lnSpc>
                <a:spcPts val="4177"/>
              </a:lnSpc>
              <a:spcBef>
                <a:spcPct val="0"/>
              </a:spcBef>
            </a:pPr>
            <a:r>
              <a:rPr lang="en-US" sz="2983">
                <a:solidFill>
                  <a:srgbClr val="FFFFFF"/>
                </a:solidFill>
                <a:latin typeface="Public Sans"/>
                <a:ea typeface="Public Sans"/>
                <a:cs typeface="Public Sans"/>
                <a:sym typeface="Public Sans"/>
              </a:rPr>
              <a:t>WHERE ct.ngaytrasach &lt; '2025-04-15'</a:t>
            </a:r>
          </a:p>
        </p:txBody>
      </p:sp>
      <p:sp>
        <p:nvSpPr>
          <p:cNvPr id="18" name="TextBox 18"/>
          <p:cNvSpPr txBox="1"/>
          <p:nvPr/>
        </p:nvSpPr>
        <p:spPr>
          <a:xfrm>
            <a:off x="14488360" y="-26526"/>
            <a:ext cx="4839936" cy="589915"/>
          </a:xfrm>
          <a:prstGeom prst="rect">
            <a:avLst/>
          </a:prstGeom>
        </p:spPr>
        <p:txBody>
          <a:bodyPr lIns="0" tIns="0" rIns="0" bIns="0" rtlCol="0" anchor="t">
            <a:spAutoFit/>
          </a:bodyPr>
          <a:lstStyle/>
          <a:p>
            <a:pPr algn="ctr">
              <a:lnSpc>
                <a:spcPts val="4759"/>
              </a:lnSpc>
            </a:pPr>
            <a:r>
              <a:rPr lang="en-US" sz="3399" b="1">
                <a:solidFill>
                  <a:srgbClr val="3A577B"/>
                </a:solidFill>
                <a:latin typeface="Public Sans Bold"/>
                <a:ea typeface="Public Sans Bold"/>
                <a:cs typeface="Public Sans Bold"/>
                <a:sym typeface="Public Sans Bold"/>
              </a:rPr>
              <a:t>Quỳnh Trang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90924" y="336567"/>
            <a:ext cx="0" cy="10287000"/>
          </a:xfrm>
          <a:prstGeom prst="line">
            <a:avLst/>
          </a:prstGeom>
          <a:ln w="38100" cap="flat">
            <a:solidFill>
              <a:srgbClr val="5188CC"/>
            </a:solidFill>
            <a:prstDash val="solid"/>
            <a:headEnd type="none" w="sm" len="sm"/>
            <a:tailEnd type="none" w="sm" len="sm"/>
          </a:ln>
        </p:spPr>
      </p:sp>
      <p:sp>
        <p:nvSpPr>
          <p:cNvPr id="3" name="AutoShape 3"/>
          <p:cNvSpPr/>
          <p:nvPr/>
        </p:nvSpPr>
        <p:spPr>
          <a:xfrm>
            <a:off x="9508288" y="1771319"/>
            <a:ext cx="6838041" cy="0"/>
          </a:xfrm>
          <a:prstGeom prst="line">
            <a:avLst/>
          </a:prstGeom>
          <a:ln w="38100" cap="flat">
            <a:solidFill>
              <a:srgbClr val="5188CC"/>
            </a:solidFill>
            <a:prstDash val="solid"/>
            <a:headEnd type="none" w="sm" len="sm"/>
            <a:tailEnd type="none" w="sm" len="sm"/>
          </a:ln>
        </p:spPr>
      </p:sp>
      <p:grpSp>
        <p:nvGrpSpPr>
          <p:cNvPr id="4" name="Group 4"/>
          <p:cNvGrpSpPr/>
          <p:nvPr/>
        </p:nvGrpSpPr>
        <p:grpSpPr>
          <a:xfrm>
            <a:off x="16737624" y="637065"/>
            <a:ext cx="1043351" cy="104335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rot="5400000">
            <a:off x="17064406" y="96384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586236" y="9639523"/>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200911" y="1564660"/>
            <a:ext cx="1043351" cy="10433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527693" y="189144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753354" y="2627062"/>
            <a:ext cx="6838041" cy="0"/>
          </a:xfrm>
          <a:prstGeom prst="line">
            <a:avLst/>
          </a:prstGeom>
          <a:ln w="38100" cap="flat">
            <a:solidFill>
              <a:srgbClr val="5188CC"/>
            </a:solidFill>
            <a:prstDash val="solid"/>
            <a:headEnd type="none" w="sm" len="sm"/>
            <a:tailEnd type="none" w="sm" len="sm"/>
          </a:ln>
        </p:spPr>
      </p:sp>
      <p:sp>
        <p:nvSpPr>
          <p:cNvPr id="14" name="Freeform 14"/>
          <p:cNvSpPr/>
          <p:nvPr/>
        </p:nvSpPr>
        <p:spPr>
          <a:xfrm>
            <a:off x="200911" y="2969962"/>
            <a:ext cx="8044918" cy="1652964"/>
          </a:xfrm>
          <a:custGeom>
            <a:avLst/>
            <a:gdLst/>
            <a:ahLst/>
            <a:cxnLst/>
            <a:rect l="l" t="t" r="r" b="b"/>
            <a:pathLst>
              <a:path w="8044918" h="1652964">
                <a:moveTo>
                  <a:pt x="0" y="0"/>
                </a:moveTo>
                <a:lnTo>
                  <a:pt x="8044918" y="0"/>
                </a:lnTo>
                <a:lnTo>
                  <a:pt x="8044918" y="1652963"/>
                </a:lnTo>
                <a:lnTo>
                  <a:pt x="0" y="1652963"/>
                </a:lnTo>
                <a:lnTo>
                  <a:pt x="0" y="0"/>
                </a:lnTo>
                <a:close/>
              </a:path>
            </a:pathLst>
          </a:custGeom>
          <a:blipFill>
            <a:blip r:embed="rId6"/>
            <a:stretch>
              <a:fillRect r="-10606"/>
            </a:stretch>
          </a:blipFill>
        </p:spPr>
      </p:sp>
      <p:sp>
        <p:nvSpPr>
          <p:cNvPr id="15" name="Freeform 15"/>
          <p:cNvSpPr/>
          <p:nvPr/>
        </p:nvSpPr>
        <p:spPr>
          <a:xfrm>
            <a:off x="206070" y="6306874"/>
            <a:ext cx="8385324" cy="2154389"/>
          </a:xfrm>
          <a:custGeom>
            <a:avLst/>
            <a:gdLst/>
            <a:ahLst/>
            <a:cxnLst/>
            <a:rect l="l" t="t" r="r" b="b"/>
            <a:pathLst>
              <a:path w="8385324" h="2154389">
                <a:moveTo>
                  <a:pt x="0" y="0"/>
                </a:moveTo>
                <a:lnTo>
                  <a:pt x="8385324" y="0"/>
                </a:lnTo>
                <a:lnTo>
                  <a:pt x="8385324" y="2154389"/>
                </a:lnTo>
                <a:lnTo>
                  <a:pt x="0" y="2154389"/>
                </a:lnTo>
                <a:lnTo>
                  <a:pt x="0" y="0"/>
                </a:lnTo>
                <a:close/>
              </a:path>
            </a:pathLst>
          </a:custGeom>
          <a:blipFill>
            <a:blip r:embed="rId7"/>
            <a:stretch>
              <a:fillRect r="-16492" b="-40945"/>
            </a:stretch>
          </a:blipFill>
        </p:spPr>
      </p:sp>
      <p:sp>
        <p:nvSpPr>
          <p:cNvPr id="16" name="Freeform 16"/>
          <p:cNvSpPr/>
          <p:nvPr/>
        </p:nvSpPr>
        <p:spPr>
          <a:xfrm>
            <a:off x="9538624" y="1860001"/>
            <a:ext cx="6628881" cy="4958040"/>
          </a:xfrm>
          <a:custGeom>
            <a:avLst/>
            <a:gdLst/>
            <a:ahLst/>
            <a:cxnLst/>
            <a:rect l="l" t="t" r="r" b="b"/>
            <a:pathLst>
              <a:path w="6628881" h="4958040">
                <a:moveTo>
                  <a:pt x="0" y="0"/>
                </a:moveTo>
                <a:lnTo>
                  <a:pt x="6628881" y="0"/>
                </a:lnTo>
                <a:lnTo>
                  <a:pt x="6628881" y="4958040"/>
                </a:lnTo>
                <a:lnTo>
                  <a:pt x="0" y="4958040"/>
                </a:lnTo>
                <a:lnTo>
                  <a:pt x="0" y="0"/>
                </a:lnTo>
                <a:close/>
              </a:path>
            </a:pathLst>
          </a:custGeom>
          <a:blipFill>
            <a:blip r:embed="rId8"/>
            <a:stretch>
              <a:fillRect/>
            </a:stretch>
          </a:blipFill>
        </p:spPr>
      </p:sp>
      <p:sp>
        <p:nvSpPr>
          <p:cNvPr id="17" name="Freeform 17"/>
          <p:cNvSpPr/>
          <p:nvPr/>
        </p:nvSpPr>
        <p:spPr>
          <a:xfrm>
            <a:off x="9538624" y="7175863"/>
            <a:ext cx="8016383" cy="2463661"/>
          </a:xfrm>
          <a:custGeom>
            <a:avLst/>
            <a:gdLst/>
            <a:ahLst/>
            <a:cxnLst/>
            <a:rect l="l" t="t" r="r" b="b"/>
            <a:pathLst>
              <a:path w="8016383" h="2463661">
                <a:moveTo>
                  <a:pt x="0" y="0"/>
                </a:moveTo>
                <a:lnTo>
                  <a:pt x="8016383" y="0"/>
                </a:lnTo>
                <a:lnTo>
                  <a:pt x="8016383" y="2463660"/>
                </a:lnTo>
                <a:lnTo>
                  <a:pt x="0" y="2463660"/>
                </a:lnTo>
                <a:lnTo>
                  <a:pt x="0" y="0"/>
                </a:lnTo>
                <a:close/>
              </a:path>
            </a:pathLst>
          </a:custGeom>
          <a:blipFill>
            <a:blip r:embed="rId9"/>
            <a:stretch>
              <a:fillRect b="-17516"/>
            </a:stretch>
          </a:blipFill>
        </p:spPr>
      </p:sp>
      <p:sp>
        <p:nvSpPr>
          <p:cNvPr id="18" name="TextBox 18"/>
          <p:cNvSpPr txBox="1"/>
          <p:nvPr/>
        </p:nvSpPr>
        <p:spPr>
          <a:xfrm>
            <a:off x="9014749" y="638152"/>
            <a:ext cx="7825119" cy="12534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/*Cập nhật nhà xuất bản của các sách được mượn trước ngày 5/4/2025 thành "NXB Tự Do"*/</a:t>
            </a:r>
          </a:p>
          <a:p>
            <a:pPr algn="ctr">
              <a:lnSpc>
                <a:spcPts val="3360"/>
              </a:lnSpc>
              <a:spcBef>
                <a:spcPct val="0"/>
              </a:spcBef>
            </a:pPr>
            <a:endParaRPr lang="en-US" sz="2400" b="1">
              <a:solidFill>
                <a:srgbClr val="0E2F5F"/>
              </a:solidFill>
              <a:latin typeface="Public Sans Bold"/>
              <a:ea typeface="Public Sans Bold"/>
              <a:cs typeface="Public Sans Bold"/>
              <a:sym typeface="Public Sans Bold"/>
            </a:endParaRPr>
          </a:p>
        </p:txBody>
      </p:sp>
      <p:sp>
        <p:nvSpPr>
          <p:cNvPr id="19" name="TextBox 19"/>
          <p:cNvSpPr txBox="1"/>
          <p:nvPr/>
        </p:nvSpPr>
        <p:spPr>
          <a:xfrm>
            <a:off x="8909974" y="6593570"/>
            <a:ext cx="103266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0" name="TextBox 20"/>
          <p:cNvSpPr txBox="1"/>
          <p:nvPr/>
        </p:nvSpPr>
        <p:spPr>
          <a:xfrm>
            <a:off x="-7054271" y="8710930"/>
            <a:ext cx="23221776" cy="547370"/>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Public Sans Bold"/>
                <a:ea typeface="Public Sans Bold"/>
                <a:cs typeface="Public Sans Bold"/>
                <a:sym typeface="Public Sans Bold"/>
              </a:rPr>
              <a:t>Nguyễn Trung Kiên</a:t>
            </a:r>
          </a:p>
        </p:txBody>
      </p:sp>
      <p:sp>
        <p:nvSpPr>
          <p:cNvPr id="21" name="TextBox 21"/>
          <p:cNvSpPr txBox="1"/>
          <p:nvPr/>
        </p:nvSpPr>
        <p:spPr>
          <a:xfrm>
            <a:off x="1059128" y="189169"/>
            <a:ext cx="7710675" cy="848167"/>
          </a:xfrm>
          <a:prstGeom prst="rect">
            <a:avLst/>
          </a:prstGeom>
        </p:spPr>
        <p:txBody>
          <a:bodyPr lIns="0" tIns="0" rIns="0" bIns="0" rtlCol="0" anchor="t">
            <a:spAutoFit/>
          </a:bodyPr>
          <a:lstStyle/>
          <a:p>
            <a:pPr marL="0" lvl="0" indent="0" algn="just">
              <a:lnSpc>
                <a:spcPts val="6730"/>
              </a:lnSpc>
              <a:spcBef>
                <a:spcPct val="0"/>
              </a:spcBef>
            </a:pPr>
            <a:r>
              <a:rPr lang="en-US" sz="5299" b="1">
                <a:solidFill>
                  <a:srgbClr val="0E2F5F"/>
                </a:solidFill>
                <a:latin typeface="Public Sans Heavy"/>
                <a:ea typeface="Public Sans Heavy"/>
                <a:cs typeface="Public Sans Heavy"/>
                <a:sym typeface="Public Sans Heavy"/>
              </a:rPr>
              <a:t>2 CÂU UPDATE</a:t>
            </a:r>
          </a:p>
        </p:txBody>
      </p:sp>
      <p:sp>
        <p:nvSpPr>
          <p:cNvPr id="22" name="TextBox 22"/>
          <p:cNvSpPr txBox="1"/>
          <p:nvPr/>
        </p:nvSpPr>
        <p:spPr>
          <a:xfrm>
            <a:off x="1753354" y="1802851"/>
            <a:ext cx="6832882" cy="4152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/*Cập nhật địa chỉ độc giả có mã DG002*/</a:t>
            </a:r>
          </a:p>
        </p:txBody>
      </p:sp>
      <p:sp>
        <p:nvSpPr>
          <p:cNvPr id="23" name="TextBox 23"/>
          <p:cNvSpPr txBox="1"/>
          <p:nvPr/>
        </p:nvSpPr>
        <p:spPr>
          <a:xfrm>
            <a:off x="401147" y="5591231"/>
            <a:ext cx="103266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90924" y="336567"/>
            <a:ext cx="0" cy="10287000"/>
          </a:xfrm>
          <a:prstGeom prst="line">
            <a:avLst/>
          </a:prstGeom>
          <a:ln w="38100" cap="flat">
            <a:solidFill>
              <a:srgbClr val="5188CC"/>
            </a:solidFill>
            <a:prstDash val="solid"/>
            <a:headEnd type="none" w="sm" len="sm"/>
            <a:tailEnd type="none" w="sm" len="sm"/>
          </a:ln>
        </p:spPr>
      </p:sp>
      <p:sp>
        <p:nvSpPr>
          <p:cNvPr id="3" name="AutoShape 3"/>
          <p:cNvSpPr/>
          <p:nvPr/>
        </p:nvSpPr>
        <p:spPr>
          <a:xfrm>
            <a:off x="9426308" y="2067286"/>
            <a:ext cx="6838041" cy="0"/>
          </a:xfrm>
          <a:prstGeom prst="line">
            <a:avLst/>
          </a:prstGeom>
          <a:ln w="38100" cap="flat">
            <a:solidFill>
              <a:srgbClr val="5188CC"/>
            </a:solidFill>
            <a:prstDash val="solid"/>
            <a:headEnd type="none" w="sm" len="sm"/>
            <a:tailEnd type="none" w="sm" len="sm"/>
          </a:ln>
        </p:spPr>
      </p:sp>
      <p:grpSp>
        <p:nvGrpSpPr>
          <p:cNvPr id="4" name="Group 4"/>
          <p:cNvGrpSpPr/>
          <p:nvPr/>
        </p:nvGrpSpPr>
        <p:grpSpPr>
          <a:xfrm>
            <a:off x="16737624" y="637065"/>
            <a:ext cx="1043351" cy="104335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rot="5400000">
            <a:off x="17064406" y="96384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586236" y="9639523"/>
            <a:ext cx="647477" cy="647477"/>
          </a:xfrm>
          <a:custGeom>
            <a:avLst/>
            <a:gdLst/>
            <a:ahLst/>
            <a:cxnLst/>
            <a:rect l="l" t="t" r="r" b="b"/>
            <a:pathLst>
              <a:path w="647477" h="647477">
                <a:moveTo>
                  <a:pt x="0" y="0"/>
                </a:moveTo>
                <a:lnTo>
                  <a:pt x="647476" y="0"/>
                </a:lnTo>
                <a:lnTo>
                  <a:pt x="647476"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200911" y="1564660"/>
            <a:ext cx="1043351" cy="10433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527693" y="189144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a:off x="1753354" y="2627062"/>
            <a:ext cx="6838041" cy="0"/>
          </a:xfrm>
          <a:prstGeom prst="line">
            <a:avLst/>
          </a:prstGeom>
          <a:ln w="38100" cap="flat">
            <a:solidFill>
              <a:srgbClr val="5188CC"/>
            </a:solidFill>
            <a:prstDash val="solid"/>
            <a:headEnd type="none" w="sm" len="sm"/>
            <a:tailEnd type="none" w="sm" len="sm"/>
          </a:ln>
        </p:spPr>
      </p:sp>
      <p:sp>
        <p:nvSpPr>
          <p:cNvPr id="14" name="Freeform 14"/>
          <p:cNvSpPr/>
          <p:nvPr/>
        </p:nvSpPr>
        <p:spPr>
          <a:xfrm>
            <a:off x="527693" y="6344974"/>
            <a:ext cx="7863649" cy="2481898"/>
          </a:xfrm>
          <a:custGeom>
            <a:avLst/>
            <a:gdLst/>
            <a:ahLst/>
            <a:cxnLst/>
            <a:rect l="l" t="t" r="r" b="b"/>
            <a:pathLst>
              <a:path w="7863649" h="2481898">
                <a:moveTo>
                  <a:pt x="0" y="0"/>
                </a:moveTo>
                <a:lnTo>
                  <a:pt x="7863649" y="0"/>
                </a:lnTo>
                <a:lnTo>
                  <a:pt x="7863649" y="2481898"/>
                </a:lnTo>
                <a:lnTo>
                  <a:pt x="0" y="2481898"/>
                </a:lnTo>
                <a:lnTo>
                  <a:pt x="0" y="0"/>
                </a:lnTo>
                <a:close/>
              </a:path>
            </a:pathLst>
          </a:custGeom>
          <a:blipFill>
            <a:blip r:embed="rId6"/>
            <a:stretch>
              <a:fillRect l="-3752" r="-1230"/>
            </a:stretch>
          </a:blipFill>
        </p:spPr>
      </p:sp>
      <p:sp>
        <p:nvSpPr>
          <p:cNvPr id="15" name="Freeform 15"/>
          <p:cNvSpPr/>
          <p:nvPr/>
        </p:nvSpPr>
        <p:spPr>
          <a:xfrm>
            <a:off x="401147" y="3503362"/>
            <a:ext cx="7990195" cy="1315156"/>
          </a:xfrm>
          <a:custGeom>
            <a:avLst/>
            <a:gdLst/>
            <a:ahLst/>
            <a:cxnLst/>
            <a:rect l="l" t="t" r="r" b="b"/>
            <a:pathLst>
              <a:path w="7990195" h="1315156">
                <a:moveTo>
                  <a:pt x="0" y="0"/>
                </a:moveTo>
                <a:lnTo>
                  <a:pt x="7990195" y="0"/>
                </a:lnTo>
                <a:lnTo>
                  <a:pt x="7990195" y="1315156"/>
                </a:lnTo>
                <a:lnTo>
                  <a:pt x="0" y="1315156"/>
                </a:lnTo>
                <a:lnTo>
                  <a:pt x="0" y="0"/>
                </a:lnTo>
                <a:close/>
              </a:path>
            </a:pathLst>
          </a:custGeom>
          <a:blipFill>
            <a:blip r:embed="rId7"/>
            <a:stretch>
              <a:fillRect/>
            </a:stretch>
          </a:blipFill>
        </p:spPr>
      </p:sp>
      <p:sp>
        <p:nvSpPr>
          <p:cNvPr id="16" name="Freeform 16"/>
          <p:cNvSpPr/>
          <p:nvPr/>
        </p:nvSpPr>
        <p:spPr>
          <a:xfrm>
            <a:off x="9046992" y="2433998"/>
            <a:ext cx="8832508" cy="1973513"/>
          </a:xfrm>
          <a:custGeom>
            <a:avLst/>
            <a:gdLst/>
            <a:ahLst/>
            <a:cxnLst/>
            <a:rect l="l" t="t" r="r" b="b"/>
            <a:pathLst>
              <a:path w="8832508" h="1973513">
                <a:moveTo>
                  <a:pt x="0" y="0"/>
                </a:moveTo>
                <a:lnTo>
                  <a:pt x="8832508" y="0"/>
                </a:lnTo>
                <a:lnTo>
                  <a:pt x="8832508" y="1973514"/>
                </a:lnTo>
                <a:lnTo>
                  <a:pt x="0" y="1973514"/>
                </a:lnTo>
                <a:lnTo>
                  <a:pt x="0" y="0"/>
                </a:lnTo>
                <a:close/>
              </a:path>
            </a:pathLst>
          </a:custGeom>
          <a:blipFill>
            <a:blip r:embed="rId8"/>
            <a:stretch>
              <a:fillRect/>
            </a:stretch>
          </a:blipFill>
        </p:spPr>
      </p:sp>
      <p:sp>
        <p:nvSpPr>
          <p:cNvPr id="17" name="Freeform 17"/>
          <p:cNvSpPr/>
          <p:nvPr/>
        </p:nvSpPr>
        <p:spPr>
          <a:xfrm>
            <a:off x="13816965" y="4634502"/>
            <a:ext cx="3964011" cy="2518020"/>
          </a:xfrm>
          <a:custGeom>
            <a:avLst/>
            <a:gdLst/>
            <a:ahLst/>
            <a:cxnLst/>
            <a:rect l="l" t="t" r="r" b="b"/>
            <a:pathLst>
              <a:path w="3964011" h="2518020">
                <a:moveTo>
                  <a:pt x="0" y="0"/>
                </a:moveTo>
                <a:lnTo>
                  <a:pt x="3964011" y="0"/>
                </a:lnTo>
                <a:lnTo>
                  <a:pt x="3964011" y="2518020"/>
                </a:lnTo>
                <a:lnTo>
                  <a:pt x="0" y="2518020"/>
                </a:lnTo>
                <a:lnTo>
                  <a:pt x="0" y="0"/>
                </a:lnTo>
                <a:close/>
              </a:path>
            </a:pathLst>
          </a:custGeom>
          <a:blipFill>
            <a:blip r:embed="rId9"/>
            <a:stretch>
              <a:fillRect/>
            </a:stretch>
          </a:blipFill>
        </p:spPr>
      </p:sp>
      <p:sp>
        <p:nvSpPr>
          <p:cNvPr id="18" name="Freeform 18"/>
          <p:cNvSpPr/>
          <p:nvPr/>
        </p:nvSpPr>
        <p:spPr>
          <a:xfrm>
            <a:off x="9135188" y="7379513"/>
            <a:ext cx="8645788" cy="2644160"/>
          </a:xfrm>
          <a:custGeom>
            <a:avLst/>
            <a:gdLst/>
            <a:ahLst/>
            <a:cxnLst/>
            <a:rect l="l" t="t" r="r" b="b"/>
            <a:pathLst>
              <a:path w="8645788" h="2644160">
                <a:moveTo>
                  <a:pt x="0" y="0"/>
                </a:moveTo>
                <a:lnTo>
                  <a:pt x="8645788" y="0"/>
                </a:lnTo>
                <a:lnTo>
                  <a:pt x="8645788" y="2644159"/>
                </a:lnTo>
                <a:lnTo>
                  <a:pt x="0" y="2644159"/>
                </a:lnTo>
                <a:lnTo>
                  <a:pt x="0" y="0"/>
                </a:lnTo>
                <a:close/>
              </a:path>
            </a:pathLst>
          </a:custGeom>
          <a:blipFill>
            <a:blip r:embed="rId10"/>
            <a:stretch>
              <a:fillRect/>
            </a:stretch>
          </a:blipFill>
        </p:spPr>
      </p:sp>
      <p:sp>
        <p:nvSpPr>
          <p:cNvPr id="19" name="TextBox 19"/>
          <p:cNvSpPr txBox="1"/>
          <p:nvPr/>
        </p:nvSpPr>
        <p:spPr>
          <a:xfrm>
            <a:off x="9538624" y="703447"/>
            <a:ext cx="6897225" cy="1038225"/>
          </a:xfrm>
          <a:prstGeom prst="rect">
            <a:avLst/>
          </a:prstGeom>
        </p:spPr>
        <p:txBody>
          <a:bodyPr lIns="0" tIns="0" rIns="0" bIns="0" rtlCol="0" anchor="t">
            <a:spAutoFit/>
          </a:bodyPr>
          <a:lstStyle/>
          <a:p>
            <a:pPr algn="l">
              <a:lnSpc>
                <a:spcPts val="4199"/>
              </a:lnSpc>
              <a:spcBef>
                <a:spcPct val="0"/>
              </a:spcBef>
            </a:pPr>
            <a:r>
              <a:rPr lang="en-US" sz="2999" b="1">
                <a:solidFill>
                  <a:srgbClr val="0E2F5F"/>
                </a:solidFill>
                <a:latin typeface="Public Sans Bold"/>
                <a:ea typeface="Public Sans Bold"/>
                <a:cs typeface="Public Sans Bold"/>
                <a:sym typeface="Public Sans Bold"/>
              </a:rPr>
              <a:t>Xóa sách có năm xuất bản trước 2019 và chi tiết mượn có liên quan</a:t>
            </a:r>
          </a:p>
        </p:txBody>
      </p:sp>
      <p:sp>
        <p:nvSpPr>
          <p:cNvPr id="20" name="TextBox 20"/>
          <p:cNvSpPr txBox="1"/>
          <p:nvPr/>
        </p:nvSpPr>
        <p:spPr>
          <a:xfrm>
            <a:off x="9144000" y="4551034"/>
            <a:ext cx="103266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1" name="TextBox 21"/>
          <p:cNvSpPr txBox="1"/>
          <p:nvPr/>
        </p:nvSpPr>
        <p:spPr>
          <a:xfrm>
            <a:off x="1059128" y="189169"/>
            <a:ext cx="7710675" cy="848233"/>
          </a:xfrm>
          <a:prstGeom prst="rect">
            <a:avLst/>
          </a:prstGeom>
        </p:spPr>
        <p:txBody>
          <a:bodyPr lIns="0" tIns="0" rIns="0" bIns="0" rtlCol="0" anchor="t">
            <a:spAutoFit/>
          </a:bodyPr>
          <a:lstStyle/>
          <a:p>
            <a:pPr marL="0" lvl="0" indent="0" algn="just">
              <a:lnSpc>
                <a:spcPts val="6730"/>
              </a:lnSpc>
              <a:spcBef>
                <a:spcPct val="0"/>
              </a:spcBef>
            </a:pPr>
            <a:r>
              <a:rPr lang="en-US" sz="5299" b="1">
                <a:solidFill>
                  <a:srgbClr val="0E2F5F"/>
                </a:solidFill>
                <a:latin typeface="Public Sans Heavy"/>
                <a:ea typeface="Public Sans Heavy"/>
                <a:cs typeface="Public Sans Heavy"/>
                <a:sym typeface="Public Sans Heavy"/>
              </a:rPr>
              <a:t>2 CÂU DELETE</a:t>
            </a:r>
          </a:p>
        </p:txBody>
      </p:sp>
      <p:sp>
        <p:nvSpPr>
          <p:cNvPr id="22" name="TextBox 22"/>
          <p:cNvSpPr txBox="1"/>
          <p:nvPr/>
        </p:nvSpPr>
        <p:spPr>
          <a:xfrm>
            <a:off x="1498025" y="1783801"/>
            <a:ext cx="6832882" cy="533399"/>
          </a:xfrm>
          <a:prstGeom prst="rect">
            <a:avLst/>
          </a:prstGeom>
        </p:spPr>
        <p:txBody>
          <a:bodyPr lIns="0" tIns="0" rIns="0" bIns="0" rtlCol="0" anchor="t">
            <a:spAutoFit/>
          </a:bodyPr>
          <a:lstStyle/>
          <a:p>
            <a:pPr algn="ctr">
              <a:lnSpc>
                <a:spcPts val="4200"/>
              </a:lnSpc>
              <a:spcBef>
                <a:spcPct val="0"/>
              </a:spcBef>
            </a:pPr>
            <a:r>
              <a:rPr lang="en-US" sz="3000" b="1">
                <a:solidFill>
                  <a:srgbClr val="0E2F5F"/>
                </a:solidFill>
                <a:latin typeface="Public Sans Bold"/>
                <a:ea typeface="Public Sans Bold"/>
                <a:cs typeface="Public Sans Bold"/>
                <a:sym typeface="Public Sans Bold"/>
              </a:rPr>
              <a:t>Xóa độc giả chưa từng mượn sách </a:t>
            </a:r>
          </a:p>
        </p:txBody>
      </p:sp>
      <p:sp>
        <p:nvSpPr>
          <p:cNvPr id="23" name="TextBox 23"/>
          <p:cNvSpPr txBox="1"/>
          <p:nvPr/>
        </p:nvSpPr>
        <p:spPr>
          <a:xfrm>
            <a:off x="401147" y="5591231"/>
            <a:ext cx="103266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4" name="TextBox 24"/>
          <p:cNvSpPr txBox="1"/>
          <p:nvPr/>
        </p:nvSpPr>
        <p:spPr>
          <a:xfrm>
            <a:off x="15154445" y="170119"/>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E2F5F"/>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1082" y="2439003"/>
            <a:ext cx="6838041" cy="0"/>
          </a:xfrm>
          <a:prstGeom prst="line">
            <a:avLst/>
          </a:prstGeom>
          <a:ln w="38100" cap="flat">
            <a:solidFill>
              <a:srgbClr val="5188CC"/>
            </a:solidFill>
            <a:prstDash val="solid"/>
            <a:headEnd type="none" w="sm" len="sm"/>
            <a:tailEnd type="none" w="sm" len="sm"/>
          </a:ln>
        </p:spPr>
      </p:sp>
      <p:grpSp>
        <p:nvGrpSpPr>
          <p:cNvPr id="3" name="Group 3"/>
          <p:cNvGrpSpPr/>
          <p:nvPr/>
        </p:nvGrpSpPr>
        <p:grpSpPr>
          <a:xfrm>
            <a:off x="6212746" y="1237878"/>
            <a:ext cx="1043351" cy="10433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rot="5400000">
            <a:off x="6539527" y="156466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640523" y="9639523"/>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66376" y="2980669"/>
            <a:ext cx="7736373" cy="2309628"/>
            <a:chOff x="0" y="0"/>
            <a:chExt cx="1665907" cy="497342"/>
          </a:xfrm>
        </p:grpSpPr>
        <p:sp>
          <p:nvSpPr>
            <p:cNvPr id="9" name="Freeform 9"/>
            <p:cNvSpPr/>
            <p:nvPr/>
          </p:nvSpPr>
          <p:spPr>
            <a:xfrm>
              <a:off x="0" y="0"/>
              <a:ext cx="1665907" cy="497342"/>
            </a:xfrm>
            <a:custGeom>
              <a:avLst/>
              <a:gdLst/>
              <a:ahLst/>
              <a:cxnLst/>
              <a:rect l="l" t="t" r="r" b="b"/>
              <a:pathLst>
                <a:path w="1665907" h="497342">
                  <a:moveTo>
                    <a:pt x="0" y="0"/>
                  </a:moveTo>
                  <a:lnTo>
                    <a:pt x="1665907" y="0"/>
                  </a:lnTo>
                  <a:lnTo>
                    <a:pt x="1665907" y="497342"/>
                  </a:lnTo>
                  <a:lnTo>
                    <a:pt x="0" y="497342"/>
                  </a:lnTo>
                  <a:close/>
                </a:path>
              </a:pathLst>
            </a:custGeom>
            <a:blipFill>
              <a:blip r:embed="rId6"/>
              <a:stretch>
                <a:fillRect l="-1388" r="-1388"/>
              </a:stretch>
            </a:blipFill>
          </p:spPr>
        </p:sp>
      </p:grpSp>
      <p:grpSp>
        <p:nvGrpSpPr>
          <p:cNvPr id="10" name="Group 10"/>
          <p:cNvGrpSpPr/>
          <p:nvPr/>
        </p:nvGrpSpPr>
        <p:grpSpPr>
          <a:xfrm>
            <a:off x="966376" y="6243716"/>
            <a:ext cx="6060157" cy="3290572"/>
            <a:chOff x="0" y="0"/>
            <a:chExt cx="938877" cy="509796"/>
          </a:xfrm>
        </p:grpSpPr>
        <p:sp>
          <p:nvSpPr>
            <p:cNvPr id="11" name="Freeform 11"/>
            <p:cNvSpPr/>
            <p:nvPr/>
          </p:nvSpPr>
          <p:spPr>
            <a:xfrm>
              <a:off x="0" y="0"/>
              <a:ext cx="938877" cy="509796"/>
            </a:xfrm>
            <a:custGeom>
              <a:avLst/>
              <a:gdLst/>
              <a:ahLst/>
              <a:cxnLst/>
              <a:rect l="l" t="t" r="r" b="b"/>
              <a:pathLst>
                <a:path w="938877" h="509796">
                  <a:moveTo>
                    <a:pt x="0" y="0"/>
                  </a:moveTo>
                  <a:lnTo>
                    <a:pt x="938877" y="0"/>
                  </a:lnTo>
                  <a:lnTo>
                    <a:pt x="938877" y="509796"/>
                  </a:lnTo>
                  <a:lnTo>
                    <a:pt x="0" y="509796"/>
                  </a:lnTo>
                  <a:close/>
                </a:path>
              </a:pathLst>
            </a:custGeom>
            <a:blipFill>
              <a:blip r:embed="rId7"/>
              <a:stretch>
                <a:fillRect t="-5825" b="-5825"/>
              </a:stretch>
            </a:blipFill>
          </p:spPr>
        </p:sp>
      </p:grpSp>
      <p:sp>
        <p:nvSpPr>
          <p:cNvPr id="12" name="AutoShape 12"/>
          <p:cNvSpPr/>
          <p:nvPr/>
        </p:nvSpPr>
        <p:spPr>
          <a:xfrm flipV="1">
            <a:off x="8978974" y="0"/>
            <a:ext cx="0" cy="10287000"/>
          </a:xfrm>
          <a:prstGeom prst="line">
            <a:avLst/>
          </a:prstGeom>
          <a:ln w="38100" cap="flat">
            <a:solidFill>
              <a:srgbClr val="5188CC"/>
            </a:solidFill>
            <a:prstDash val="solid"/>
            <a:headEnd type="none" w="sm" len="sm"/>
            <a:tailEnd type="none" w="sm" len="sm"/>
          </a:ln>
        </p:spPr>
      </p:sp>
      <p:grpSp>
        <p:nvGrpSpPr>
          <p:cNvPr id="13" name="Group 13"/>
          <p:cNvGrpSpPr/>
          <p:nvPr/>
        </p:nvGrpSpPr>
        <p:grpSpPr>
          <a:xfrm>
            <a:off x="9255199" y="1564660"/>
            <a:ext cx="1043351" cy="104335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9581981" y="189144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AutoShape 17"/>
          <p:cNvSpPr/>
          <p:nvPr/>
        </p:nvSpPr>
        <p:spPr>
          <a:xfrm>
            <a:off x="10802483" y="3103898"/>
            <a:ext cx="6838041" cy="0"/>
          </a:xfrm>
          <a:prstGeom prst="line">
            <a:avLst/>
          </a:prstGeom>
          <a:ln w="38100" cap="flat">
            <a:solidFill>
              <a:srgbClr val="5188CC"/>
            </a:solidFill>
            <a:prstDash val="solid"/>
            <a:headEnd type="none" w="sm" len="sm"/>
            <a:tailEnd type="none" w="sm" len="sm"/>
          </a:ln>
        </p:spPr>
      </p:sp>
      <p:grpSp>
        <p:nvGrpSpPr>
          <p:cNvPr id="18" name="Group 18"/>
          <p:cNvGrpSpPr/>
          <p:nvPr/>
        </p:nvGrpSpPr>
        <p:grpSpPr>
          <a:xfrm>
            <a:off x="9306520" y="3446798"/>
            <a:ext cx="8657742" cy="2638605"/>
            <a:chOff x="0" y="0"/>
            <a:chExt cx="2666944" cy="812800"/>
          </a:xfrm>
        </p:grpSpPr>
        <p:sp>
          <p:nvSpPr>
            <p:cNvPr id="19" name="Freeform 19"/>
            <p:cNvSpPr/>
            <p:nvPr/>
          </p:nvSpPr>
          <p:spPr>
            <a:xfrm>
              <a:off x="0" y="0"/>
              <a:ext cx="2666944" cy="812800"/>
            </a:xfrm>
            <a:custGeom>
              <a:avLst/>
              <a:gdLst/>
              <a:ahLst/>
              <a:cxnLst/>
              <a:rect l="l" t="t" r="r" b="b"/>
              <a:pathLst>
                <a:path w="2666944" h="812800">
                  <a:moveTo>
                    <a:pt x="0" y="0"/>
                  </a:moveTo>
                  <a:lnTo>
                    <a:pt x="2666944" y="0"/>
                  </a:lnTo>
                  <a:lnTo>
                    <a:pt x="2666944" y="812800"/>
                  </a:lnTo>
                  <a:lnTo>
                    <a:pt x="0" y="812800"/>
                  </a:lnTo>
                  <a:close/>
                </a:path>
              </a:pathLst>
            </a:custGeom>
            <a:blipFill>
              <a:blip r:embed="rId8"/>
              <a:stretch>
                <a:fillRect t="-360" b="-360"/>
              </a:stretch>
            </a:blipFill>
          </p:spPr>
        </p:sp>
      </p:grpSp>
      <p:grpSp>
        <p:nvGrpSpPr>
          <p:cNvPr id="20" name="Group 20"/>
          <p:cNvGrpSpPr/>
          <p:nvPr/>
        </p:nvGrpSpPr>
        <p:grpSpPr>
          <a:xfrm>
            <a:off x="9581981" y="6948672"/>
            <a:ext cx="7172692" cy="2309628"/>
            <a:chOff x="0" y="0"/>
            <a:chExt cx="2524200" cy="812800"/>
          </a:xfrm>
        </p:grpSpPr>
        <p:sp>
          <p:nvSpPr>
            <p:cNvPr id="21" name="Freeform 21"/>
            <p:cNvSpPr/>
            <p:nvPr/>
          </p:nvSpPr>
          <p:spPr>
            <a:xfrm>
              <a:off x="0" y="0"/>
              <a:ext cx="2524200" cy="812800"/>
            </a:xfrm>
            <a:custGeom>
              <a:avLst/>
              <a:gdLst/>
              <a:ahLst/>
              <a:cxnLst/>
              <a:rect l="l" t="t" r="r" b="b"/>
              <a:pathLst>
                <a:path w="2524200" h="812800">
                  <a:moveTo>
                    <a:pt x="0" y="0"/>
                  </a:moveTo>
                  <a:lnTo>
                    <a:pt x="2524200" y="0"/>
                  </a:lnTo>
                  <a:lnTo>
                    <a:pt x="2524200" y="812800"/>
                  </a:lnTo>
                  <a:lnTo>
                    <a:pt x="0" y="812800"/>
                  </a:lnTo>
                  <a:close/>
                </a:path>
              </a:pathLst>
            </a:custGeom>
            <a:blipFill>
              <a:blip r:embed="rId9"/>
              <a:stretch>
                <a:fillRect t="-1299" b="-1299"/>
              </a:stretch>
            </a:blipFill>
          </p:spPr>
        </p:sp>
      </p:grpSp>
      <p:sp>
        <p:nvSpPr>
          <p:cNvPr id="22" name="TextBox 22"/>
          <p:cNvSpPr txBox="1"/>
          <p:nvPr/>
        </p:nvSpPr>
        <p:spPr>
          <a:xfrm>
            <a:off x="10113416" y="189103"/>
            <a:ext cx="7710675" cy="848233"/>
          </a:xfrm>
          <a:prstGeom prst="rect">
            <a:avLst/>
          </a:prstGeom>
        </p:spPr>
        <p:txBody>
          <a:bodyPr lIns="0" tIns="0" rIns="0" bIns="0" rtlCol="0" anchor="t">
            <a:spAutoFit/>
          </a:bodyPr>
          <a:lstStyle/>
          <a:p>
            <a:pPr marL="0" lvl="0" indent="0" algn="r">
              <a:lnSpc>
                <a:spcPts val="6730"/>
              </a:lnSpc>
              <a:spcBef>
                <a:spcPct val="0"/>
              </a:spcBef>
            </a:pPr>
            <a:r>
              <a:rPr lang="en-US" sz="5299" b="1">
                <a:solidFill>
                  <a:srgbClr val="0E2F5F"/>
                </a:solidFill>
                <a:latin typeface="Public Sans Heavy"/>
                <a:ea typeface="Public Sans Heavy"/>
                <a:cs typeface="Public Sans Heavy"/>
                <a:sym typeface="Public Sans Heavy"/>
              </a:rPr>
              <a:t>2 CÂU GROUP BY</a:t>
            </a:r>
          </a:p>
        </p:txBody>
      </p:sp>
      <p:sp>
        <p:nvSpPr>
          <p:cNvPr id="23" name="TextBox 23"/>
          <p:cNvSpPr txBox="1"/>
          <p:nvPr/>
        </p:nvSpPr>
        <p:spPr>
          <a:xfrm>
            <a:off x="479371" y="1313785"/>
            <a:ext cx="5477288" cy="8343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Thống kê số lượng sách mỗi độc giả đã mượn và kèm tên độc giả</a:t>
            </a:r>
          </a:p>
        </p:txBody>
      </p:sp>
      <p:sp>
        <p:nvSpPr>
          <p:cNvPr id="24" name="TextBox 24"/>
          <p:cNvSpPr txBox="1"/>
          <p:nvPr/>
        </p:nvSpPr>
        <p:spPr>
          <a:xfrm>
            <a:off x="1037630" y="5385198"/>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5" name="TextBox 25"/>
          <p:cNvSpPr txBox="1"/>
          <p:nvPr/>
        </p:nvSpPr>
        <p:spPr>
          <a:xfrm>
            <a:off x="10807642" y="1507510"/>
            <a:ext cx="6832882" cy="12534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Tính số ngày mượn trung bình của từng độc giả (ngày trả sách - ngày mượn), chỉ hiển thị người có ít nhất 2 lần mượn</a:t>
            </a:r>
          </a:p>
        </p:txBody>
      </p:sp>
      <p:sp>
        <p:nvSpPr>
          <p:cNvPr id="26" name="TextBox 26"/>
          <p:cNvSpPr txBox="1"/>
          <p:nvPr/>
        </p:nvSpPr>
        <p:spPr>
          <a:xfrm>
            <a:off x="510228" y="221435"/>
            <a:ext cx="2889250"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Nguyễn Hồng Phi  Yến</a:t>
            </a:r>
          </a:p>
        </p:txBody>
      </p:sp>
      <p:sp>
        <p:nvSpPr>
          <p:cNvPr id="27" name="TextBox 27"/>
          <p:cNvSpPr txBox="1"/>
          <p:nvPr/>
        </p:nvSpPr>
        <p:spPr>
          <a:xfrm>
            <a:off x="9464364" y="6186566"/>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1082" y="1872392"/>
            <a:ext cx="6838041" cy="0"/>
          </a:xfrm>
          <a:prstGeom prst="line">
            <a:avLst/>
          </a:prstGeom>
          <a:ln w="38100" cap="flat">
            <a:solidFill>
              <a:srgbClr val="5188CC"/>
            </a:solidFill>
            <a:prstDash val="solid"/>
            <a:headEnd type="none" w="sm" len="sm"/>
            <a:tailEnd type="none" w="sm" len="sm"/>
          </a:ln>
        </p:spPr>
      </p:sp>
      <p:grpSp>
        <p:nvGrpSpPr>
          <p:cNvPr id="3" name="Group 3"/>
          <p:cNvGrpSpPr/>
          <p:nvPr/>
        </p:nvGrpSpPr>
        <p:grpSpPr>
          <a:xfrm>
            <a:off x="6407640" y="507024"/>
            <a:ext cx="1043351" cy="10433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rot="5400000">
            <a:off x="6754228" y="83380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640523" y="9639523"/>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451455" y="2281230"/>
            <a:ext cx="8003644" cy="2791896"/>
            <a:chOff x="0" y="0"/>
            <a:chExt cx="1425752" cy="497342"/>
          </a:xfrm>
        </p:grpSpPr>
        <p:sp>
          <p:nvSpPr>
            <p:cNvPr id="9" name="Freeform 9"/>
            <p:cNvSpPr/>
            <p:nvPr/>
          </p:nvSpPr>
          <p:spPr>
            <a:xfrm>
              <a:off x="0" y="0"/>
              <a:ext cx="1425752" cy="497342"/>
            </a:xfrm>
            <a:custGeom>
              <a:avLst/>
              <a:gdLst/>
              <a:ahLst/>
              <a:cxnLst/>
              <a:rect l="l" t="t" r="r" b="b"/>
              <a:pathLst>
                <a:path w="1425752" h="497342">
                  <a:moveTo>
                    <a:pt x="0" y="0"/>
                  </a:moveTo>
                  <a:lnTo>
                    <a:pt x="1425752" y="0"/>
                  </a:lnTo>
                  <a:lnTo>
                    <a:pt x="1425752" y="497342"/>
                  </a:lnTo>
                  <a:lnTo>
                    <a:pt x="0" y="497342"/>
                  </a:lnTo>
                  <a:close/>
                </a:path>
              </a:pathLst>
            </a:custGeom>
            <a:blipFill>
              <a:blip r:embed="rId6"/>
              <a:stretch>
                <a:fillRect t="-709" b="-709"/>
              </a:stretch>
            </a:blipFill>
          </p:spPr>
        </p:sp>
      </p:grpSp>
      <p:grpSp>
        <p:nvGrpSpPr>
          <p:cNvPr id="10" name="Group 10"/>
          <p:cNvGrpSpPr/>
          <p:nvPr/>
        </p:nvGrpSpPr>
        <p:grpSpPr>
          <a:xfrm>
            <a:off x="869159" y="5941169"/>
            <a:ext cx="4650839" cy="2525334"/>
            <a:chOff x="0" y="0"/>
            <a:chExt cx="938877" cy="509796"/>
          </a:xfrm>
        </p:grpSpPr>
        <p:sp>
          <p:nvSpPr>
            <p:cNvPr id="11" name="Freeform 11"/>
            <p:cNvSpPr/>
            <p:nvPr/>
          </p:nvSpPr>
          <p:spPr>
            <a:xfrm>
              <a:off x="0" y="0"/>
              <a:ext cx="938877" cy="509796"/>
            </a:xfrm>
            <a:custGeom>
              <a:avLst/>
              <a:gdLst/>
              <a:ahLst/>
              <a:cxnLst/>
              <a:rect l="l" t="t" r="r" b="b"/>
              <a:pathLst>
                <a:path w="938877" h="509796">
                  <a:moveTo>
                    <a:pt x="0" y="0"/>
                  </a:moveTo>
                  <a:lnTo>
                    <a:pt x="938877" y="0"/>
                  </a:lnTo>
                  <a:lnTo>
                    <a:pt x="938877" y="509796"/>
                  </a:lnTo>
                  <a:lnTo>
                    <a:pt x="0" y="509796"/>
                  </a:lnTo>
                  <a:close/>
                </a:path>
              </a:pathLst>
            </a:custGeom>
            <a:blipFill>
              <a:blip r:embed="rId7"/>
              <a:stretch>
                <a:fillRect t="-24647" b="-24647"/>
              </a:stretch>
            </a:blipFill>
          </p:spPr>
        </p:sp>
      </p:grpSp>
      <p:sp>
        <p:nvSpPr>
          <p:cNvPr id="12" name="AutoShape 12"/>
          <p:cNvSpPr/>
          <p:nvPr/>
        </p:nvSpPr>
        <p:spPr>
          <a:xfrm flipV="1">
            <a:off x="8978974" y="0"/>
            <a:ext cx="0" cy="10287000"/>
          </a:xfrm>
          <a:prstGeom prst="line">
            <a:avLst/>
          </a:prstGeom>
          <a:ln w="38100" cap="flat">
            <a:solidFill>
              <a:srgbClr val="5188CC"/>
            </a:solidFill>
            <a:prstDash val="solid"/>
            <a:headEnd type="none" w="sm" len="sm"/>
            <a:tailEnd type="none" w="sm" len="sm"/>
          </a:ln>
        </p:spPr>
      </p:sp>
      <p:grpSp>
        <p:nvGrpSpPr>
          <p:cNvPr id="13" name="Group 13"/>
          <p:cNvGrpSpPr/>
          <p:nvPr/>
        </p:nvGrpSpPr>
        <p:grpSpPr>
          <a:xfrm>
            <a:off x="9255199" y="1564660"/>
            <a:ext cx="1043351" cy="104335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9581981" y="189144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AutoShape 17"/>
          <p:cNvSpPr/>
          <p:nvPr/>
        </p:nvSpPr>
        <p:spPr>
          <a:xfrm>
            <a:off x="10802483" y="3103898"/>
            <a:ext cx="6838041" cy="0"/>
          </a:xfrm>
          <a:prstGeom prst="line">
            <a:avLst/>
          </a:prstGeom>
          <a:ln w="38100" cap="flat">
            <a:solidFill>
              <a:srgbClr val="5188CC"/>
            </a:solidFill>
            <a:prstDash val="solid"/>
            <a:headEnd type="none" w="sm" len="sm"/>
            <a:tailEnd type="none" w="sm" len="sm"/>
          </a:ln>
        </p:spPr>
      </p:sp>
      <p:grpSp>
        <p:nvGrpSpPr>
          <p:cNvPr id="18" name="Group 18"/>
          <p:cNvGrpSpPr/>
          <p:nvPr/>
        </p:nvGrpSpPr>
        <p:grpSpPr>
          <a:xfrm>
            <a:off x="11706949" y="3350668"/>
            <a:ext cx="4540586" cy="3227691"/>
            <a:chOff x="0" y="0"/>
            <a:chExt cx="2522056" cy="1792812"/>
          </a:xfrm>
        </p:grpSpPr>
        <p:sp>
          <p:nvSpPr>
            <p:cNvPr id="19" name="Freeform 19"/>
            <p:cNvSpPr/>
            <p:nvPr/>
          </p:nvSpPr>
          <p:spPr>
            <a:xfrm>
              <a:off x="0" y="0"/>
              <a:ext cx="2522056" cy="1792812"/>
            </a:xfrm>
            <a:custGeom>
              <a:avLst/>
              <a:gdLst/>
              <a:ahLst/>
              <a:cxnLst/>
              <a:rect l="l" t="t" r="r" b="b"/>
              <a:pathLst>
                <a:path w="2522056" h="1792812">
                  <a:moveTo>
                    <a:pt x="0" y="0"/>
                  </a:moveTo>
                  <a:lnTo>
                    <a:pt x="2522056" y="0"/>
                  </a:lnTo>
                  <a:lnTo>
                    <a:pt x="2522056" y="1792812"/>
                  </a:lnTo>
                  <a:lnTo>
                    <a:pt x="0" y="1792812"/>
                  </a:lnTo>
                  <a:close/>
                </a:path>
              </a:pathLst>
            </a:custGeom>
            <a:blipFill>
              <a:blip r:embed="rId8"/>
              <a:stretch>
                <a:fillRect l="-498" r="-498"/>
              </a:stretch>
            </a:blipFill>
          </p:spPr>
        </p:sp>
      </p:grpSp>
      <p:grpSp>
        <p:nvGrpSpPr>
          <p:cNvPr id="20" name="Group 20"/>
          <p:cNvGrpSpPr/>
          <p:nvPr/>
        </p:nvGrpSpPr>
        <p:grpSpPr>
          <a:xfrm>
            <a:off x="9590910" y="7234280"/>
            <a:ext cx="4831726" cy="2236928"/>
            <a:chOff x="0" y="0"/>
            <a:chExt cx="3022643" cy="1399383"/>
          </a:xfrm>
        </p:grpSpPr>
        <p:sp>
          <p:nvSpPr>
            <p:cNvPr id="21" name="Freeform 21"/>
            <p:cNvSpPr/>
            <p:nvPr/>
          </p:nvSpPr>
          <p:spPr>
            <a:xfrm>
              <a:off x="0" y="0"/>
              <a:ext cx="3022643" cy="1399383"/>
            </a:xfrm>
            <a:custGeom>
              <a:avLst/>
              <a:gdLst/>
              <a:ahLst/>
              <a:cxnLst/>
              <a:rect l="l" t="t" r="r" b="b"/>
              <a:pathLst>
                <a:path w="3022643" h="1399383">
                  <a:moveTo>
                    <a:pt x="0" y="0"/>
                  </a:moveTo>
                  <a:lnTo>
                    <a:pt x="3022643" y="0"/>
                  </a:lnTo>
                  <a:lnTo>
                    <a:pt x="3022643" y="1399383"/>
                  </a:lnTo>
                  <a:lnTo>
                    <a:pt x="0" y="1399383"/>
                  </a:lnTo>
                  <a:close/>
                </a:path>
              </a:pathLst>
            </a:custGeom>
            <a:blipFill>
              <a:blip r:embed="rId9"/>
              <a:stretch>
                <a:fillRect t="-8640" b="-8640"/>
              </a:stretch>
            </a:blipFill>
          </p:spPr>
        </p:sp>
      </p:grpSp>
      <p:sp>
        <p:nvSpPr>
          <p:cNvPr id="22" name="TextBox 22"/>
          <p:cNvSpPr txBox="1"/>
          <p:nvPr/>
        </p:nvSpPr>
        <p:spPr>
          <a:xfrm>
            <a:off x="10253586" y="248813"/>
            <a:ext cx="7710675" cy="848233"/>
          </a:xfrm>
          <a:prstGeom prst="rect">
            <a:avLst/>
          </a:prstGeom>
        </p:spPr>
        <p:txBody>
          <a:bodyPr lIns="0" tIns="0" rIns="0" bIns="0" rtlCol="0" anchor="t">
            <a:spAutoFit/>
          </a:bodyPr>
          <a:lstStyle/>
          <a:p>
            <a:pPr marL="0" lvl="0" indent="0" algn="r">
              <a:lnSpc>
                <a:spcPts val="6730"/>
              </a:lnSpc>
              <a:spcBef>
                <a:spcPct val="0"/>
              </a:spcBef>
            </a:pPr>
            <a:r>
              <a:rPr lang="en-US" sz="5299" b="1">
                <a:solidFill>
                  <a:srgbClr val="0E2F5F"/>
                </a:solidFill>
                <a:latin typeface="Public Sans Heavy"/>
                <a:ea typeface="Public Sans Heavy"/>
                <a:cs typeface="Public Sans Heavy"/>
                <a:sym typeface="Public Sans Heavy"/>
              </a:rPr>
              <a:t>2 CÂU SUBQUERY</a:t>
            </a:r>
          </a:p>
        </p:txBody>
      </p:sp>
      <p:sp>
        <p:nvSpPr>
          <p:cNvPr id="23" name="TextBox 23"/>
          <p:cNvSpPr txBox="1"/>
          <p:nvPr/>
        </p:nvSpPr>
        <p:spPr>
          <a:xfrm>
            <a:off x="479371" y="792109"/>
            <a:ext cx="5477288" cy="8343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Liệt kê tên các độc giả đã mượn tất cả các cuốn sách của NXB Trẻ</a:t>
            </a:r>
          </a:p>
        </p:txBody>
      </p:sp>
      <p:sp>
        <p:nvSpPr>
          <p:cNvPr id="24" name="TextBox 24"/>
          <p:cNvSpPr txBox="1"/>
          <p:nvPr/>
        </p:nvSpPr>
        <p:spPr>
          <a:xfrm>
            <a:off x="931114" y="5244576"/>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5" name="TextBox 25"/>
          <p:cNvSpPr txBox="1"/>
          <p:nvPr/>
        </p:nvSpPr>
        <p:spPr>
          <a:xfrm>
            <a:off x="10807642" y="1507510"/>
            <a:ext cx="6832882" cy="12534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Liệt kê họ tên các độc giả đã mượn sách thuộc các nhà xuất bản có năm xuất bản trung bình lớn hơn 2019</a:t>
            </a:r>
          </a:p>
        </p:txBody>
      </p:sp>
      <p:sp>
        <p:nvSpPr>
          <p:cNvPr id="26" name="TextBox 26"/>
          <p:cNvSpPr txBox="1"/>
          <p:nvPr/>
        </p:nvSpPr>
        <p:spPr>
          <a:xfrm>
            <a:off x="5309603" y="9023779"/>
            <a:ext cx="2889250"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Nguyễn Hồng Phi  Yến</a:t>
            </a:r>
          </a:p>
        </p:txBody>
      </p:sp>
      <p:sp>
        <p:nvSpPr>
          <p:cNvPr id="27" name="TextBox 27"/>
          <p:cNvSpPr txBox="1"/>
          <p:nvPr/>
        </p:nvSpPr>
        <p:spPr>
          <a:xfrm>
            <a:off x="9590910" y="6680562"/>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8" name="TextBox 28"/>
          <p:cNvSpPr txBox="1"/>
          <p:nvPr/>
        </p:nvSpPr>
        <p:spPr>
          <a:xfrm>
            <a:off x="14761394" y="9023779"/>
            <a:ext cx="3000772"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Phạm Thị Quỳnh Trang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7324" y="2841761"/>
            <a:ext cx="6838041" cy="0"/>
          </a:xfrm>
          <a:prstGeom prst="line">
            <a:avLst/>
          </a:prstGeom>
          <a:ln w="38100" cap="flat">
            <a:solidFill>
              <a:srgbClr val="5188CC"/>
            </a:solidFill>
            <a:prstDash val="solid"/>
            <a:headEnd type="none" w="sm" len="sm"/>
            <a:tailEnd type="none" w="sm" len="sm"/>
          </a:ln>
        </p:spPr>
      </p:sp>
      <p:grpSp>
        <p:nvGrpSpPr>
          <p:cNvPr id="3" name="Group 3"/>
          <p:cNvGrpSpPr/>
          <p:nvPr/>
        </p:nvGrpSpPr>
        <p:grpSpPr>
          <a:xfrm>
            <a:off x="7335548" y="1925924"/>
            <a:ext cx="1043351" cy="10433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rot="5400000">
            <a:off x="7662329" y="225270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640523" y="9639523"/>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57324" y="3215230"/>
            <a:ext cx="8397800" cy="1928270"/>
            <a:chOff x="0" y="0"/>
            <a:chExt cx="2165973" cy="497342"/>
          </a:xfrm>
        </p:grpSpPr>
        <p:sp>
          <p:nvSpPr>
            <p:cNvPr id="9" name="Freeform 9"/>
            <p:cNvSpPr/>
            <p:nvPr/>
          </p:nvSpPr>
          <p:spPr>
            <a:xfrm>
              <a:off x="0" y="0"/>
              <a:ext cx="2165973" cy="497342"/>
            </a:xfrm>
            <a:custGeom>
              <a:avLst/>
              <a:gdLst/>
              <a:ahLst/>
              <a:cxnLst/>
              <a:rect l="l" t="t" r="r" b="b"/>
              <a:pathLst>
                <a:path w="2165973" h="497342">
                  <a:moveTo>
                    <a:pt x="0" y="0"/>
                  </a:moveTo>
                  <a:lnTo>
                    <a:pt x="2165973" y="0"/>
                  </a:lnTo>
                  <a:lnTo>
                    <a:pt x="2165973" y="497342"/>
                  </a:lnTo>
                  <a:lnTo>
                    <a:pt x="0" y="497342"/>
                  </a:lnTo>
                  <a:close/>
                </a:path>
              </a:pathLst>
            </a:custGeom>
            <a:blipFill>
              <a:blip r:embed="rId6"/>
              <a:stretch>
                <a:fillRect l="-2682" r="-2682"/>
              </a:stretch>
            </a:blipFill>
          </p:spPr>
        </p:sp>
      </p:grpSp>
      <p:grpSp>
        <p:nvGrpSpPr>
          <p:cNvPr id="10" name="Group 10"/>
          <p:cNvGrpSpPr/>
          <p:nvPr/>
        </p:nvGrpSpPr>
        <p:grpSpPr>
          <a:xfrm>
            <a:off x="730080" y="5938916"/>
            <a:ext cx="6060157" cy="3290572"/>
            <a:chOff x="0" y="0"/>
            <a:chExt cx="938877" cy="509796"/>
          </a:xfrm>
        </p:grpSpPr>
        <p:sp>
          <p:nvSpPr>
            <p:cNvPr id="11" name="Freeform 11"/>
            <p:cNvSpPr/>
            <p:nvPr/>
          </p:nvSpPr>
          <p:spPr>
            <a:xfrm>
              <a:off x="0" y="0"/>
              <a:ext cx="938877" cy="509796"/>
            </a:xfrm>
            <a:custGeom>
              <a:avLst/>
              <a:gdLst/>
              <a:ahLst/>
              <a:cxnLst/>
              <a:rect l="l" t="t" r="r" b="b"/>
              <a:pathLst>
                <a:path w="938877" h="509796">
                  <a:moveTo>
                    <a:pt x="0" y="0"/>
                  </a:moveTo>
                  <a:lnTo>
                    <a:pt x="938877" y="0"/>
                  </a:lnTo>
                  <a:lnTo>
                    <a:pt x="938877" y="509796"/>
                  </a:lnTo>
                  <a:lnTo>
                    <a:pt x="0" y="509796"/>
                  </a:lnTo>
                  <a:close/>
                </a:path>
              </a:pathLst>
            </a:custGeom>
            <a:blipFill>
              <a:blip r:embed="rId7"/>
              <a:stretch>
                <a:fillRect t="-1566" b="-1566"/>
              </a:stretch>
            </a:blipFill>
          </p:spPr>
        </p:sp>
      </p:grpSp>
      <p:sp>
        <p:nvSpPr>
          <p:cNvPr id="12" name="AutoShape 12"/>
          <p:cNvSpPr/>
          <p:nvPr/>
        </p:nvSpPr>
        <p:spPr>
          <a:xfrm flipV="1">
            <a:off x="8955162" y="704962"/>
            <a:ext cx="0" cy="9258300"/>
          </a:xfrm>
          <a:prstGeom prst="line">
            <a:avLst/>
          </a:prstGeom>
          <a:ln w="38100" cap="flat">
            <a:solidFill>
              <a:srgbClr val="5188CC"/>
            </a:solidFill>
            <a:prstDash val="solid"/>
            <a:headEnd type="none" w="sm" len="sm"/>
            <a:tailEnd type="none" w="sm" len="sm"/>
          </a:ln>
        </p:spPr>
      </p:sp>
      <p:grpSp>
        <p:nvGrpSpPr>
          <p:cNvPr id="13" name="Group 13"/>
          <p:cNvGrpSpPr/>
          <p:nvPr/>
        </p:nvGrpSpPr>
        <p:grpSpPr>
          <a:xfrm>
            <a:off x="9255199" y="1564660"/>
            <a:ext cx="1043351" cy="104335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9581981" y="189144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AutoShape 17"/>
          <p:cNvSpPr/>
          <p:nvPr/>
        </p:nvSpPr>
        <p:spPr>
          <a:xfrm>
            <a:off x="10797324" y="3540911"/>
            <a:ext cx="6838041" cy="0"/>
          </a:xfrm>
          <a:prstGeom prst="line">
            <a:avLst/>
          </a:prstGeom>
          <a:ln w="38100" cap="flat">
            <a:solidFill>
              <a:srgbClr val="5188CC"/>
            </a:solidFill>
            <a:prstDash val="solid"/>
            <a:headEnd type="none" w="sm" len="sm"/>
            <a:tailEnd type="none" w="sm" len="sm"/>
          </a:ln>
        </p:spPr>
      </p:sp>
      <p:grpSp>
        <p:nvGrpSpPr>
          <p:cNvPr id="18" name="Group 18"/>
          <p:cNvGrpSpPr/>
          <p:nvPr/>
        </p:nvGrpSpPr>
        <p:grpSpPr>
          <a:xfrm>
            <a:off x="9144000" y="3980778"/>
            <a:ext cx="8820262" cy="1039583"/>
            <a:chOff x="0" y="0"/>
            <a:chExt cx="10675921" cy="1258297"/>
          </a:xfrm>
        </p:grpSpPr>
        <p:sp>
          <p:nvSpPr>
            <p:cNvPr id="19" name="Freeform 19"/>
            <p:cNvSpPr/>
            <p:nvPr/>
          </p:nvSpPr>
          <p:spPr>
            <a:xfrm>
              <a:off x="0" y="0"/>
              <a:ext cx="10675921" cy="1258297"/>
            </a:xfrm>
            <a:custGeom>
              <a:avLst/>
              <a:gdLst/>
              <a:ahLst/>
              <a:cxnLst/>
              <a:rect l="l" t="t" r="r" b="b"/>
              <a:pathLst>
                <a:path w="10675921" h="1258297">
                  <a:moveTo>
                    <a:pt x="0" y="0"/>
                  </a:moveTo>
                  <a:lnTo>
                    <a:pt x="10675921" y="0"/>
                  </a:lnTo>
                  <a:lnTo>
                    <a:pt x="10675921" y="1258297"/>
                  </a:lnTo>
                  <a:lnTo>
                    <a:pt x="0" y="1258297"/>
                  </a:lnTo>
                  <a:close/>
                </a:path>
              </a:pathLst>
            </a:custGeom>
            <a:blipFill>
              <a:blip r:embed="rId8"/>
              <a:stretch>
                <a:fillRect t="-81" b="-81"/>
              </a:stretch>
            </a:blipFill>
          </p:spPr>
        </p:sp>
      </p:grpSp>
      <p:grpSp>
        <p:nvGrpSpPr>
          <p:cNvPr id="20" name="Group 20"/>
          <p:cNvGrpSpPr/>
          <p:nvPr/>
        </p:nvGrpSpPr>
        <p:grpSpPr>
          <a:xfrm>
            <a:off x="9144000" y="6517855"/>
            <a:ext cx="8604176" cy="2132694"/>
            <a:chOff x="0" y="0"/>
            <a:chExt cx="3279174" cy="812800"/>
          </a:xfrm>
        </p:grpSpPr>
        <p:sp>
          <p:nvSpPr>
            <p:cNvPr id="21" name="Freeform 21"/>
            <p:cNvSpPr/>
            <p:nvPr/>
          </p:nvSpPr>
          <p:spPr>
            <a:xfrm>
              <a:off x="0" y="0"/>
              <a:ext cx="3279173" cy="812800"/>
            </a:xfrm>
            <a:custGeom>
              <a:avLst/>
              <a:gdLst/>
              <a:ahLst/>
              <a:cxnLst/>
              <a:rect l="l" t="t" r="r" b="b"/>
              <a:pathLst>
                <a:path w="3279173" h="812800">
                  <a:moveTo>
                    <a:pt x="0" y="0"/>
                  </a:moveTo>
                  <a:lnTo>
                    <a:pt x="3279173" y="0"/>
                  </a:lnTo>
                  <a:lnTo>
                    <a:pt x="3279173" y="812800"/>
                  </a:lnTo>
                  <a:lnTo>
                    <a:pt x="0" y="812800"/>
                  </a:lnTo>
                  <a:close/>
                </a:path>
              </a:pathLst>
            </a:custGeom>
            <a:blipFill>
              <a:blip r:embed="rId9"/>
              <a:stretch>
                <a:fillRect l="-585" r="-585"/>
              </a:stretch>
            </a:blipFill>
          </p:spPr>
        </p:sp>
      </p:grpSp>
      <p:sp>
        <p:nvSpPr>
          <p:cNvPr id="22" name="TextBox 22"/>
          <p:cNvSpPr txBox="1"/>
          <p:nvPr/>
        </p:nvSpPr>
        <p:spPr>
          <a:xfrm>
            <a:off x="10113416" y="189103"/>
            <a:ext cx="7710675" cy="848233"/>
          </a:xfrm>
          <a:prstGeom prst="rect">
            <a:avLst/>
          </a:prstGeom>
        </p:spPr>
        <p:txBody>
          <a:bodyPr lIns="0" tIns="0" rIns="0" bIns="0" rtlCol="0" anchor="t">
            <a:spAutoFit/>
          </a:bodyPr>
          <a:lstStyle/>
          <a:p>
            <a:pPr marL="0" lvl="0" indent="0" algn="r">
              <a:lnSpc>
                <a:spcPts val="6730"/>
              </a:lnSpc>
              <a:spcBef>
                <a:spcPct val="0"/>
              </a:spcBef>
            </a:pPr>
            <a:r>
              <a:rPr lang="en-US" sz="5299" b="1">
                <a:solidFill>
                  <a:srgbClr val="0E2F5F"/>
                </a:solidFill>
                <a:latin typeface="Public Sans Heavy"/>
                <a:ea typeface="Public Sans Heavy"/>
                <a:cs typeface="Public Sans Heavy"/>
                <a:sym typeface="Public Sans Heavy"/>
              </a:rPr>
              <a:t>2 CÂU BẤT KỲ</a:t>
            </a:r>
          </a:p>
        </p:txBody>
      </p:sp>
      <p:sp>
        <p:nvSpPr>
          <p:cNvPr id="23" name="TextBox 23"/>
          <p:cNvSpPr txBox="1"/>
          <p:nvPr/>
        </p:nvSpPr>
        <p:spPr>
          <a:xfrm>
            <a:off x="441943" y="989711"/>
            <a:ext cx="6636429" cy="1672588"/>
          </a:xfrm>
          <a:prstGeom prst="rect">
            <a:avLst/>
          </a:prstGeom>
        </p:spPr>
        <p:txBody>
          <a:bodyPr lIns="0" tIns="0" rIns="0" bIns="0" rtlCol="0" anchor="t">
            <a:spAutoFit/>
          </a:bodyPr>
          <a:lstStyle/>
          <a:p>
            <a:pPr algn="just">
              <a:lnSpc>
                <a:spcPts val="3360"/>
              </a:lnSpc>
              <a:spcBef>
                <a:spcPct val="0"/>
              </a:spcBef>
            </a:pPr>
            <a:r>
              <a:rPr lang="en-US" sz="2400" b="1">
                <a:solidFill>
                  <a:srgbClr val="0E2F5F"/>
                </a:solidFill>
                <a:latin typeface="Public Sans Bold"/>
                <a:ea typeface="Public Sans Bold"/>
                <a:cs typeface="Public Sans Bold"/>
                <a:sym typeface="Public Sans Bold"/>
              </a:rPr>
              <a:t>Liệt kê các phiếu mượn (SOPM, NGAYMUON, NGAYTRA) mà ngày mượn KHÔNG nằm trong quý 1 và ngày trả (nếu có) phải cùng năm với ngày mượn</a:t>
            </a:r>
          </a:p>
        </p:txBody>
      </p:sp>
      <p:sp>
        <p:nvSpPr>
          <p:cNvPr id="24" name="TextBox 24"/>
          <p:cNvSpPr txBox="1"/>
          <p:nvPr/>
        </p:nvSpPr>
        <p:spPr>
          <a:xfrm>
            <a:off x="1037630" y="5385198"/>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
        <p:nvSpPr>
          <p:cNvPr id="25" name="TextBox 25"/>
          <p:cNvSpPr txBox="1"/>
          <p:nvPr/>
        </p:nvSpPr>
        <p:spPr>
          <a:xfrm>
            <a:off x="10802483" y="1178287"/>
            <a:ext cx="6832882" cy="2091688"/>
          </a:xfrm>
          <a:prstGeom prst="rect">
            <a:avLst/>
          </a:prstGeom>
        </p:spPr>
        <p:txBody>
          <a:bodyPr lIns="0" tIns="0" rIns="0" bIns="0" rtlCol="0" anchor="t">
            <a:spAutoFit/>
          </a:bodyPr>
          <a:lstStyle/>
          <a:p>
            <a:pPr algn="just">
              <a:lnSpc>
                <a:spcPts val="3360"/>
              </a:lnSpc>
              <a:spcBef>
                <a:spcPct val="0"/>
              </a:spcBef>
            </a:pPr>
            <a:r>
              <a:rPr lang="en-US" sz="2400" b="1">
                <a:solidFill>
                  <a:srgbClr val="0E2F5F"/>
                </a:solidFill>
                <a:latin typeface="Public Sans Bold"/>
                <a:ea typeface="Public Sans Bold"/>
                <a:cs typeface="Public Sans Bold"/>
                <a:sym typeface="Public Sans Bold"/>
              </a:rPr>
              <a:t>Thêm một độc giả mới vào hệ thống với các thông tin sau: Mã độc giả là 'DG006', Họ tên là 'Trần Văn Minh', Ngày sinh là '2000-05-10', Địa chỉ là '54 Đường 14E, Quận Bình Tân, TP.HCM', Nghề nghiệp là 'Sinh viên'</a:t>
            </a:r>
          </a:p>
        </p:txBody>
      </p:sp>
      <p:sp>
        <p:nvSpPr>
          <p:cNvPr id="26" name="TextBox 26"/>
          <p:cNvSpPr txBox="1"/>
          <p:nvPr/>
        </p:nvSpPr>
        <p:spPr>
          <a:xfrm>
            <a:off x="257324" y="195709"/>
            <a:ext cx="3346547"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Trần Thanh Nhật</a:t>
            </a:r>
          </a:p>
        </p:txBody>
      </p:sp>
      <p:sp>
        <p:nvSpPr>
          <p:cNvPr id="27" name="TextBox 27"/>
          <p:cNvSpPr txBox="1"/>
          <p:nvPr/>
        </p:nvSpPr>
        <p:spPr>
          <a:xfrm>
            <a:off x="9255199" y="5552519"/>
            <a:ext cx="1014809" cy="391793"/>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Kết quả</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88601" y="6733028"/>
            <a:ext cx="6095971" cy="6095971"/>
          </a:xfrm>
          <a:custGeom>
            <a:avLst/>
            <a:gdLst/>
            <a:ahLst/>
            <a:cxnLst/>
            <a:rect l="l" t="t" r="r" b="b"/>
            <a:pathLst>
              <a:path w="6095971" h="6095971">
                <a:moveTo>
                  <a:pt x="0" y="0"/>
                </a:moveTo>
                <a:lnTo>
                  <a:pt x="6095971" y="0"/>
                </a:lnTo>
                <a:lnTo>
                  <a:pt x="6095971" y="6095971"/>
                </a:lnTo>
                <a:lnTo>
                  <a:pt x="0" y="60959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57150"/>
              <a:ext cx="1488104" cy="160969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40625" y="547871"/>
            <a:ext cx="1858734" cy="18587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569973" y="1028700"/>
            <a:ext cx="600038" cy="897076"/>
          </a:xfrm>
          <a:custGeom>
            <a:avLst/>
            <a:gdLst/>
            <a:ahLst/>
            <a:cxnLst/>
            <a:rect l="l" t="t" r="r" b="b"/>
            <a:pathLst>
              <a:path w="600038" h="897076">
                <a:moveTo>
                  <a:pt x="0" y="0"/>
                </a:moveTo>
                <a:lnTo>
                  <a:pt x="600039" y="0"/>
                </a:lnTo>
                <a:lnTo>
                  <a:pt x="600039" y="897076"/>
                </a:lnTo>
                <a:lnTo>
                  <a:pt x="0" y="897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994842" y="9029033"/>
            <a:ext cx="1483489" cy="458533"/>
          </a:xfrm>
          <a:custGeom>
            <a:avLst/>
            <a:gdLst/>
            <a:ahLst/>
            <a:cxnLst/>
            <a:rect l="l" t="t" r="r" b="b"/>
            <a:pathLst>
              <a:path w="1483489" h="458533">
                <a:moveTo>
                  <a:pt x="0" y="0"/>
                </a:moveTo>
                <a:lnTo>
                  <a:pt x="1483489" y="0"/>
                </a:lnTo>
                <a:lnTo>
                  <a:pt x="1483489" y="458534"/>
                </a:lnTo>
                <a:lnTo>
                  <a:pt x="0" y="458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19125" y="5143164"/>
            <a:ext cx="6529627" cy="5045621"/>
          </a:xfrm>
          <a:custGeom>
            <a:avLst/>
            <a:gdLst/>
            <a:ahLst/>
            <a:cxnLst/>
            <a:rect l="l" t="t" r="r" b="b"/>
            <a:pathLst>
              <a:path w="6529627" h="5045621">
                <a:moveTo>
                  <a:pt x="0" y="0"/>
                </a:moveTo>
                <a:lnTo>
                  <a:pt x="6529627" y="0"/>
                </a:lnTo>
                <a:lnTo>
                  <a:pt x="6529627" y="5045621"/>
                </a:lnTo>
                <a:lnTo>
                  <a:pt x="0" y="50456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883938" y="500246"/>
            <a:ext cx="13742657" cy="2159277"/>
          </a:xfrm>
          <a:prstGeom prst="rect">
            <a:avLst/>
          </a:prstGeom>
        </p:spPr>
        <p:txBody>
          <a:bodyPr lIns="0" tIns="0" rIns="0" bIns="0" rtlCol="0" anchor="t">
            <a:spAutoFit/>
          </a:bodyPr>
          <a:lstStyle/>
          <a:p>
            <a:pPr algn="l">
              <a:lnSpc>
                <a:spcPts val="8578"/>
              </a:lnSpc>
            </a:pPr>
            <a:r>
              <a:rPr lang="en-US" sz="6754" b="1">
                <a:solidFill>
                  <a:srgbClr val="0E2F5F"/>
                </a:solidFill>
                <a:latin typeface="Public Sans Heavy"/>
                <a:ea typeface="Public Sans Heavy"/>
                <a:cs typeface="Public Sans Heavy"/>
                <a:sym typeface="Public Sans Heavy"/>
              </a:rPr>
              <a:t>PHẦN B: BÀI TẬP CHUẨN HOÁ CƠ SỞ DỮ LIỆU</a:t>
            </a:r>
          </a:p>
        </p:txBody>
      </p:sp>
      <p:sp>
        <p:nvSpPr>
          <p:cNvPr id="14" name="TextBox 14"/>
          <p:cNvSpPr txBox="1"/>
          <p:nvPr/>
        </p:nvSpPr>
        <p:spPr>
          <a:xfrm>
            <a:off x="8608560" y="4964544"/>
            <a:ext cx="3278640" cy="855362"/>
          </a:xfrm>
          <a:prstGeom prst="rect">
            <a:avLst/>
          </a:prstGeom>
        </p:spPr>
        <p:txBody>
          <a:bodyPr wrap="square" lIns="0" tIns="0" rIns="0" bIns="0" rtlCol="0" anchor="t">
            <a:spAutoFit/>
          </a:bodyPr>
          <a:lstStyle/>
          <a:p>
            <a:pPr algn="ctr">
              <a:lnSpc>
                <a:spcPts val="7279"/>
              </a:lnSpc>
            </a:pPr>
            <a:r>
              <a:rPr lang="en-US" sz="5199" b="1" dirty="0">
                <a:solidFill>
                  <a:srgbClr val="0E2F5F"/>
                </a:solidFill>
                <a:latin typeface="Public Sans Bold"/>
                <a:ea typeface="Public Sans Bold"/>
                <a:cs typeface="Public Sans Bold"/>
                <a:sym typeface="Public Sans Bold"/>
              </a:rPr>
              <a:t>BÀI TẬP</a:t>
            </a:r>
          </a:p>
        </p:txBody>
      </p:sp>
      <p:sp>
        <p:nvSpPr>
          <p:cNvPr id="15" name="TextBox 15"/>
          <p:cNvSpPr txBox="1"/>
          <p:nvPr/>
        </p:nvSpPr>
        <p:spPr>
          <a:xfrm>
            <a:off x="8608560" y="6716739"/>
            <a:ext cx="6783840" cy="855362"/>
          </a:xfrm>
          <a:prstGeom prst="rect">
            <a:avLst/>
          </a:prstGeom>
        </p:spPr>
        <p:txBody>
          <a:bodyPr wrap="square" lIns="0" tIns="0" rIns="0" bIns="0" rtlCol="0" anchor="t">
            <a:spAutoFit/>
          </a:bodyPr>
          <a:lstStyle/>
          <a:p>
            <a:pPr algn="ctr">
              <a:lnSpc>
                <a:spcPts val="7279"/>
              </a:lnSpc>
            </a:pPr>
            <a:r>
              <a:rPr lang="en-US" sz="5199" b="1" dirty="0">
                <a:solidFill>
                  <a:srgbClr val="0E2F5F"/>
                </a:solidFill>
                <a:latin typeface="Public Sans Bold"/>
                <a:ea typeface="Public Sans Bold"/>
                <a:cs typeface="Public Sans Bold"/>
                <a:sym typeface="Public Sans Bold"/>
              </a:rPr>
              <a:t>BÀI TẬP TỔNG HỢP</a:t>
            </a:r>
          </a:p>
        </p:txBody>
      </p:sp>
      <p:sp>
        <p:nvSpPr>
          <p:cNvPr id="16" name="Freeform 16"/>
          <p:cNvSpPr/>
          <p:nvPr/>
        </p:nvSpPr>
        <p:spPr>
          <a:xfrm>
            <a:off x="7579896" y="4964088"/>
            <a:ext cx="600038" cy="897076"/>
          </a:xfrm>
          <a:custGeom>
            <a:avLst/>
            <a:gdLst/>
            <a:ahLst/>
            <a:cxnLst/>
            <a:rect l="l" t="t" r="r" b="b"/>
            <a:pathLst>
              <a:path w="600038" h="897076">
                <a:moveTo>
                  <a:pt x="0" y="0"/>
                </a:moveTo>
                <a:lnTo>
                  <a:pt x="600039" y="0"/>
                </a:lnTo>
                <a:lnTo>
                  <a:pt x="600039" y="897076"/>
                </a:lnTo>
                <a:lnTo>
                  <a:pt x="0" y="897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7579896" y="6768898"/>
            <a:ext cx="600038" cy="897076"/>
          </a:xfrm>
          <a:custGeom>
            <a:avLst/>
            <a:gdLst/>
            <a:ahLst/>
            <a:cxnLst/>
            <a:rect l="l" t="t" r="r" b="b"/>
            <a:pathLst>
              <a:path w="600038" h="897076">
                <a:moveTo>
                  <a:pt x="0" y="0"/>
                </a:moveTo>
                <a:lnTo>
                  <a:pt x="600039" y="0"/>
                </a:lnTo>
                <a:lnTo>
                  <a:pt x="600039" y="897077"/>
                </a:lnTo>
                <a:lnTo>
                  <a:pt x="0" y="897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0463" y="424494"/>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1</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037433" y="-20151"/>
            <a:ext cx="10929822" cy="2754186"/>
            <a:chOff x="0" y="0"/>
            <a:chExt cx="2878636" cy="725382"/>
          </a:xfrm>
        </p:grpSpPr>
        <p:sp>
          <p:nvSpPr>
            <p:cNvPr id="6" name="Freeform 6"/>
            <p:cNvSpPr/>
            <p:nvPr/>
          </p:nvSpPr>
          <p:spPr>
            <a:xfrm>
              <a:off x="0" y="0"/>
              <a:ext cx="2878636" cy="725382"/>
            </a:xfrm>
            <a:custGeom>
              <a:avLst/>
              <a:gdLst/>
              <a:ahLst/>
              <a:cxnLst/>
              <a:rect l="l" t="t" r="r" b="b"/>
              <a:pathLst>
                <a:path w="2878636" h="725382">
                  <a:moveTo>
                    <a:pt x="36125" y="0"/>
                  </a:moveTo>
                  <a:lnTo>
                    <a:pt x="2842511" y="0"/>
                  </a:lnTo>
                  <a:cubicBezTo>
                    <a:pt x="2862462" y="0"/>
                    <a:pt x="2878636" y="16174"/>
                    <a:pt x="2878636" y="36125"/>
                  </a:cubicBezTo>
                  <a:lnTo>
                    <a:pt x="2878636" y="689257"/>
                  </a:lnTo>
                  <a:cubicBezTo>
                    <a:pt x="2878636" y="698838"/>
                    <a:pt x="2874830" y="708027"/>
                    <a:pt x="2868055" y="714801"/>
                  </a:cubicBezTo>
                  <a:cubicBezTo>
                    <a:pt x="2861281" y="721576"/>
                    <a:pt x="2852092" y="725382"/>
                    <a:pt x="2842511" y="725382"/>
                  </a:cubicBezTo>
                  <a:lnTo>
                    <a:pt x="36125" y="725382"/>
                  </a:lnTo>
                  <a:cubicBezTo>
                    <a:pt x="26544" y="725382"/>
                    <a:pt x="17355" y="721576"/>
                    <a:pt x="10581" y="714801"/>
                  </a:cubicBezTo>
                  <a:cubicBezTo>
                    <a:pt x="3806" y="708027"/>
                    <a:pt x="0" y="698838"/>
                    <a:pt x="0" y="689257"/>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7" name="TextBox 7"/>
            <p:cNvSpPr txBox="1"/>
            <p:nvPr/>
          </p:nvSpPr>
          <p:spPr>
            <a:xfrm>
              <a:off x="0" y="-57150"/>
              <a:ext cx="2878636" cy="782532"/>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534675" y="3166607"/>
            <a:ext cx="5568157" cy="1029969"/>
          </a:xfrm>
          <a:prstGeom prst="rect">
            <a:avLst/>
          </a:prstGeom>
        </p:spPr>
        <p:txBody>
          <a:bodyPr lIns="0" tIns="0" rIns="0" bIns="0" rtlCol="0" anchor="t">
            <a:spAutoFit/>
          </a:bodyPr>
          <a:lstStyle/>
          <a:p>
            <a:pPr algn="ctr">
              <a:lnSpc>
                <a:spcPts val="3920"/>
              </a:lnSpc>
              <a:spcBef>
                <a:spcPct val="0"/>
              </a:spcBef>
            </a:pPr>
            <a:r>
              <a:rPr lang="en-US" sz="2800" b="1">
                <a:solidFill>
                  <a:srgbClr val="000000"/>
                </a:solidFill>
                <a:latin typeface="Public Sans Bold"/>
                <a:ea typeface="Public Sans Bold"/>
                <a:cs typeface="Public Sans Bold"/>
                <a:sym typeface="Public Sans Bold"/>
              </a:rPr>
              <a:t>a) Hãy tìm tập phủ tối thiểu của F </a:t>
            </a:r>
          </a:p>
          <a:p>
            <a:pPr algn="ctr">
              <a:lnSpc>
                <a:spcPts val="4340"/>
              </a:lnSpc>
              <a:spcBef>
                <a:spcPct val="0"/>
              </a:spcBef>
            </a:pPr>
            <a:endParaRPr lang="en-US" sz="2800" b="1">
              <a:solidFill>
                <a:srgbClr val="000000"/>
              </a:solidFill>
              <a:latin typeface="Public Sans Bold"/>
              <a:ea typeface="Public Sans Bold"/>
              <a:cs typeface="Public Sans Bold"/>
              <a:sym typeface="Public Sans Bold"/>
            </a:endParaRPr>
          </a:p>
        </p:txBody>
      </p:sp>
      <p:grpSp>
        <p:nvGrpSpPr>
          <p:cNvPr id="9" name="Group 9"/>
          <p:cNvGrpSpPr/>
          <p:nvPr/>
        </p:nvGrpSpPr>
        <p:grpSpPr>
          <a:xfrm>
            <a:off x="527729" y="3863725"/>
            <a:ext cx="6732932" cy="665701"/>
            <a:chOff x="0" y="0"/>
            <a:chExt cx="1773282" cy="175329"/>
          </a:xfrm>
        </p:grpSpPr>
        <p:sp>
          <p:nvSpPr>
            <p:cNvPr id="10" name="Freeform 10"/>
            <p:cNvSpPr/>
            <p:nvPr/>
          </p:nvSpPr>
          <p:spPr>
            <a:xfrm>
              <a:off x="0" y="0"/>
              <a:ext cx="1773282" cy="175329"/>
            </a:xfrm>
            <a:custGeom>
              <a:avLst/>
              <a:gdLst/>
              <a:ahLst/>
              <a:cxnLst/>
              <a:rect l="l" t="t" r="r" b="b"/>
              <a:pathLst>
                <a:path w="1773282" h="175329">
                  <a:moveTo>
                    <a:pt x="58643" y="0"/>
                  </a:moveTo>
                  <a:lnTo>
                    <a:pt x="1714640" y="0"/>
                  </a:lnTo>
                  <a:cubicBezTo>
                    <a:pt x="1730193" y="0"/>
                    <a:pt x="1745109" y="6178"/>
                    <a:pt x="1756106" y="17176"/>
                  </a:cubicBezTo>
                  <a:cubicBezTo>
                    <a:pt x="1767104" y="28174"/>
                    <a:pt x="1773282" y="43090"/>
                    <a:pt x="1773282" y="58643"/>
                  </a:cubicBezTo>
                  <a:lnTo>
                    <a:pt x="1773282" y="116686"/>
                  </a:lnTo>
                  <a:cubicBezTo>
                    <a:pt x="1773282" y="132239"/>
                    <a:pt x="1767104" y="147155"/>
                    <a:pt x="1756106" y="158152"/>
                  </a:cubicBezTo>
                  <a:cubicBezTo>
                    <a:pt x="1745109" y="169150"/>
                    <a:pt x="1730193" y="175329"/>
                    <a:pt x="1714640" y="175329"/>
                  </a:cubicBezTo>
                  <a:lnTo>
                    <a:pt x="58643" y="175329"/>
                  </a:lnTo>
                  <a:cubicBezTo>
                    <a:pt x="43090" y="175329"/>
                    <a:pt x="28174" y="169150"/>
                    <a:pt x="17176" y="158152"/>
                  </a:cubicBezTo>
                  <a:cubicBezTo>
                    <a:pt x="6178" y="147155"/>
                    <a:pt x="0" y="132239"/>
                    <a:pt x="0" y="116686"/>
                  </a:cubicBezTo>
                  <a:lnTo>
                    <a:pt x="0" y="58643"/>
                  </a:lnTo>
                  <a:cubicBezTo>
                    <a:pt x="0" y="43090"/>
                    <a:pt x="6178" y="28174"/>
                    <a:pt x="17176" y="17176"/>
                  </a:cubicBezTo>
                  <a:cubicBezTo>
                    <a:pt x="28174" y="6178"/>
                    <a:pt x="43090" y="0"/>
                    <a:pt x="58643" y="0"/>
                  </a:cubicBezTo>
                  <a:close/>
                </a:path>
              </a:pathLst>
            </a:custGeom>
            <a:solidFill>
              <a:srgbClr val="5188CC"/>
            </a:solidFill>
          </p:spPr>
        </p:sp>
        <p:sp>
          <p:nvSpPr>
            <p:cNvPr id="11" name="TextBox 11"/>
            <p:cNvSpPr txBox="1"/>
            <p:nvPr/>
          </p:nvSpPr>
          <p:spPr>
            <a:xfrm>
              <a:off x="0" y="-57150"/>
              <a:ext cx="1773282" cy="232479"/>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9502344" y="3176132"/>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3" name="TextBox 13"/>
          <p:cNvSpPr txBox="1"/>
          <p:nvPr/>
        </p:nvSpPr>
        <p:spPr>
          <a:xfrm>
            <a:off x="709418" y="3988615"/>
            <a:ext cx="6621872" cy="328231"/>
          </a:xfrm>
          <a:prstGeom prst="rect">
            <a:avLst/>
          </a:prstGeom>
        </p:spPr>
        <p:txBody>
          <a:bodyPr wrap="square" lIns="0" tIns="0" rIns="0" bIns="0" rtlCol="0" anchor="t">
            <a:spAutoFit/>
          </a:bodyPr>
          <a:lstStyle/>
          <a:p>
            <a:pPr algn="ctr">
              <a:lnSpc>
                <a:spcPts val="2800"/>
              </a:lnSpc>
              <a:spcBef>
                <a:spcPct val="0"/>
              </a:spcBef>
            </a:pPr>
            <a:r>
              <a:rPr lang="en-US" sz="2000" b="1" dirty="0" err="1">
                <a:solidFill>
                  <a:srgbClr val="FFFFFF"/>
                </a:solidFill>
                <a:latin typeface="Public Sans Bold"/>
                <a:ea typeface="Public Sans Bold"/>
                <a:cs typeface="Public Sans Bold"/>
                <a:sym typeface="Public Sans Bold"/>
              </a:rPr>
              <a:t>Tách</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các</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phụ</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thuộc</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hàm</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có</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nhiều</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thuộc</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tính</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bên</a:t>
            </a:r>
            <a:r>
              <a:rPr lang="en-US" sz="2000" b="1" dirty="0">
                <a:solidFill>
                  <a:srgbClr val="FFFFFF"/>
                </a:solidFill>
                <a:latin typeface="Public Sans Bold"/>
                <a:ea typeface="Public Sans Bold"/>
                <a:cs typeface="Public Sans Bold"/>
                <a:sym typeface="Public Sans Bold"/>
              </a:rPr>
              <a:t> </a:t>
            </a:r>
            <a:r>
              <a:rPr lang="en-US" sz="2000" b="1" dirty="0" err="1">
                <a:solidFill>
                  <a:srgbClr val="FFFFFF"/>
                </a:solidFill>
                <a:latin typeface="Public Sans Bold"/>
                <a:ea typeface="Public Sans Bold"/>
                <a:cs typeface="Public Sans Bold"/>
                <a:sym typeface="Public Sans Bold"/>
              </a:rPr>
              <a:t>phải</a:t>
            </a:r>
            <a:endParaRPr lang="en-US" sz="2000" b="1" dirty="0">
              <a:solidFill>
                <a:srgbClr val="FFFFFF"/>
              </a:solidFill>
              <a:latin typeface="Public Sans Bold"/>
              <a:ea typeface="Public Sans Bold"/>
              <a:cs typeface="Public Sans Bold"/>
              <a:sym typeface="Public Sans Bold"/>
            </a:endParaRPr>
          </a:p>
        </p:txBody>
      </p:sp>
      <p:sp>
        <p:nvSpPr>
          <p:cNvPr id="14" name="Freeform 14"/>
          <p:cNvSpPr/>
          <p:nvPr/>
        </p:nvSpPr>
        <p:spPr>
          <a:xfrm>
            <a:off x="379411" y="5570189"/>
            <a:ext cx="900578" cy="278360"/>
          </a:xfrm>
          <a:custGeom>
            <a:avLst/>
            <a:gdLst/>
            <a:ahLst/>
            <a:cxnLst/>
            <a:rect l="l" t="t" r="r" b="b"/>
            <a:pathLst>
              <a:path w="900578" h="278360">
                <a:moveTo>
                  <a:pt x="0" y="0"/>
                </a:moveTo>
                <a:lnTo>
                  <a:pt x="900577" y="0"/>
                </a:lnTo>
                <a:lnTo>
                  <a:pt x="900577"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000866" y="4805651"/>
            <a:ext cx="5399934" cy="731932"/>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000000"/>
                </a:solidFill>
                <a:latin typeface="Public Sans Bold"/>
                <a:ea typeface="Public Sans Bold"/>
                <a:cs typeface="Public Sans Bold"/>
                <a:sym typeface="Public Sans Bold"/>
              </a:rPr>
              <a:t>MACHUYEN → TENTAU, LUONGHANG</a:t>
            </a:r>
          </a:p>
          <a:p>
            <a:pPr algn="ctr">
              <a:lnSpc>
                <a:spcPts val="3080"/>
              </a:lnSpc>
              <a:spcBef>
                <a:spcPct val="0"/>
              </a:spcBef>
            </a:pPr>
            <a:endParaRPr lang="en-US" sz="2100" b="1" dirty="0">
              <a:solidFill>
                <a:srgbClr val="000000"/>
              </a:solidFill>
              <a:latin typeface="Public Sans Bold"/>
              <a:ea typeface="Public Sans Bold"/>
              <a:cs typeface="Public Sans Bold"/>
              <a:sym typeface="Public Sans Bold"/>
            </a:endParaRPr>
          </a:p>
        </p:txBody>
      </p:sp>
      <p:sp>
        <p:nvSpPr>
          <p:cNvPr id="16" name="Freeform 16"/>
          <p:cNvSpPr/>
          <p:nvPr/>
        </p:nvSpPr>
        <p:spPr>
          <a:xfrm>
            <a:off x="439912" y="4862801"/>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466736" y="5396201"/>
            <a:ext cx="3607594" cy="1063623"/>
          </a:xfrm>
          <a:prstGeom prst="rect">
            <a:avLst/>
          </a:prstGeom>
        </p:spPr>
        <p:txBody>
          <a:bodyPr wrap="square" lIns="0" tIns="0" rIns="0" bIns="0" rtlCol="0" anchor="t">
            <a:spAutoFit/>
          </a:bodyPr>
          <a:lstStyle/>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MACHUYEN →TENTAU</a:t>
            </a:r>
          </a:p>
          <a:p>
            <a:pPr algn="ctr">
              <a:lnSpc>
                <a:spcPts val="2800"/>
              </a:lnSpc>
              <a:spcBef>
                <a:spcPct val="0"/>
              </a:spcBef>
            </a:pPr>
            <a:r>
              <a:rPr lang="en-US" sz="2000" b="1" dirty="0">
                <a:solidFill>
                  <a:srgbClr val="000000"/>
                </a:solidFill>
                <a:latin typeface="Public Sans Bold"/>
                <a:ea typeface="Public Sans Bold"/>
                <a:cs typeface="Public Sans Bold"/>
                <a:sym typeface="Public Sans Bold"/>
              </a:rPr>
              <a:t>MACHUYEN → LUONGHANG</a:t>
            </a:r>
          </a:p>
          <a:p>
            <a:pPr algn="ctr">
              <a:lnSpc>
                <a:spcPts val="2800"/>
              </a:lnSpc>
              <a:spcBef>
                <a:spcPct val="0"/>
              </a:spcBef>
            </a:pPr>
            <a:endParaRPr lang="en-US" sz="2000" b="1" dirty="0">
              <a:solidFill>
                <a:srgbClr val="000000"/>
              </a:solidFill>
              <a:latin typeface="Public Sans Bold"/>
              <a:ea typeface="Public Sans Bold"/>
              <a:cs typeface="Public Sans Bold"/>
              <a:sym typeface="Public Sans Bold"/>
            </a:endParaRPr>
          </a:p>
        </p:txBody>
      </p:sp>
      <p:sp>
        <p:nvSpPr>
          <p:cNvPr id="18" name="Freeform 18"/>
          <p:cNvSpPr/>
          <p:nvPr/>
        </p:nvSpPr>
        <p:spPr>
          <a:xfrm>
            <a:off x="439912" y="649792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1112615" y="6484857"/>
            <a:ext cx="5399934" cy="329129"/>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000000"/>
                </a:solidFill>
                <a:latin typeface="Public Sans Bold"/>
                <a:ea typeface="Public Sans Bold"/>
                <a:cs typeface="Public Sans Bold"/>
                <a:sym typeface="Public Sans Bold"/>
              </a:rPr>
              <a:t>TENTAU,NGAY → BENCANG, MACHUYEN</a:t>
            </a:r>
          </a:p>
        </p:txBody>
      </p:sp>
      <p:sp>
        <p:nvSpPr>
          <p:cNvPr id="20" name="Freeform 20"/>
          <p:cNvSpPr/>
          <p:nvPr/>
        </p:nvSpPr>
        <p:spPr>
          <a:xfrm>
            <a:off x="439912" y="7221087"/>
            <a:ext cx="900578" cy="278360"/>
          </a:xfrm>
          <a:custGeom>
            <a:avLst/>
            <a:gdLst/>
            <a:ahLst/>
            <a:cxnLst/>
            <a:rect l="l" t="t" r="r" b="b"/>
            <a:pathLst>
              <a:path w="900578" h="278360">
                <a:moveTo>
                  <a:pt x="0" y="0"/>
                </a:moveTo>
                <a:lnTo>
                  <a:pt x="900577" y="0"/>
                </a:lnTo>
                <a:lnTo>
                  <a:pt x="900577"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466736" y="7163937"/>
            <a:ext cx="3943464" cy="711198"/>
          </a:xfrm>
          <a:prstGeom prst="rect">
            <a:avLst/>
          </a:prstGeom>
        </p:spPr>
        <p:txBody>
          <a:bodyPr wrap="square" lIns="0" tIns="0" rIns="0" bIns="0" rtlCol="0" anchor="t">
            <a:spAutoFit/>
          </a:bodyPr>
          <a:lstStyle/>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TENTAU, NGAY →BENCANG</a:t>
            </a: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TENTAU,NGAY→MACHUYEN</a:t>
            </a:r>
          </a:p>
        </p:txBody>
      </p:sp>
      <p:sp>
        <p:nvSpPr>
          <p:cNvPr id="22" name="Freeform 22"/>
          <p:cNvSpPr/>
          <p:nvPr/>
        </p:nvSpPr>
        <p:spPr>
          <a:xfrm>
            <a:off x="8693711" y="3748801"/>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9839712" y="3691651"/>
            <a:ext cx="2122513" cy="328231"/>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000000"/>
                </a:solidFill>
                <a:latin typeface="Public Sans Bold"/>
                <a:ea typeface="Public Sans Bold"/>
                <a:cs typeface="Public Sans Bold"/>
                <a:sym typeface="Public Sans Bold"/>
              </a:rPr>
              <a:t>SAU KHI TÁCH</a:t>
            </a:r>
          </a:p>
        </p:txBody>
      </p:sp>
      <p:grpSp>
        <p:nvGrpSpPr>
          <p:cNvPr id="24" name="Group 24"/>
          <p:cNvGrpSpPr/>
          <p:nvPr/>
        </p:nvGrpSpPr>
        <p:grpSpPr>
          <a:xfrm>
            <a:off x="8489119" y="4347387"/>
            <a:ext cx="4486332" cy="2063496"/>
            <a:chOff x="0" y="0"/>
            <a:chExt cx="1181585" cy="543472"/>
          </a:xfrm>
        </p:grpSpPr>
        <p:sp>
          <p:nvSpPr>
            <p:cNvPr id="25" name="Freeform 25"/>
            <p:cNvSpPr/>
            <p:nvPr/>
          </p:nvSpPr>
          <p:spPr>
            <a:xfrm>
              <a:off x="0" y="0"/>
              <a:ext cx="1181585" cy="543472"/>
            </a:xfrm>
            <a:custGeom>
              <a:avLst/>
              <a:gdLst/>
              <a:ahLst/>
              <a:cxnLst/>
              <a:rect l="l" t="t" r="r" b="b"/>
              <a:pathLst>
                <a:path w="1181585" h="543472">
                  <a:moveTo>
                    <a:pt x="88009" y="0"/>
                  </a:moveTo>
                  <a:lnTo>
                    <a:pt x="1093576" y="0"/>
                  </a:lnTo>
                  <a:cubicBezTo>
                    <a:pt x="1142182" y="0"/>
                    <a:pt x="1181585" y="39403"/>
                    <a:pt x="1181585" y="88009"/>
                  </a:cubicBezTo>
                  <a:lnTo>
                    <a:pt x="1181585" y="455463"/>
                  </a:lnTo>
                  <a:cubicBezTo>
                    <a:pt x="1181585" y="504069"/>
                    <a:pt x="1142182" y="543472"/>
                    <a:pt x="1093576" y="543472"/>
                  </a:cubicBezTo>
                  <a:lnTo>
                    <a:pt x="88009" y="543472"/>
                  </a:lnTo>
                  <a:cubicBezTo>
                    <a:pt x="39403" y="543472"/>
                    <a:pt x="0" y="504069"/>
                    <a:pt x="0" y="455463"/>
                  </a:cubicBezTo>
                  <a:lnTo>
                    <a:pt x="0" y="88009"/>
                  </a:lnTo>
                  <a:cubicBezTo>
                    <a:pt x="0" y="39403"/>
                    <a:pt x="39403" y="0"/>
                    <a:pt x="88009" y="0"/>
                  </a:cubicBezTo>
                  <a:close/>
                </a:path>
              </a:pathLst>
            </a:custGeom>
            <a:solidFill>
              <a:srgbClr val="E1EDFC"/>
            </a:solidFill>
          </p:spPr>
        </p:sp>
        <p:sp>
          <p:nvSpPr>
            <p:cNvPr id="26" name="TextBox 26"/>
            <p:cNvSpPr txBox="1"/>
            <p:nvPr/>
          </p:nvSpPr>
          <p:spPr>
            <a:xfrm>
              <a:off x="0" y="-57150"/>
              <a:ext cx="1181585" cy="600622"/>
            </a:xfrm>
            <a:prstGeom prst="rect">
              <a:avLst/>
            </a:prstGeom>
          </p:spPr>
          <p:txBody>
            <a:bodyPr lIns="50800" tIns="50800" rIns="50800" bIns="50800" rtlCol="0" anchor="ctr"/>
            <a:lstStyle/>
            <a:p>
              <a:pPr algn="ctr">
                <a:lnSpc>
                  <a:spcPts val="2800"/>
                </a:lnSpc>
              </a:pPr>
              <a:endParaRPr/>
            </a:p>
          </p:txBody>
        </p:sp>
      </p:grpSp>
      <p:sp>
        <p:nvSpPr>
          <p:cNvPr id="27" name="TextBox 27"/>
          <p:cNvSpPr txBox="1"/>
          <p:nvPr/>
        </p:nvSpPr>
        <p:spPr>
          <a:xfrm>
            <a:off x="8955773" y="4466324"/>
            <a:ext cx="3845827" cy="1768473"/>
          </a:xfrm>
          <a:prstGeom prst="rect">
            <a:avLst/>
          </a:prstGeom>
        </p:spPr>
        <p:txBody>
          <a:bodyPr wrap="square" lIns="0" tIns="0" rIns="0" bIns="0" rtlCol="0" anchor="t">
            <a:spAutoFit/>
          </a:bodyPr>
          <a:lstStyle/>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TENTAU → LOAITAU</a:t>
            </a: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MACHUYEN → TENTAU</a:t>
            </a: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MACHUYEN → LUONGHANG</a:t>
            </a: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TENTAU,NGAY → BENCANG</a:t>
            </a: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TENTAU,NGAY → MACHUYEN</a:t>
            </a:r>
          </a:p>
        </p:txBody>
      </p:sp>
      <p:sp>
        <p:nvSpPr>
          <p:cNvPr id="28" name="TextBox 28"/>
          <p:cNvSpPr txBox="1"/>
          <p:nvPr/>
        </p:nvSpPr>
        <p:spPr>
          <a:xfrm>
            <a:off x="4635113" y="164228"/>
            <a:ext cx="10200028" cy="2654509"/>
          </a:xfrm>
          <a:prstGeom prst="rect">
            <a:avLst/>
          </a:prstGeom>
        </p:spPr>
        <p:txBody>
          <a:bodyPr wrap="square" lIns="0" tIns="0" rIns="0" bIns="0" rtlCol="0" anchor="t">
            <a:spAutoFit/>
          </a:bodyPr>
          <a:lstStyle/>
          <a:p>
            <a:pPr marL="0" lvl="0" indent="0" algn="just">
              <a:lnSpc>
                <a:spcPts val="3500"/>
              </a:lnSpc>
              <a:spcBef>
                <a:spcPct val="0"/>
              </a:spcBef>
            </a:pPr>
            <a:r>
              <a:rPr lang="en-US" sz="2500" b="1" dirty="0">
                <a:solidFill>
                  <a:srgbClr val="021828"/>
                </a:solidFill>
                <a:latin typeface="Public Sans Bold"/>
                <a:ea typeface="Public Sans Bold"/>
                <a:cs typeface="Public Sans Bold"/>
                <a:sym typeface="Public Sans Bold"/>
              </a:rPr>
              <a:t>C</a:t>
            </a:r>
            <a:r>
              <a:rPr lang="en-US" sz="2500" b="1" u="none" strike="noStrike" dirty="0">
                <a:solidFill>
                  <a:srgbClr val="021828"/>
                </a:solidFill>
                <a:latin typeface="Public Sans Bold"/>
                <a:ea typeface="Public Sans Bold"/>
                <a:cs typeface="Public Sans Bold"/>
                <a:sym typeface="Public Sans Bold"/>
              </a:rPr>
              <a:t>ho </a:t>
            </a:r>
            <a:r>
              <a:rPr lang="en-US" sz="2500" b="1" u="none" strike="noStrike" dirty="0" err="1">
                <a:solidFill>
                  <a:srgbClr val="021828"/>
                </a:solidFill>
                <a:latin typeface="Public Sans Bold"/>
                <a:ea typeface="Public Sans Bold"/>
                <a:cs typeface="Public Sans Bold"/>
                <a:sym typeface="Public Sans Bold"/>
              </a:rPr>
              <a:t>lược</a:t>
            </a:r>
            <a:r>
              <a:rPr lang="en-US" sz="2500" b="1" u="none" strike="noStrike" dirty="0">
                <a:solidFill>
                  <a:srgbClr val="021828"/>
                </a:solidFill>
                <a:latin typeface="Public Sans Bold"/>
                <a:ea typeface="Public Sans Bold"/>
                <a:cs typeface="Public Sans Bold"/>
                <a:sym typeface="Public Sans Bold"/>
              </a:rPr>
              <a:t> </a:t>
            </a:r>
            <a:r>
              <a:rPr lang="en-US" sz="2500" b="1" u="none" strike="noStrike" dirty="0" err="1">
                <a:solidFill>
                  <a:srgbClr val="021828"/>
                </a:solidFill>
                <a:latin typeface="Public Sans Bold"/>
                <a:ea typeface="Public Sans Bold"/>
                <a:cs typeface="Public Sans Bold"/>
                <a:sym typeface="Public Sans Bold"/>
              </a:rPr>
              <a:t>đồ</a:t>
            </a:r>
            <a:r>
              <a:rPr lang="en-US" sz="2500" b="1" u="none" strike="noStrike" dirty="0">
                <a:solidFill>
                  <a:srgbClr val="021828"/>
                </a:solidFill>
                <a:latin typeface="Public Sans Bold"/>
                <a:ea typeface="Public Sans Bold"/>
                <a:cs typeface="Public Sans Bold"/>
                <a:sym typeface="Public Sans Bold"/>
              </a:rPr>
              <a:t> CSDL</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Q(TENTAU,LOAITAU,MACHUYEN,LUONGHANG,BENCANG,NGAY) </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F={TENTAU → LOAITAU</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 MACHUYEN → TENTAU, LUONGHANG </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TENTAU,NGAY → BENCANG, MACHUYEN} </a:t>
            </a:r>
          </a:p>
          <a:p>
            <a:pPr marL="0" lvl="0" indent="0" algn="just">
              <a:lnSpc>
                <a:spcPts val="3500"/>
              </a:lnSpc>
              <a:spcBef>
                <a:spcPct val="0"/>
              </a:spcBef>
            </a:pPr>
            <a:endParaRPr lang="en-US" sz="2500" b="1" u="none" strike="noStrike" dirty="0">
              <a:solidFill>
                <a:srgbClr val="021828"/>
              </a:solidFill>
              <a:latin typeface="Public Sans Bold"/>
              <a:ea typeface="Public Sans Bold"/>
              <a:cs typeface="Public Sans Bold"/>
              <a:sym typeface="Public Sans Bold"/>
            </a:endParaRPr>
          </a:p>
        </p:txBody>
      </p:sp>
      <p:sp>
        <p:nvSpPr>
          <p:cNvPr id="29" name="TextBox 29"/>
          <p:cNvSpPr txBox="1"/>
          <p:nvPr/>
        </p:nvSpPr>
        <p:spPr>
          <a:xfrm>
            <a:off x="13909567" y="4637961"/>
            <a:ext cx="3349733" cy="782318"/>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Không có phụ thuộc nào dư thừa</a:t>
            </a:r>
          </a:p>
        </p:txBody>
      </p:sp>
      <p:sp>
        <p:nvSpPr>
          <p:cNvPr id="30" name="TextBox 30"/>
          <p:cNvSpPr txBox="1"/>
          <p:nvPr/>
        </p:nvSpPr>
        <p:spPr>
          <a:xfrm>
            <a:off x="13261867" y="4499025"/>
            <a:ext cx="647700" cy="880110"/>
          </a:xfrm>
          <a:prstGeom prst="rect">
            <a:avLst/>
          </a:prstGeom>
        </p:spPr>
        <p:txBody>
          <a:bodyPr lIns="0" tIns="0" rIns="0" bIns="0" rtlCol="0" anchor="t">
            <a:spAutoFit/>
          </a:bodyPr>
          <a:lstStyle/>
          <a:p>
            <a:pPr algn="ctr">
              <a:lnSpc>
                <a:spcPts val="7139"/>
              </a:lnSpc>
              <a:spcBef>
                <a:spcPct val="0"/>
              </a:spcBef>
            </a:pPr>
            <a:r>
              <a:rPr lang="en-US" sz="5100" b="1">
                <a:solidFill>
                  <a:srgbClr val="000000"/>
                </a:solidFill>
                <a:latin typeface="Public Sans Bold"/>
                <a:ea typeface="Public Sans Bold"/>
                <a:cs typeface="Public Sans Bold"/>
                <a:sym typeface="Public Sans Bold"/>
              </a:rPr>
              <a:t>→</a:t>
            </a:r>
          </a:p>
        </p:txBody>
      </p:sp>
      <p:grpSp>
        <p:nvGrpSpPr>
          <p:cNvPr id="31" name="Group 31"/>
          <p:cNvGrpSpPr/>
          <p:nvPr/>
        </p:nvGrpSpPr>
        <p:grpSpPr>
          <a:xfrm>
            <a:off x="8489119" y="6734733"/>
            <a:ext cx="7281815" cy="2737293"/>
            <a:chOff x="0" y="0"/>
            <a:chExt cx="1917844" cy="720933"/>
          </a:xfrm>
        </p:grpSpPr>
        <p:sp>
          <p:nvSpPr>
            <p:cNvPr id="32" name="Freeform 32"/>
            <p:cNvSpPr/>
            <p:nvPr/>
          </p:nvSpPr>
          <p:spPr>
            <a:xfrm>
              <a:off x="0" y="0"/>
              <a:ext cx="1917844" cy="720933"/>
            </a:xfrm>
            <a:custGeom>
              <a:avLst/>
              <a:gdLst/>
              <a:ahLst/>
              <a:cxnLst/>
              <a:rect l="l" t="t" r="r" b="b"/>
              <a:pathLst>
                <a:path w="1917844" h="720933">
                  <a:moveTo>
                    <a:pt x="54222" y="0"/>
                  </a:moveTo>
                  <a:lnTo>
                    <a:pt x="1863622" y="0"/>
                  </a:lnTo>
                  <a:cubicBezTo>
                    <a:pt x="1878003" y="0"/>
                    <a:pt x="1891794" y="5713"/>
                    <a:pt x="1901963" y="15881"/>
                  </a:cubicBezTo>
                  <a:cubicBezTo>
                    <a:pt x="1912132" y="26050"/>
                    <a:pt x="1917844" y="39842"/>
                    <a:pt x="1917844" y="54222"/>
                  </a:cubicBezTo>
                  <a:lnTo>
                    <a:pt x="1917844" y="666711"/>
                  </a:lnTo>
                  <a:cubicBezTo>
                    <a:pt x="1917844" y="696657"/>
                    <a:pt x="1893568" y="720933"/>
                    <a:pt x="1863622" y="720933"/>
                  </a:cubicBezTo>
                  <a:lnTo>
                    <a:pt x="54222" y="720933"/>
                  </a:lnTo>
                  <a:cubicBezTo>
                    <a:pt x="24276" y="720933"/>
                    <a:pt x="0" y="696657"/>
                    <a:pt x="0" y="666711"/>
                  </a:cubicBezTo>
                  <a:lnTo>
                    <a:pt x="0" y="54222"/>
                  </a:lnTo>
                  <a:cubicBezTo>
                    <a:pt x="0" y="24276"/>
                    <a:pt x="24276" y="0"/>
                    <a:pt x="54222" y="0"/>
                  </a:cubicBezTo>
                  <a:close/>
                </a:path>
              </a:pathLst>
            </a:custGeom>
            <a:solidFill>
              <a:srgbClr val="5188CC"/>
            </a:solidFill>
          </p:spPr>
        </p:sp>
        <p:sp>
          <p:nvSpPr>
            <p:cNvPr id="33" name="TextBox 33"/>
            <p:cNvSpPr txBox="1"/>
            <p:nvPr/>
          </p:nvSpPr>
          <p:spPr>
            <a:xfrm>
              <a:off x="0" y="-57150"/>
              <a:ext cx="1917844" cy="778083"/>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9172955" y="6934758"/>
            <a:ext cx="6671683" cy="2232658"/>
          </a:xfrm>
          <a:prstGeom prst="rect">
            <a:avLst/>
          </a:prstGeom>
        </p:spPr>
        <p:txBody>
          <a:bodyPr lIns="0" tIns="0" rIns="0" bIns="0" rtlCol="0" anchor="t">
            <a:spAutoFit/>
          </a:bodyPr>
          <a:lstStyle/>
          <a:p>
            <a:pPr algn="l">
              <a:lnSpc>
                <a:spcPts val="2940"/>
              </a:lnSpc>
              <a:spcBef>
                <a:spcPct val="0"/>
              </a:spcBef>
            </a:pPr>
            <a:r>
              <a:rPr lang="en-US" sz="2100" b="1">
                <a:solidFill>
                  <a:srgbClr val="FFFFFF"/>
                </a:solidFill>
                <a:latin typeface="Public Sans Bold"/>
                <a:ea typeface="Public Sans Bold"/>
                <a:cs typeface="Public Sans Bold"/>
                <a:sym typeface="Public Sans Bold"/>
              </a:rPr>
              <a:t>Vậy tập tối thiểu của F là :</a:t>
            </a:r>
          </a:p>
          <a:p>
            <a:pPr algn="l">
              <a:lnSpc>
                <a:spcPts val="2940"/>
              </a:lnSpc>
              <a:spcBef>
                <a:spcPct val="0"/>
              </a:spcBef>
            </a:pPr>
            <a:r>
              <a:rPr lang="en-US" sz="2100" b="1">
                <a:solidFill>
                  <a:srgbClr val="FFFFFF"/>
                </a:solidFill>
                <a:latin typeface="Public Sans Bold"/>
                <a:ea typeface="Public Sans Bold"/>
                <a:cs typeface="Public Sans Bold"/>
                <a:sym typeface="Public Sans Bold"/>
              </a:rPr>
              <a:t>F= { TENTAU → LOAITAU</a:t>
            </a:r>
          </a:p>
          <a:p>
            <a:pPr algn="l">
              <a:lnSpc>
                <a:spcPts val="2940"/>
              </a:lnSpc>
              <a:spcBef>
                <a:spcPct val="0"/>
              </a:spcBef>
            </a:pPr>
            <a:r>
              <a:rPr lang="en-US" sz="2100" b="1">
                <a:solidFill>
                  <a:srgbClr val="FFFFFF"/>
                </a:solidFill>
                <a:latin typeface="Public Sans Bold"/>
                <a:ea typeface="Public Sans Bold"/>
                <a:cs typeface="Public Sans Bold"/>
                <a:sym typeface="Public Sans Bold"/>
              </a:rPr>
              <a:t>MACHUYEN → TENTAU</a:t>
            </a:r>
          </a:p>
          <a:p>
            <a:pPr algn="l">
              <a:lnSpc>
                <a:spcPts val="2940"/>
              </a:lnSpc>
              <a:spcBef>
                <a:spcPct val="0"/>
              </a:spcBef>
            </a:pPr>
            <a:r>
              <a:rPr lang="en-US" sz="2100" b="1">
                <a:solidFill>
                  <a:srgbClr val="FFFFFF"/>
                </a:solidFill>
                <a:latin typeface="Public Sans Bold"/>
                <a:ea typeface="Public Sans Bold"/>
                <a:cs typeface="Public Sans Bold"/>
                <a:sym typeface="Public Sans Bold"/>
              </a:rPr>
              <a:t>MACHUYEN → LUONGHANG</a:t>
            </a:r>
          </a:p>
          <a:p>
            <a:pPr algn="l">
              <a:lnSpc>
                <a:spcPts val="2940"/>
              </a:lnSpc>
              <a:spcBef>
                <a:spcPct val="0"/>
              </a:spcBef>
            </a:pPr>
            <a:r>
              <a:rPr lang="en-US" sz="2100" b="1">
                <a:solidFill>
                  <a:srgbClr val="FFFFFF"/>
                </a:solidFill>
                <a:latin typeface="Public Sans Bold"/>
                <a:ea typeface="Public Sans Bold"/>
                <a:cs typeface="Public Sans Bold"/>
                <a:sym typeface="Public Sans Bold"/>
              </a:rPr>
              <a:t>TENTAU,NGAY → BENCANG</a:t>
            </a:r>
          </a:p>
          <a:p>
            <a:pPr algn="l">
              <a:lnSpc>
                <a:spcPts val="2940"/>
              </a:lnSpc>
              <a:spcBef>
                <a:spcPct val="0"/>
              </a:spcBef>
            </a:pPr>
            <a:r>
              <a:rPr lang="en-US" sz="2100" b="1">
                <a:solidFill>
                  <a:srgbClr val="FFFFFF"/>
                </a:solidFill>
                <a:latin typeface="Public Sans Bold"/>
                <a:ea typeface="Public Sans Bold"/>
                <a:cs typeface="Public Sans Bold"/>
                <a:sym typeface="Public Sans Bold"/>
              </a:rPr>
              <a:t>TENTAU,NGAY → MACHUYEN }</a:t>
            </a:r>
          </a:p>
        </p:txBody>
      </p:sp>
      <p:sp>
        <p:nvSpPr>
          <p:cNvPr id="35" name="TextBox 35"/>
          <p:cNvSpPr txBox="1"/>
          <p:nvPr/>
        </p:nvSpPr>
        <p:spPr>
          <a:xfrm>
            <a:off x="608952" y="1503916"/>
            <a:ext cx="3124848" cy="362984"/>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Public Sans Bold"/>
                <a:ea typeface="Public Sans Bold"/>
                <a:cs typeface="Public Sans Bold"/>
                <a:sym typeface="Public Sans Bold"/>
              </a:rPr>
              <a:t>Nguyễn Hồng Phi  Yến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id="5" name="TextBox 5"/>
            <p:cNvSpPr txBox="1"/>
            <p:nvPr/>
          </p:nvSpPr>
          <p:spPr>
            <a:xfrm>
              <a:off x="0" y="-57150"/>
              <a:ext cx="683291" cy="1265577"/>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11" name="Table 11"/>
          <p:cNvGraphicFramePr>
            <a:graphicFrameLocks noGrp="1"/>
          </p:cNvGraphicFramePr>
          <p:nvPr/>
        </p:nvGraphicFramePr>
        <p:xfrm>
          <a:off x="1598335" y="1434222"/>
          <a:ext cx="15660965" cy="8187052"/>
        </p:xfrm>
        <a:graphic>
          <a:graphicData uri="http://schemas.openxmlformats.org/drawingml/2006/table">
            <a:tbl>
              <a:tblPr/>
              <a:tblGrid>
                <a:gridCol w="2104833">
                  <a:extLst>
                    <a:ext uri="{9D8B030D-6E8A-4147-A177-3AD203B41FA5}">
                      <a16:colId xmlns:a16="http://schemas.microsoft.com/office/drawing/2014/main" val="20000"/>
                    </a:ext>
                  </a:extLst>
                </a:gridCol>
                <a:gridCol w="2548561">
                  <a:extLst>
                    <a:ext uri="{9D8B030D-6E8A-4147-A177-3AD203B41FA5}">
                      <a16:colId xmlns:a16="http://schemas.microsoft.com/office/drawing/2014/main" val="20001"/>
                    </a:ext>
                  </a:extLst>
                </a:gridCol>
                <a:gridCol w="7092330">
                  <a:extLst>
                    <a:ext uri="{9D8B030D-6E8A-4147-A177-3AD203B41FA5}">
                      <a16:colId xmlns:a16="http://schemas.microsoft.com/office/drawing/2014/main" val="20002"/>
                    </a:ext>
                  </a:extLst>
                </a:gridCol>
                <a:gridCol w="3915241">
                  <a:extLst>
                    <a:ext uri="{9D8B030D-6E8A-4147-A177-3AD203B41FA5}">
                      <a16:colId xmlns:a16="http://schemas.microsoft.com/office/drawing/2014/main" val="20003"/>
                    </a:ext>
                  </a:extLst>
                </a:gridCol>
              </a:tblGrid>
              <a:tr h="1186622">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MASV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HỌ TÊN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NỘI DUNG ĐƯỢC PHÂN CÔNG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ĐÁNH GIÁ MỨC ĐỘ THỰC HIỆN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63418">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23720211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Public Sans Bold"/>
                          <a:ea typeface="Public Sans Bold"/>
                          <a:cs typeface="Public Sans Bold"/>
                          <a:sym typeface="Public Sans Bold"/>
                        </a:rPr>
                        <a:t>TRẦN THANH NHẬT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Chuyển đổi sang lược đồ quan hệ;2 câu truy vấn bất kỳ;BT 5,6 ,BTTH 3, 6; PPT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8164">
                <a:tc>
                  <a:txBody>
                    <a:bodyPr/>
                    <a:lstStyle/>
                    <a:p>
                      <a:pPr algn="ctr">
                        <a:lnSpc>
                          <a:spcPts val="2799"/>
                        </a:lnSpc>
                        <a:defRPr/>
                      </a:pPr>
                      <a:r>
                        <a:rPr lang="en-US" sz="1999" b="1">
                          <a:solidFill>
                            <a:srgbClr val="000000"/>
                          </a:solidFill>
                          <a:latin typeface="Public Sans Bold"/>
                          <a:ea typeface="Public Sans Bold"/>
                          <a:cs typeface="Public Sans Bold"/>
                          <a:sym typeface="Public Sans Bold"/>
                        </a:rPr>
                        <a:t>23680861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LÊ TIẾN ĐẠT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Cài đặt lược đồ quan hệ vào trong hệ quản trị CSDL SQL Server;2 câu delete;BT 9,10,BTTH 5, 7c,d;PPT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0695">
                <a:tc>
                  <a:txBody>
                    <a:bodyPr/>
                    <a:lstStyle/>
                    <a:p>
                      <a:pPr algn="ctr">
                        <a:lnSpc>
                          <a:spcPts val="2799"/>
                        </a:lnSpc>
                        <a:defRPr/>
                      </a:pPr>
                      <a:r>
                        <a:rPr lang="en-US" sz="1999" b="1">
                          <a:solidFill>
                            <a:srgbClr val="000000"/>
                          </a:solidFill>
                          <a:latin typeface="Public Sans Bold"/>
                          <a:ea typeface="Public Sans Bold"/>
                          <a:cs typeface="Public Sans Bold"/>
                          <a:sym typeface="Public Sans Bold"/>
                        </a:rPr>
                        <a:t>21138161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NGUYỄN TRUNG KIÊN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Cài đặt lược đồ quan hệ vào trong hệ quản trị CSDL SQL Server;2 câu update;BT 7, 8 ,BTTH 4,7b;PPT</a:t>
                      </a:r>
                      <a:endParaRPr lang="en-US" sz="1100"/>
                    </a:p>
                    <a:p>
                      <a:pPr algn="ctr">
                        <a:lnSpc>
                          <a:spcPts val="280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86622">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23723251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PHẠM THỊ QUỲNH TRANG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Xây dựng mô hình ER;2 câu truy vấn kết nối nhiều bảng</a:t>
                      </a:r>
                      <a:endParaRPr lang="en-US" sz="1100"/>
                    </a:p>
                    <a:p>
                      <a:pPr algn="l">
                        <a:lnSpc>
                          <a:spcPts val="2800"/>
                        </a:lnSpc>
                      </a:pPr>
                      <a:r>
                        <a:rPr lang="en-US" sz="2000" b="1">
                          <a:solidFill>
                            <a:srgbClr val="000000"/>
                          </a:solidFill>
                          <a:latin typeface="Public Sans Bold"/>
                          <a:ea typeface="Public Sans Bold"/>
                          <a:cs typeface="Public Sans Bold"/>
                          <a:sym typeface="Public Sans Bold"/>
                        </a:rPr>
                        <a:t>;1 câu subquery;BT 3,4, BTTH 2, 7a;PPT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31531">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23718731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NGUYỄN HỒNG PHI YẾN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Xây dựng mô hình ER;2 câu group by;1 câu subquery;BT 1,2,11 BTTH 1, Tổng bài; PPT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TextBox 12"/>
          <p:cNvSpPr txBox="1"/>
          <p:nvPr/>
        </p:nvSpPr>
        <p:spPr>
          <a:xfrm>
            <a:off x="2164924" y="287248"/>
            <a:ext cx="14846493" cy="632624"/>
          </a:xfrm>
          <a:prstGeom prst="rect">
            <a:avLst/>
          </a:prstGeom>
        </p:spPr>
        <p:txBody>
          <a:bodyPr lIns="0" tIns="0" rIns="0" bIns="0" rtlCol="0" anchor="t">
            <a:spAutoFit/>
          </a:bodyPr>
          <a:lstStyle/>
          <a:p>
            <a:pPr algn="l">
              <a:lnSpc>
                <a:spcPts val="4733"/>
              </a:lnSpc>
            </a:pPr>
            <a:r>
              <a:rPr lang="en-US" sz="4595" b="1">
                <a:solidFill>
                  <a:srgbClr val="0E2F5F"/>
                </a:solidFill>
                <a:latin typeface="Public Sans Heavy"/>
                <a:ea typeface="Public Sans Heavy"/>
                <a:cs typeface="Public Sans Heavy"/>
                <a:sym typeface="Public Sans Heavy"/>
              </a:rPr>
              <a:t>DANH SÁCH THÀNH VIÊN VÀ BẢNG PHÂN CÔNG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0463" y="424494"/>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1</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037541" y="147182"/>
            <a:ext cx="10929822" cy="2754186"/>
            <a:chOff x="0" y="0"/>
            <a:chExt cx="2878636" cy="725382"/>
          </a:xfrm>
        </p:grpSpPr>
        <p:sp>
          <p:nvSpPr>
            <p:cNvPr id="6" name="Freeform 6"/>
            <p:cNvSpPr/>
            <p:nvPr/>
          </p:nvSpPr>
          <p:spPr>
            <a:xfrm>
              <a:off x="0" y="0"/>
              <a:ext cx="2878636" cy="725382"/>
            </a:xfrm>
            <a:custGeom>
              <a:avLst/>
              <a:gdLst/>
              <a:ahLst/>
              <a:cxnLst/>
              <a:rect l="l" t="t" r="r" b="b"/>
              <a:pathLst>
                <a:path w="2878636" h="725382">
                  <a:moveTo>
                    <a:pt x="36125" y="0"/>
                  </a:moveTo>
                  <a:lnTo>
                    <a:pt x="2842511" y="0"/>
                  </a:lnTo>
                  <a:cubicBezTo>
                    <a:pt x="2862462" y="0"/>
                    <a:pt x="2878636" y="16174"/>
                    <a:pt x="2878636" y="36125"/>
                  </a:cubicBezTo>
                  <a:lnTo>
                    <a:pt x="2878636" y="689257"/>
                  </a:lnTo>
                  <a:cubicBezTo>
                    <a:pt x="2878636" y="698838"/>
                    <a:pt x="2874830" y="708027"/>
                    <a:pt x="2868055" y="714801"/>
                  </a:cubicBezTo>
                  <a:cubicBezTo>
                    <a:pt x="2861281" y="721576"/>
                    <a:pt x="2852092" y="725382"/>
                    <a:pt x="2842511" y="725382"/>
                  </a:cubicBezTo>
                  <a:lnTo>
                    <a:pt x="36125" y="725382"/>
                  </a:lnTo>
                  <a:cubicBezTo>
                    <a:pt x="26544" y="725382"/>
                    <a:pt x="17355" y="721576"/>
                    <a:pt x="10581" y="714801"/>
                  </a:cubicBezTo>
                  <a:cubicBezTo>
                    <a:pt x="3806" y="708027"/>
                    <a:pt x="0" y="698838"/>
                    <a:pt x="0" y="689257"/>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7" name="TextBox 7"/>
            <p:cNvSpPr txBox="1"/>
            <p:nvPr/>
          </p:nvSpPr>
          <p:spPr>
            <a:xfrm>
              <a:off x="0" y="-57150"/>
              <a:ext cx="2878636" cy="782532"/>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875590" y="3166607"/>
            <a:ext cx="4990409" cy="1029969"/>
          </a:xfrm>
          <a:prstGeom prst="rect">
            <a:avLst/>
          </a:prstGeom>
        </p:spPr>
        <p:txBody>
          <a:bodyPr wrap="square" lIns="0" tIns="0" rIns="0" bIns="0" rtlCol="0" anchor="t">
            <a:spAutoFit/>
          </a:bodyPr>
          <a:lstStyle/>
          <a:p>
            <a:pPr algn="ctr">
              <a:lnSpc>
                <a:spcPts val="3920"/>
              </a:lnSpc>
              <a:spcBef>
                <a:spcPct val="0"/>
              </a:spcBef>
            </a:pPr>
            <a:r>
              <a:rPr lang="en-US" sz="2800" b="1" dirty="0">
                <a:solidFill>
                  <a:srgbClr val="000000"/>
                </a:solidFill>
                <a:latin typeface="Public Sans Bold"/>
                <a:ea typeface="Public Sans Bold"/>
                <a:cs typeface="Public Sans Bold"/>
                <a:sym typeface="Public Sans Bold"/>
              </a:rPr>
              <a:t>b)    </a:t>
            </a:r>
            <a:r>
              <a:rPr lang="en-US" sz="2800" b="1" dirty="0" err="1">
                <a:solidFill>
                  <a:srgbClr val="000000"/>
                </a:solidFill>
                <a:latin typeface="Public Sans Bold"/>
                <a:ea typeface="Public Sans Bold"/>
                <a:cs typeface="Public Sans Bold"/>
                <a:sym typeface="Public Sans Bold"/>
              </a:rPr>
              <a:t>Tìm</a:t>
            </a:r>
            <a:r>
              <a:rPr lang="en-US" sz="2800" b="1" dirty="0">
                <a:solidFill>
                  <a:srgbClr val="000000"/>
                </a:solidFill>
                <a:latin typeface="Public Sans Bold"/>
                <a:ea typeface="Public Sans Bold"/>
                <a:cs typeface="Public Sans Bold"/>
                <a:sym typeface="Public Sans Bold"/>
              </a:rPr>
              <a:t> </a:t>
            </a:r>
            <a:r>
              <a:rPr lang="en-US" sz="2800" b="1" dirty="0" err="1">
                <a:solidFill>
                  <a:srgbClr val="000000"/>
                </a:solidFill>
                <a:latin typeface="Public Sans Bold"/>
                <a:ea typeface="Public Sans Bold"/>
                <a:cs typeface="Public Sans Bold"/>
                <a:sym typeface="Public Sans Bold"/>
              </a:rPr>
              <a:t>tất</a:t>
            </a:r>
            <a:r>
              <a:rPr lang="en-US" sz="2800" b="1" dirty="0">
                <a:solidFill>
                  <a:srgbClr val="000000"/>
                </a:solidFill>
                <a:latin typeface="Public Sans Bold"/>
                <a:ea typeface="Public Sans Bold"/>
                <a:cs typeface="Public Sans Bold"/>
                <a:sym typeface="Public Sans Bold"/>
              </a:rPr>
              <a:t> </a:t>
            </a:r>
            <a:r>
              <a:rPr lang="en-US" sz="2800" b="1" dirty="0" err="1">
                <a:solidFill>
                  <a:srgbClr val="000000"/>
                </a:solidFill>
                <a:latin typeface="Public Sans Bold"/>
                <a:ea typeface="Public Sans Bold"/>
                <a:cs typeface="Public Sans Bold"/>
                <a:sym typeface="Public Sans Bold"/>
              </a:rPr>
              <a:t>cả</a:t>
            </a:r>
            <a:r>
              <a:rPr lang="en-US" sz="2800" b="1" dirty="0">
                <a:solidFill>
                  <a:srgbClr val="000000"/>
                </a:solidFill>
                <a:latin typeface="Public Sans Bold"/>
                <a:ea typeface="Public Sans Bold"/>
                <a:cs typeface="Public Sans Bold"/>
                <a:sym typeface="Public Sans Bold"/>
              </a:rPr>
              <a:t> </a:t>
            </a:r>
            <a:r>
              <a:rPr lang="en-US" sz="2800" b="1" dirty="0" err="1">
                <a:solidFill>
                  <a:srgbClr val="000000"/>
                </a:solidFill>
                <a:latin typeface="Public Sans Bold"/>
                <a:ea typeface="Public Sans Bold"/>
                <a:cs typeface="Public Sans Bold"/>
                <a:sym typeface="Public Sans Bold"/>
              </a:rPr>
              <a:t>các</a:t>
            </a:r>
            <a:r>
              <a:rPr lang="en-US" sz="2800" b="1" dirty="0">
                <a:solidFill>
                  <a:srgbClr val="000000"/>
                </a:solidFill>
                <a:latin typeface="Public Sans Bold"/>
                <a:ea typeface="Public Sans Bold"/>
                <a:cs typeface="Public Sans Bold"/>
                <a:sym typeface="Public Sans Bold"/>
              </a:rPr>
              <a:t> </a:t>
            </a:r>
            <a:r>
              <a:rPr lang="en-US" sz="2800" b="1" dirty="0" err="1">
                <a:solidFill>
                  <a:srgbClr val="000000"/>
                </a:solidFill>
                <a:latin typeface="Public Sans Bold"/>
                <a:ea typeface="Public Sans Bold"/>
                <a:cs typeface="Public Sans Bold"/>
                <a:sym typeface="Public Sans Bold"/>
              </a:rPr>
              <a:t>khóa</a:t>
            </a:r>
            <a:r>
              <a:rPr lang="en-US" sz="2800" b="1" dirty="0">
                <a:solidFill>
                  <a:srgbClr val="000000"/>
                </a:solidFill>
                <a:latin typeface="Public Sans Bold"/>
                <a:ea typeface="Public Sans Bold"/>
                <a:cs typeface="Public Sans Bold"/>
                <a:sym typeface="Public Sans Bold"/>
              </a:rPr>
              <a:t> </a:t>
            </a:r>
            <a:r>
              <a:rPr lang="en-US" sz="2800" b="1" dirty="0" err="1">
                <a:solidFill>
                  <a:srgbClr val="000000"/>
                </a:solidFill>
                <a:latin typeface="Public Sans Bold"/>
                <a:ea typeface="Public Sans Bold"/>
                <a:cs typeface="Public Sans Bold"/>
                <a:sym typeface="Public Sans Bold"/>
              </a:rPr>
              <a:t>của</a:t>
            </a:r>
            <a:r>
              <a:rPr lang="en-US" sz="2800" b="1" dirty="0">
                <a:solidFill>
                  <a:srgbClr val="000000"/>
                </a:solidFill>
                <a:latin typeface="Public Sans Bold"/>
                <a:ea typeface="Public Sans Bold"/>
                <a:cs typeface="Public Sans Bold"/>
                <a:sym typeface="Public Sans Bold"/>
              </a:rPr>
              <a:t> Q</a:t>
            </a:r>
          </a:p>
          <a:p>
            <a:pPr algn="ctr">
              <a:lnSpc>
                <a:spcPts val="4340"/>
              </a:lnSpc>
              <a:spcBef>
                <a:spcPct val="0"/>
              </a:spcBef>
            </a:pPr>
            <a:endParaRPr lang="en-US" sz="2800" b="1" dirty="0">
              <a:solidFill>
                <a:srgbClr val="000000"/>
              </a:solidFill>
              <a:latin typeface="Public Sans Bold"/>
              <a:ea typeface="Public Sans Bold"/>
              <a:cs typeface="Public Sans Bold"/>
              <a:sym typeface="Public Sans Bold"/>
            </a:endParaRPr>
          </a:p>
        </p:txBody>
      </p:sp>
      <p:sp>
        <p:nvSpPr>
          <p:cNvPr id="9" name="TextBox 9"/>
          <p:cNvSpPr txBox="1"/>
          <p:nvPr/>
        </p:nvSpPr>
        <p:spPr>
          <a:xfrm>
            <a:off x="9502344" y="3176132"/>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0" name="Freeform 10"/>
          <p:cNvSpPr/>
          <p:nvPr/>
        </p:nvSpPr>
        <p:spPr>
          <a:xfrm>
            <a:off x="833806" y="395759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833806" y="479657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833806" y="558852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13" name="Table 13"/>
          <p:cNvGraphicFramePr>
            <a:graphicFrameLocks noGrp="1"/>
          </p:cNvGraphicFramePr>
          <p:nvPr/>
        </p:nvGraphicFramePr>
        <p:xfrm>
          <a:off x="8365294" y="3233282"/>
          <a:ext cx="9498976" cy="6216642"/>
        </p:xfrm>
        <a:graphic>
          <a:graphicData uri="http://schemas.openxmlformats.org/drawingml/2006/table">
            <a:tbl>
              <a:tblPr/>
              <a:tblGrid>
                <a:gridCol w="3178184">
                  <a:extLst>
                    <a:ext uri="{9D8B030D-6E8A-4147-A177-3AD203B41FA5}">
                      <a16:colId xmlns:a16="http://schemas.microsoft.com/office/drawing/2014/main" val="20000"/>
                    </a:ext>
                  </a:extLst>
                </a:gridCol>
                <a:gridCol w="3078327">
                  <a:extLst>
                    <a:ext uri="{9D8B030D-6E8A-4147-A177-3AD203B41FA5}">
                      <a16:colId xmlns:a16="http://schemas.microsoft.com/office/drawing/2014/main" val="20001"/>
                    </a:ext>
                  </a:extLst>
                </a:gridCol>
                <a:gridCol w="1286992">
                  <a:extLst>
                    <a:ext uri="{9D8B030D-6E8A-4147-A177-3AD203B41FA5}">
                      <a16:colId xmlns:a16="http://schemas.microsoft.com/office/drawing/2014/main" val="20002"/>
                    </a:ext>
                  </a:extLst>
                </a:gridCol>
                <a:gridCol w="1955473">
                  <a:extLst>
                    <a:ext uri="{9D8B030D-6E8A-4147-A177-3AD203B41FA5}">
                      <a16:colId xmlns:a16="http://schemas.microsoft.com/office/drawing/2014/main" val="20003"/>
                    </a:ext>
                  </a:extLst>
                </a:gridCol>
              </a:tblGrid>
              <a:tr h="1555900">
                <a:tc>
                  <a:txBody>
                    <a:bodyPr/>
                    <a:lstStyle/>
                    <a:p>
                      <a:pPr algn="ctr">
                        <a:lnSpc>
                          <a:spcPts val="3219"/>
                        </a:lnSpc>
                        <a:defRPr/>
                      </a:pPr>
                      <a:r>
                        <a:rPr lang="en-US" sz="2299" b="1">
                          <a:solidFill>
                            <a:srgbClr val="000000"/>
                          </a:solidFill>
                          <a:latin typeface="Arimo Bold"/>
                          <a:ea typeface="Arimo Bold"/>
                          <a:cs typeface="Arimo Bold"/>
                          <a:sym typeface="Arimo Bold"/>
                        </a:rPr>
                        <a:t>Xi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000000"/>
                          </a:solidFill>
                          <a:latin typeface="Arimo Bold"/>
                          <a:ea typeface="Arimo Bold"/>
                          <a:cs typeface="Arimo Bold"/>
                          <a:sym typeface="Arimo Bold"/>
                        </a:rPr>
                        <a:t>Xi U TN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b="1">
                          <a:solidFill>
                            <a:srgbClr val="000000"/>
                          </a:solidFill>
                          <a:latin typeface="Public Sans Bold"/>
                          <a:ea typeface="Public Sans Bold"/>
                          <a:cs typeface="Public Sans Bold"/>
                          <a:sym typeface="Public Sans Bold"/>
                        </a:rPr>
                        <a:t>(Xi U TN)+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KHÓA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6839">
                <a:tc>
                  <a:txBody>
                    <a:bodyPr/>
                    <a:lstStyle/>
                    <a:p>
                      <a:pPr algn="l">
                        <a:lnSpc>
                          <a:spcPts val="2519"/>
                        </a:lnSpc>
                        <a:defRPr/>
                      </a:pPr>
                      <a:r>
                        <a:rPr lang="en-US" sz="1799" b="1">
                          <a:solidFill>
                            <a:srgbClr val="000000"/>
                          </a:solidFill>
                          <a:latin typeface="Arimo Bold"/>
                          <a:ea typeface="Arimo Bold"/>
                          <a:cs typeface="Arimo Bold"/>
                          <a:sym typeface="Arimo Bold"/>
                        </a:rPr>
                        <a:t>RỖNG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NGAY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NGAY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33728">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TENTAU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TENTAU,NGAY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Q+</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TENTAU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9752">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MACHUYEN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MACHUYEN,NGAY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Q+</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MACHUYEN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0423">
                <a:tc>
                  <a:txBody>
                    <a:bodyPr/>
                    <a:lstStyle/>
                    <a:p>
                      <a:pPr algn="l">
                        <a:lnSpc>
                          <a:spcPts val="2800"/>
                        </a:lnSpc>
                        <a:defRPr/>
                      </a:pPr>
                      <a:r>
                        <a:rPr lang="en-US" sz="2000" b="1">
                          <a:solidFill>
                            <a:srgbClr val="000000"/>
                          </a:solidFill>
                          <a:latin typeface="Public Sans Bold"/>
                          <a:ea typeface="Public Sans Bold"/>
                          <a:cs typeface="Public Sans Bold"/>
                          <a:sym typeface="Public Sans Bold"/>
                        </a:rPr>
                        <a:t>TENTAU,MACHUYEN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TENTAU,MACHUYEN,NGAY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Q+</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Public Sans Bold"/>
                          <a:ea typeface="Public Sans Bold"/>
                          <a:cs typeface="Public Sans Bold"/>
                          <a:sym typeface="Public Sans Bold"/>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TextBox 14"/>
          <p:cNvSpPr txBox="1"/>
          <p:nvPr/>
        </p:nvSpPr>
        <p:spPr>
          <a:xfrm>
            <a:off x="4543168" y="163059"/>
            <a:ext cx="10291973" cy="2654509"/>
          </a:xfrm>
          <a:prstGeom prst="rect">
            <a:avLst/>
          </a:prstGeom>
        </p:spPr>
        <p:txBody>
          <a:bodyPr wrap="square" lIns="0" tIns="0" rIns="0" bIns="0" rtlCol="0" anchor="t">
            <a:spAutoFit/>
          </a:bodyPr>
          <a:lstStyle/>
          <a:p>
            <a:pPr marL="0" lvl="0" indent="0" algn="just">
              <a:lnSpc>
                <a:spcPts val="3500"/>
              </a:lnSpc>
              <a:spcBef>
                <a:spcPct val="0"/>
              </a:spcBef>
            </a:pPr>
            <a:r>
              <a:rPr lang="en-US" sz="2500" b="1" dirty="0">
                <a:solidFill>
                  <a:srgbClr val="021828"/>
                </a:solidFill>
                <a:latin typeface="Public Sans Bold"/>
                <a:ea typeface="Public Sans Bold"/>
                <a:cs typeface="Public Sans Bold"/>
                <a:sym typeface="Public Sans Bold"/>
              </a:rPr>
              <a:t>C</a:t>
            </a:r>
            <a:r>
              <a:rPr lang="en-US" sz="2500" b="1" u="none" strike="noStrike" dirty="0">
                <a:solidFill>
                  <a:srgbClr val="021828"/>
                </a:solidFill>
                <a:latin typeface="Public Sans Bold"/>
                <a:ea typeface="Public Sans Bold"/>
                <a:cs typeface="Public Sans Bold"/>
                <a:sym typeface="Public Sans Bold"/>
              </a:rPr>
              <a:t>ho </a:t>
            </a:r>
            <a:r>
              <a:rPr lang="en-US" sz="2500" b="1" u="none" strike="noStrike" dirty="0" err="1">
                <a:solidFill>
                  <a:srgbClr val="021828"/>
                </a:solidFill>
                <a:latin typeface="Public Sans Bold"/>
                <a:ea typeface="Public Sans Bold"/>
                <a:cs typeface="Public Sans Bold"/>
                <a:sym typeface="Public Sans Bold"/>
              </a:rPr>
              <a:t>lược</a:t>
            </a:r>
            <a:r>
              <a:rPr lang="en-US" sz="2500" b="1" u="none" strike="noStrike" dirty="0">
                <a:solidFill>
                  <a:srgbClr val="021828"/>
                </a:solidFill>
                <a:latin typeface="Public Sans Bold"/>
                <a:ea typeface="Public Sans Bold"/>
                <a:cs typeface="Public Sans Bold"/>
                <a:sym typeface="Public Sans Bold"/>
              </a:rPr>
              <a:t> </a:t>
            </a:r>
            <a:r>
              <a:rPr lang="en-US" sz="2500" b="1" u="none" strike="noStrike" dirty="0" err="1">
                <a:solidFill>
                  <a:srgbClr val="021828"/>
                </a:solidFill>
                <a:latin typeface="Public Sans Bold"/>
                <a:ea typeface="Public Sans Bold"/>
                <a:cs typeface="Public Sans Bold"/>
                <a:sym typeface="Public Sans Bold"/>
              </a:rPr>
              <a:t>đồ</a:t>
            </a:r>
            <a:r>
              <a:rPr lang="en-US" sz="2500" b="1" u="none" strike="noStrike" dirty="0">
                <a:solidFill>
                  <a:srgbClr val="021828"/>
                </a:solidFill>
                <a:latin typeface="Public Sans Bold"/>
                <a:ea typeface="Public Sans Bold"/>
                <a:cs typeface="Public Sans Bold"/>
                <a:sym typeface="Public Sans Bold"/>
              </a:rPr>
              <a:t> CSDL</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Q(TENTAU,LOAITAU,MACHUYEN,LUONGHANG,BENCANG,NGAY) </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F={TENTAU → LOAITAU</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 MACHUYEN → TENTAU, LUONGHANG </a:t>
            </a:r>
          </a:p>
          <a:p>
            <a:pPr marL="0" lvl="0" indent="0" algn="just">
              <a:lnSpc>
                <a:spcPts val="3500"/>
              </a:lnSpc>
              <a:spcBef>
                <a:spcPct val="0"/>
              </a:spcBef>
            </a:pPr>
            <a:r>
              <a:rPr lang="en-US" sz="2500" b="1" u="none" strike="noStrike" dirty="0">
                <a:solidFill>
                  <a:srgbClr val="021828"/>
                </a:solidFill>
                <a:latin typeface="Public Sans Bold"/>
                <a:ea typeface="Public Sans Bold"/>
                <a:cs typeface="Public Sans Bold"/>
                <a:sym typeface="Public Sans Bold"/>
              </a:rPr>
              <a:t>TENTAU,NGAY → BENCANG, MACHUYEN} </a:t>
            </a:r>
          </a:p>
          <a:p>
            <a:pPr marL="0" lvl="0" indent="0" algn="just">
              <a:lnSpc>
                <a:spcPts val="3500"/>
              </a:lnSpc>
              <a:spcBef>
                <a:spcPct val="0"/>
              </a:spcBef>
            </a:pPr>
            <a:endParaRPr lang="en-US" sz="2500" b="1" u="none" strike="noStrike" dirty="0">
              <a:solidFill>
                <a:srgbClr val="021828"/>
              </a:solidFill>
              <a:latin typeface="Public Sans Bold"/>
              <a:ea typeface="Public Sans Bold"/>
              <a:cs typeface="Public Sans Bold"/>
              <a:sym typeface="Public Sans Bold"/>
            </a:endParaRPr>
          </a:p>
        </p:txBody>
      </p:sp>
      <p:sp>
        <p:nvSpPr>
          <p:cNvPr id="15" name="TextBox 15"/>
          <p:cNvSpPr txBox="1"/>
          <p:nvPr/>
        </p:nvSpPr>
        <p:spPr>
          <a:xfrm>
            <a:off x="439601" y="1603239"/>
            <a:ext cx="3092098" cy="362984"/>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Public Sans Bold"/>
                <a:ea typeface="Public Sans Bold"/>
                <a:cs typeface="Public Sans Bold"/>
                <a:sym typeface="Public Sans Bold"/>
              </a:rPr>
              <a:t>Nguyễn Hồng Phi  Yến</a:t>
            </a:r>
          </a:p>
        </p:txBody>
      </p:sp>
      <p:sp>
        <p:nvSpPr>
          <p:cNvPr id="16" name="TextBox 16"/>
          <p:cNvSpPr txBox="1"/>
          <p:nvPr/>
        </p:nvSpPr>
        <p:spPr>
          <a:xfrm>
            <a:off x="1409704" y="3945433"/>
            <a:ext cx="4594705" cy="712696"/>
          </a:xfrm>
          <a:prstGeom prst="rect">
            <a:avLst/>
          </a:prstGeom>
        </p:spPr>
        <p:txBody>
          <a:bodyPr wrap="square" lIns="0" tIns="0" rIns="0" bIns="0" rtlCol="0" anchor="t">
            <a:spAutoFit/>
          </a:bodyPr>
          <a:lstStyle/>
          <a:p>
            <a:pPr algn="ctr">
              <a:lnSpc>
                <a:spcPts val="2940"/>
              </a:lnSpc>
              <a:spcBef>
                <a:spcPct val="0"/>
              </a:spcBef>
            </a:pPr>
            <a:r>
              <a:rPr lang="en-US" sz="2100" b="1" dirty="0" err="1">
                <a:solidFill>
                  <a:srgbClr val="000000"/>
                </a:solidFill>
                <a:latin typeface="Public Sans Bold"/>
                <a:ea typeface="Public Sans Bold"/>
                <a:cs typeface="Public Sans Bold"/>
                <a:sym typeface="Public Sans Bold"/>
              </a:rPr>
              <a:t>Tập</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thuộc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tính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nguồn</a:t>
            </a:r>
            <a:r>
              <a:rPr lang="en-US" sz="2100" b="1" dirty="0">
                <a:solidFill>
                  <a:srgbClr val="000000"/>
                </a:solidFill>
                <a:latin typeface="Public Sans Bold"/>
                <a:ea typeface="Public Sans Bold"/>
                <a:cs typeface="Public Sans Bold"/>
                <a:sym typeface="Public Sans Bold"/>
              </a:rPr>
              <a:t> (TN): {NGAY}</a:t>
            </a:r>
          </a:p>
          <a:p>
            <a:pPr algn="ctr">
              <a:lnSpc>
                <a:spcPts val="2940"/>
              </a:lnSpc>
              <a:spcBef>
                <a:spcPct val="0"/>
              </a:spcBef>
            </a:pPr>
            <a:endParaRPr lang="en-US" sz="2100" b="1" dirty="0">
              <a:solidFill>
                <a:srgbClr val="000000"/>
              </a:solidFill>
              <a:latin typeface="Public Sans Bold"/>
              <a:ea typeface="Public Sans Bold"/>
              <a:cs typeface="Public Sans Bold"/>
              <a:sym typeface="Public Sans Bold"/>
            </a:endParaRPr>
          </a:p>
        </p:txBody>
      </p:sp>
      <p:sp>
        <p:nvSpPr>
          <p:cNvPr id="17" name="TextBox 17"/>
          <p:cNvSpPr txBox="1"/>
          <p:nvPr/>
        </p:nvSpPr>
        <p:spPr>
          <a:xfrm>
            <a:off x="1366701" y="4741546"/>
            <a:ext cx="7243899" cy="712696"/>
          </a:xfrm>
          <a:prstGeom prst="rect">
            <a:avLst/>
          </a:prstGeom>
        </p:spPr>
        <p:txBody>
          <a:bodyPr wrap="square" lIns="0" tIns="0" rIns="0" bIns="0" rtlCol="0" anchor="t">
            <a:spAutoFit/>
          </a:bodyPr>
          <a:lstStyle/>
          <a:p>
            <a:pPr>
              <a:lnSpc>
                <a:spcPts val="2940"/>
              </a:lnSpc>
              <a:spcBef>
                <a:spcPct val="0"/>
              </a:spcBef>
            </a:pPr>
            <a:r>
              <a:rPr lang="en-US" sz="2100" b="1" dirty="0" err="1">
                <a:solidFill>
                  <a:srgbClr val="000000"/>
                </a:solidFill>
                <a:latin typeface="Public Sans Bold"/>
                <a:ea typeface="Public Sans Bold"/>
                <a:cs typeface="Public Sans Bold"/>
                <a:sym typeface="Public Sans Bold"/>
              </a:rPr>
              <a:t>Tập</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thuộc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tính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trung</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gian</a:t>
            </a:r>
            <a:r>
              <a:rPr lang="en-US" sz="2100" b="1" dirty="0">
                <a:solidFill>
                  <a:srgbClr val="000000"/>
                </a:solidFill>
                <a:latin typeface="Public Sans Bold"/>
                <a:ea typeface="Public Sans Bold"/>
                <a:cs typeface="Public Sans Bold"/>
                <a:sym typeface="Public Sans Bold"/>
              </a:rPr>
              <a:t> (TG) : {TENTAU,MACHUYEN}</a:t>
            </a:r>
          </a:p>
          <a:p>
            <a:pPr algn="ctr">
              <a:lnSpc>
                <a:spcPts val="2940"/>
              </a:lnSpc>
              <a:spcBef>
                <a:spcPct val="0"/>
              </a:spcBef>
            </a:pPr>
            <a:endParaRPr lang="en-US" sz="2100" b="1" dirty="0">
              <a:solidFill>
                <a:srgbClr val="000000"/>
              </a:solidFill>
              <a:latin typeface="Public Sans Bold"/>
              <a:ea typeface="Public Sans Bold"/>
              <a:cs typeface="Public Sans Bold"/>
              <a:sym typeface="Public Sans Bold"/>
            </a:endParaRPr>
          </a:p>
        </p:txBody>
      </p:sp>
      <p:sp>
        <p:nvSpPr>
          <p:cNvPr id="18" name="TextBox 18"/>
          <p:cNvSpPr txBox="1"/>
          <p:nvPr/>
        </p:nvSpPr>
        <p:spPr>
          <a:xfrm>
            <a:off x="1376324" y="5603025"/>
            <a:ext cx="1396221" cy="340799"/>
          </a:xfrm>
          <a:prstGeom prst="rect">
            <a:avLst/>
          </a:prstGeom>
        </p:spPr>
        <p:txBody>
          <a:bodyPr wrap="square" lIns="0" tIns="0" rIns="0" bIns="0" rtlCol="0" anchor="t">
            <a:spAutoFit/>
          </a:bodyPr>
          <a:lstStyle/>
          <a:p>
            <a:pPr algn="ctr">
              <a:lnSpc>
                <a:spcPts val="2940"/>
              </a:lnSpc>
              <a:spcBef>
                <a:spcPct val="0"/>
              </a:spcBef>
            </a:pPr>
            <a:r>
              <a:rPr lang="en-US" sz="2100" b="1" dirty="0">
                <a:solidFill>
                  <a:srgbClr val="000000"/>
                </a:solidFill>
                <a:latin typeface="Public Sans Bold"/>
                <a:ea typeface="Public Sans Bold"/>
                <a:cs typeface="Public Sans Bold"/>
                <a:sym typeface="Public Sans Bold"/>
              </a:rPr>
              <a:t>Xi  =  TG</a:t>
            </a:r>
          </a:p>
        </p:txBody>
      </p:sp>
      <p:sp>
        <p:nvSpPr>
          <p:cNvPr id="19" name="Freeform 19"/>
          <p:cNvSpPr/>
          <p:nvPr/>
        </p:nvSpPr>
        <p:spPr>
          <a:xfrm>
            <a:off x="773305" y="7445158"/>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1884226" y="7286004"/>
            <a:ext cx="4932116" cy="915033"/>
          </a:xfrm>
          <a:prstGeom prst="rect">
            <a:avLst/>
          </a:prstGeom>
        </p:spPr>
        <p:txBody>
          <a:bodyPr lIns="0" tIns="0" rIns="0" bIns="0" rtlCol="0" anchor="t">
            <a:spAutoFit/>
          </a:bodyPr>
          <a:lstStyle/>
          <a:p>
            <a:pPr algn="l">
              <a:lnSpc>
                <a:spcPts val="3640"/>
              </a:lnSpc>
              <a:spcBef>
                <a:spcPct val="0"/>
              </a:spcBef>
            </a:pPr>
            <a:r>
              <a:rPr lang="en-US" sz="2600" b="1">
                <a:solidFill>
                  <a:srgbClr val="000000"/>
                </a:solidFill>
                <a:latin typeface="Public Sans Bold"/>
                <a:ea typeface="Public Sans Bold"/>
                <a:cs typeface="Public Sans Bold"/>
                <a:sym typeface="Public Sans Bold"/>
              </a:rPr>
              <a:t>Kết luận: Có 2 khóa hợp lệ là TENTAU và MACHUYEN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0463" y="424494"/>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2</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4037541" y="147182"/>
            <a:ext cx="11259573" cy="2390775"/>
            <a:chOff x="0" y="0"/>
            <a:chExt cx="2965484" cy="629669"/>
          </a:xfrm>
        </p:grpSpPr>
        <p:sp>
          <p:nvSpPr>
            <p:cNvPr id="6" name="Freeform 6"/>
            <p:cNvSpPr/>
            <p:nvPr/>
          </p:nvSpPr>
          <p:spPr>
            <a:xfrm>
              <a:off x="0" y="0"/>
              <a:ext cx="2965484" cy="629669"/>
            </a:xfrm>
            <a:custGeom>
              <a:avLst/>
              <a:gdLst/>
              <a:ahLst/>
              <a:cxnLst/>
              <a:rect l="l" t="t" r="r" b="b"/>
              <a:pathLst>
                <a:path w="2965484" h="629669">
                  <a:moveTo>
                    <a:pt x="35067" y="0"/>
                  </a:moveTo>
                  <a:lnTo>
                    <a:pt x="2930417" y="0"/>
                  </a:lnTo>
                  <a:cubicBezTo>
                    <a:pt x="2939718" y="0"/>
                    <a:pt x="2948637" y="3695"/>
                    <a:pt x="2955213" y="10271"/>
                  </a:cubicBezTo>
                  <a:cubicBezTo>
                    <a:pt x="2961790" y="16847"/>
                    <a:pt x="2965484" y="25767"/>
                    <a:pt x="2965484" y="35067"/>
                  </a:cubicBezTo>
                  <a:lnTo>
                    <a:pt x="2965484" y="594602"/>
                  </a:lnTo>
                  <a:cubicBezTo>
                    <a:pt x="2965484" y="613969"/>
                    <a:pt x="2949784" y="629669"/>
                    <a:pt x="2930417" y="629669"/>
                  </a:cubicBezTo>
                  <a:lnTo>
                    <a:pt x="35067" y="629669"/>
                  </a:lnTo>
                  <a:cubicBezTo>
                    <a:pt x="25767" y="629669"/>
                    <a:pt x="16847" y="625975"/>
                    <a:pt x="10271" y="619398"/>
                  </a:cubicBezTo>
                  <a:cubicBezTo>
                    <a:pt x="3695" y="612822"/>
                    <a:pt x="0" y="603903"/>
                    <a:pt x="0" y="594602"/>
                  </a:cubicBezTo>
                  <a:lnTo>
                    <a:pt x="0" y="35067"/>
                  </a:lnTo>
                  <a:cubicBezTo>
                    <a:pt x="0" y="25767"/>
                    <a:pt x="3695" y="16847"/>
                    <a:pt x="10271" y="10271"/>
                  </a:cubicBezTo>
                  <a:cubicBezTo>
                    <a:pt x="16847" y="3695"/>
                    <a:pt x="25767" y="0"/>
                    <a:pt x="35067" y="0"/>
                  </a:cubicBezTo>
                  <a:close/>
                </a:path>
              </a:pathLst>
            </a:custGeom>
            <a:solidFill>
              <a:srgbClr val="E1EDFC"/>
            </a:solidFill>
          </p:spPr>
        </p:sp>
        <p:sp>
          <p:nvSpPr>
            <p:cNvPr id="7" name="TextBox 7"/>
            <p:cNvSpPr txBox="1"/>
            <p:nvPr/>
          </p:nvSpPr>
          <p:spPr>
            <a:xfrm>
              <a:off x="0" y="-47625"/>
              <a:ext cx="2965484" cy="677294"/>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502344" y="3195182"/>
            <a:ext cx="2459882" cy="372644"/>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Sea Level Rise</a:t>
            </a:r>
          </a:p>
        </p:txBody>
      </p:sp>
      <p:sp>
        <p:nvSpPr>
          <p:cNvPr id="9" name="Freeform 9"/>
          <p:cNvSpPr/>
          <p:nvPr/>
        </p:nvSpPr>
        <p:spPr>
          <a:xfrm>
            <a:off x="634806" y="3718904"/>
            <a:ext cx="900578" cy="278360"/>
          </a:xfrm>
          <a:custGeom>
            <a:avLst/>
            <a:gdLst/>
            <a:ahLst/>
            <a:cxnLst/>
            <a:rect l="l" t="t" r="r" b="b"/>
            <a:pathLst>
              <a:path w="900578" h="278360">
                <a:moveTo>
                  <a:pt x="0" y="0"/>
                </a:moveTo>
                <a:lnTo>
                  <a:pt x="900577" y="0"/>
                </a:lnTo>
                <a:lnTo>
                  <a:pt x="900577"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028700" y="588845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77592" y="3620187"/>
            <a:ext cx="10284634" cy="1243963"/>
          </a:xfrm>
          <a:prstGeom prst="rect">
            <a:avLst/>
          </a:prstGeom>
        </p:spPr>
        <p:txBody>
          <a:bodyPr lIns="0" tIns="0" rIns="0" bIns="0" rtlCol="0" anchor="t">
            <a:spAutoFit/>
          </a:bodyPr>
          <a:lstStyle/>
          <a:p>
            <a:pPr algn="just">
              <a:lnSpc>
                <a:spcPts val="3360"/>
              </a:lnSpc>
            </a:pPr>
            <a:r>
              <a:rPr lang="en-US" sz="2400" b="1">
                <a:solidFill>
                  <a:srgbClr val="000000"/>
                </a:solidFill>
                <a:latin typeface="Aileron Bold"/>
                <a:ea typeface="Aileron Bold"/>
                <a:cs typeface="Aileron Bold"/>
                <a:sym typeface="Aileron Bold"/>
              </a:rPr>
              <a:t>TA CÓ: Q(A,B,C,D,E,G) </a:t>
            </a:r>
          </a:p>
          <a:p>
            <a:pPr algn="just">
              <a:lnSpc>
                <a:spcPts val="3360"/>
              </a:lnSpc>
            </a:pPr>
            <a:r>
              <a:rPr lang="en-US" sz="2400" b="1">
                <a:solidFill>
                  <a:srgbClr val="000000"/>
                </a:solidFill>
                <a:latin typeface="Aileron Bold"/>
                <a:ea typeface="Aileron Bold"/>
                <a:cs typeface="Aileron Bold"/>
                <a:sym typeface="Aileron Bold"/>
              </a:rPr>
              <a:t>Cho F{AB→C;C→A;BC→D;ACD→B;D→EG;BE→C;CG→BD;CE → AG} </a:t>
            </a:r>
          </a:p>
          <a:p>
            <a:pPr algn="just">
              <a:lnSpc>
                <a:spcPts val="3360"/>
              </a:lnSpc>
              <a:spcBef>
                <a:spcPct val="0"/>
              </a:spcBef>
            </a:pPr>
            <a:endParaRPr lang="en-US" sz="2400" b="1">
              <a:solidFill>
                <a:srgbClr val="000000"/>
              </a:solidFill>
              <a:latin typeface="Aileron Bold"/>
              <a:ea typeface="Aileron Bold"/>
              <a:cs typeface="Aileron Bold"/>
              <a:sym typeface="Aileron Bold"/>
            </a:endParaRPr>
          </a:p>
        </p:txBody>
      </p:sp>
      <p:sp>
        <p:nvSpPr>
          <p:cNvPr id="12" name="TextBox 12"/>
          <p:cNvSpPr txBox="1"/>
          <p:nvPr/>
        </p:nvSpPr>
        <p:spPr>
          <a:xfrm>
            <a:off x="4635113" y="353559"/>
            <a:ext cx="10662001" cy="2184398"/>
          </a:xfrm>
          <a:prstGeom prst="rect">
            <a:avLst/>
          </a:prstGeom>
        </p:spPr>
        <p:txBody>
          <a:bodyPr lIns="0" tIns="0" rIns="0" bIns="0" rtlCol="0" anchor="t">
            <a:spAutoFit/>
          </a:bodyPr>
          <a:lstStyle/>
          <a:p>
            <a:pPr marL="0" lvl="0" indent="0" algn="just">
              <a:lnSpc>
                <a:spcPts val="3500"/>
              </a:lnSpc>
              <a:spcBef>
                <a:spcPct val="0"/>
              </a:spcBef>
            </a:pPr>
            <a:r>
              <a:rPr lang="en-US" sz="2500" b="1" u="none" strike="noStrike">
                <a:solidFill>
                  <a:srgbClr val="021828"/>
                </a:solidFill>
                <a:latin typeface="Aileron Bold"/>
                <a:ea typeface="Aileron Bold"/>
                <a:cs typeface="Aileron Bold"/>
                <a:sym typeface="Aileron Bold"/>
              </a:rPr>
              <a:t>Q(A,B,C,D,E,G) </a:t>
            </a:r>
          </a:p>
          <a:p>
            <a:pPr marL="0" lvl="0" indent="0" algn="just">
              <a:lnSpc>
                <a:spcPts val="3500"/>
              </a:lnSpc>
              <a:spcBef>
                <a:spcPct val="0"/>
              </a:spcBef>
            </a:pPr>
            <a:r>
              <a:rPr lang="en-US" sz="2500" b="1" u="none" strike="noStrike">
                <a:solidFill>
                  <a:srgbClr val="021828"/>
                </a:solidFill>
                <a:latin typeface="Aileron Bold"/>
                <a:ea typeface="Aileron Bold"/>
                <a:cs typeface="Aileron Bold"/>
                <a:sym typeface="Aileron Bold"/>
              </a:rPr>
              <a:t>Cho F={AB→C;C→A;BC→D;ACD→B;D→EG;BE→C;CG→BD;CE → AG} </a:t>
            </a:r>
          </a:p>
          <a:p>
            <a:pPr marL="0" lvl="0" indent="0" algn="just">
              <a:lnSpc>
                <a:spcPts val="3500"/>
              </a:lnSpc>
              <a:spcBef>
                <a:spcPct val="0"/>
              </a:spcBef>
            </a:pPr>
            <a:r>
              <a:rPr lang="en-US" sz="2500" b="1" u="none" strike="noStrike">
                <a:solidFill>
                  <a:srgbClr val="021828"/>
                </a:solidFill>
                <a:latin typeface="Aileron Bold"/>
                <a:ea typeface="Aileron Bold"/>
                <a:cs typeface="Aileron Bold"/>
                <a:sym typeface="Aileron Bold"/>
              </a:rPr>
              <a:t>X={B,D}, X⁺=? </a:t>
            </a:r>
          </a:p>
          <a:p>
            <a:pPr marL="0" lvl="0" indent="0" algn="just">
              <a:lnSpc>
                <a:spcPts val="3500"/>
              </a:lnSpc>
              <a:spcBef>
                <a:spcPct val="0"/>
              </a:spcBef>
            </a:pPr>
            <a:r>
              <a:rPr lang="en-US" sz="2500" b="1" u="none" strike="noStrike">
                <a:solidFill>
                  <a:srgbClr val="021828"/>
                </a:solidFill>
                <a:latin typeface="Aileron Bold"/>
                <a:ea typeface="Aileron Bold"/>
                <a:cs typeface="Aileron Bold"/>
                <a:sym typeface="Aileron Bold"/>
              </a:rPr>
              <a:t>Y={C,G}, Y⁺=?</a:t>
            </a:r>
          </a:p>
          <a:p>
            <a:pPr marL="0" lvl="0" indent="0" algn="just">
              <a:lnSpc>
                <a:spcPts val="3500"/>
              </a:lnSpc>
              <a:spcBef>
                <a:spcPct val="0"/>
              </a:spcBef>
            </a:pPr>
            <a:endParaRPr lang="en-US" sz="2500" b="1" u="none" strike="noStrike">
              <a:solidFill>
                <a:srgbClr val="021828"/>
              </a:solidFill>
              <a:latin typeface="Aileron Bold"/>
              <a:ea typeface="Aileron Bold"/>
              <a:cs typeface="Aileron Bold"/>
              <a:sym typeface="Aileron Bold"/>
            </a:endParaRPr>
          </a:p>
        </p:txBody>
      </p:sp>
      <p:sp>
        <p:nvSpPr>
          <p:cNvPr id="13" name="TextBox 13"/>
          <p:cNvSpPr txBox="1"/>
          <p:nvPr/>
        </p:nvSpPr>
        <p:spPr>
          <a:xfrm>
            <a:off x="1677592" y="5856656"/>
            <a:ext cx="1928812" cy="405763"/>
          </a:xfrm>
          <a:prstGeom prst="rect">
            <a:avLst/>
          </a:prstGeom>
        </p:spPr>
        <p:txBody>
          <a:bodyPr lIns="0" tIns="0" rIns="0" bIns="0" rtlCol="0" anchor="t">
            <a:spAutoFit/>
          </a:bodyPr>
          <a:lstStyle/>
          <a:p>
            <a:pPr algn="ctr">
              <a:lnSpc>
                <a:spcPts val="3360"/>
              </a:lnSpc>
              <a:spcBef>
                <a:spcPct val="0"/>
              </a:spcBef>
            </a:pPr>
            <a:r>
              <a:rPr lang="en-US" sz="2400" b="1">
                <a:solidFill>
                  <a:srgbClr val="000000"/>
                </a:solidFill>
                <a:latin typeface="Aileron Bold"/>
                <a:ea typeface="Aileron Bold"/>
                <a:cs typeface="Aileron Bold"/>
                <a:sym typeface="Aileron Bold"/>
              </a:rPr>
              <a:t>X={B,D}, X⁺=?</a:t>
            </a:r>
          </a:p>
        </p:txBody>
      </p:sp>
      <p:sp>
        <p:nvSpPr>
          <p:cNvPr id="14" name="TextBox 14"/>
          <p:cNvSpPr txBox="1"/>
          <p:nvPr/>
        </p:nvSpPr>
        <p:spPr>
          <a:xfrm>
            <a:off x="634806" y="1476650"/>
            <a:ext cx="2633266" cy="349248"/>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Aileron Bold"/>
                <a:ea typeface="Aileron Bold"/>
                <a:cs typeface="Aileron Bold"/>
                <a:sym typeface="Aileron Bold"/>
              </a:rPr>
              <a:t>Nguyễn Hồng Phi Yến</a:t>
            </a:r>
          </a:p>
        </p:txBody>
      </p:sp>
      <p:sp>
        <p:nvSpPr>
          <p:cNvPr id="15" name="TextBox 15"/>
          <p:cNvSpPr txBox="1"/>
          <p:nvPr/>
        </p:nvSpPr>
        <p:spPr>
          <a:xfrm>
            <a:off x="1677592" y="6416725"/>
            <a:ext cx="4045953" cy="1663063"/>
          </a:xfrm>
          <a:prstGeom prst="rect">
            <a:avLst/>
          </a:prstGeom>
        </p:spPr>
        <p:txBody>
          <a:bodyPr lIns="0" tIns="0" rIns="0" bIns="0" rtlCol="0" anchor="t">
            <a:spAutoFit/>
          </a:bodyPr>
          <a:lstStyle/>
          <a:p>
            <a:pPr algn="just">
              <a:lnSpc>
                <a:spcPts val="3360"/>
              </a:lnSpc>
              <a:spcBef>
                <a:spcPct val="0"/>
              </a:spcBef>
            </a:pPr>
            <a:r>
              <a:rPr lang="en-US" sz="2400" b="1" dirty="0">
                <a:solidFill>
                  <a:srgbClr val="000000"/>
                </a:solidFill>
                <a:latin typeface="Aileron Bold"/>
                <a:ea typeface="Aileron Bold"/>
                <a:cs typeface="Aileron Bold"/>
                <a:sym typeface="Aileron Bold"/>
              </a:rPr>
              <a:t>X = {B,D} </a:t>
            </a:r>
          </a:p>
          <a:p>
            <a:pPr algn="just">
              <a:lnSpc>
                <a:spcPts val="3360"/>
              </a:lnSpc>
              <a:spcBef>
                <a:spcPct val="0"/>
              </a:spcBef>
            </a:pPr>
            <a:r>
              <a:rPr lang="en-US" sz="2400" b="1" dirty="0">
                <a:solidFill>
                  <a:srgbClr val="000000"/>
                </a:solidFill>
                <a:latin typeface="Aileron Bold"/>
                <a:ea typeface="Aileron Bold"/>
                <a:cs typeface="Aileron Bold"/>
                <a:sym typeface="Aileron Bold"/>
              </a:rPr>
              <a:t>BD → EG ⇒X⁺ =B,D,E,G </a:t>
            </a:r>
          </a:p>
          <a:p>
            <a:pPr algn="just">
              <a:lnSpc>
                <a:spcPts val="3360"/>
              </a:lnSpc>
              <a:spcBef>
                <a:spcPct val="0"/>
              </a:spcBef>
            </a:pPr>
            <a:r>
              <a:rPr lang="en-US" sz="2400" b="1" dirty="0">
                <a:solidFill>
                  <a:srgbClr val="000000"/>
                </a:solidFill>
                <a:latin typeface="Aileron Bold"/>
                <a:ea typeface="Aileron Bold"/>
                <a:cs typeface="Aileron Bold"/>
                <a:sym typeface="Aileron Bold"/>
              </a:rPr>
              <a:t>BE → C ⇒ X⁺=B,D,E,G,C </a:t>
            </a:r>
          </a:p>
          <a:p>
            <a:pPr algn="just">
              <a:lnSpc>
                <a:spcPts val="3360"/>
              </a:lnSpc>
              <a:spcBef>
                <a:spcPct val="0"/>
              </a:spcBef>
            </a:pPr>
            <a:r>
              <a:rPr lang="en-US" sz="2400" b="1" dirty="0">
                <a:solidFill>
                  <a:srgbClr val="000000"/>
                </a:solidFill>
                <a:latin typeface="Aileron Bold"/>
                <a:ea typeface="Aileron Bold"/>
                <a:cs typeface="Aileron Bold"/>
                <a:sym typeface="Aileron Bold"/>
              </a:rPr>
              <a:t>C → A ⇒ X⁺ = A,B,C,D,E,G</a:t>
            </a:r>
          </a:p>
        </p:txBody>
      </p:sp>
      <p:sp>
        <p:nvSpPr>
          <p:cNvPr id="16" name="Freeform 16"/>
          <p:cNvSpPr/>
          <p:nvPr/>
        </p:nvSpPr>
        <p:spPr>
          <a:xfrm>
            <a:off x="8121820" y="588845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775673" y="5856656"/>
            <a:ext cx="1918891" cy="405763"/>
          </a:xfrm>
          <a:prstGeom prst="rect">
            <a:avLst/>
          </a:prstGeom>
        </p:spPr>
        <p:txBody>
          <a:bodyPr lIns="0" tIns="0" rIns="0" bIns="0" rtlCol="0" anchor="t">
            <a:spAutoFit/>
          </a:bodyPr>
          <a:lstStyle/>
          <a:p>
            <a:pPr algn="ctr">
              <a:lnSpc>
                <a:spcPts val="3360"/>
              </a:lnSpc>
              <a:spcBef>
                <a:spcPct val="0"/>
              </a:spcBef>
            </a:pPr>
            <a:r>
              <a:rPr lang="en-US" sz="2400" b="1">
                <a:solidFill>
                  <a:srgbClr val="000000"/>
                </a:solidFill>
                <a:latin typeface="Aileron Bold"/>
                <a:ea typeface="Aileron Bold"/>
                <a:cs typeface="Aileron Bold"/>
                <a:sym typeface="Aileron Bold"/>
              </a:rPr>
              <a:t>Y={C,G}, Y⁺=?</a:t>
            </a:r>
          </a:p>
        </p:txBody>
      </p:sp>
      <p:sp>
        <p:nvSpPr>
          <p:cNvPr id="18" name="TextBox 18"/>
          <p:cNvSpPr txBox="1"/>
          <p:nvPr/>
        </p:nvSpPr>
        <p:spPr>
          <a:xfrm>
            <a:off x="8770712" y="6416725"/>
            <a:ext cx="4045953" cy="1663063"/>
          </a:xfrm>
          <a:prstGeom prst="rect">
            <a:avLst/>
          </a:prstGeom>
        </p:spPr>
        <p:txBody>
          <a:bodyPr lIns="0" tIns="0" rIns="0" bIns="0" rtlCol="0" anchor="t">
            <a:spAutoFit/>
          </a:bodyPr>
          <a:lstStyle/>
          <a:p>
            <a:pPr algn="just">
              <a:lnSpc>
                <a:spcPts val="3360"/>
              </a:lnSpc>
              <a:spcBef>
                <a:spcPct val="0"/>
              </a:spcBef>
            </a:pPr>
            <a:r>
              <a:rPr lang="en-US" sz="2400" b="1">
                <a:solidFill>
                  <a:srgbClr val="000000"/>
                </a:solidFill>
                <a:latin typeface="Aileron Bold"/>
                <a:ea typeface="Aileron Bold"/>
                <a:cs typeface="Aileron Bold"/>
                <a:sym typeface="Aileron Bold"/>
              </a:rPr>
              <a:t>Y = {C,G} </a:t>
            </a:r>
          </a:p>
          <a:p>
            <a:pPr algn="just">
              <a:lnSpc>
                <a:spcPts val="3360"/>
              </a:lnSpc>
              <a:spcBef>
                <a:spcPct val="0"/>
              </a:spcBef>
            </a:pPr>
            <a:r>
              <a:rPr lang="en-US" sz="2400" b="1">
                <a:solidFill>
                  <a:srgbClr val="000000"/>
                </a:solidFill>
                <a:latin typeface="Aileron Bold"/>
                <a:ea typeface="Aileron Bold"/>
                <a:cs typeface="Aileron Bold"/>
                <a:sym typeface="Aileron Bold"/>
              </a:rPr>
              <a:t>C → A ⇒ Y⁺ =A,C,G </a:t>
            </a:r>
          </a:p>
          <a:p>
            <a:pPr algn="just">
              <a:lnSpc>
                <a:spcPts val="3360"/>
              </a:lnSpc>
              <a:spcBef>
                <a:spcPct val="0"/>
              </a:spcBef>
            </a:pPr>
            <a:r>
              <a:rPr lang="en-US" sz="2400" b="1">
                <a:solidFill>
                  <a:srgbClr val="000000"/>
                </a:solidFill>
                <a:latin typeface="Aileron Bold"/>
                <a:ea typeface="Aileron Bold"/>
                <a:cs typeface="Aileron Bold"/>
                <a:sym typeface="Aileron Bold"/>
              </a:rPr>
              <a:t>CG → BD ⇒ Y⁺ = A,B,C,D,G </a:t>
            </a:r>
          </a:p>
          <a:p>
            <a:pPr algn="just">
              <a:lnSpc>
                <a:spcPts val="3360"/>
              </a:lnSpc>
              <a:spcBef>
                <a:spcPct val="0"/>
              </a:spcBef>
            </a:pPr>
            <a:r>
              <a:rPr lang="en-US" sz="2400" b="1">
                <a:solidFill>
                  <a:srgbClr val="000000"/>
                </a:solidFill>
                <a:latin typeface="Aileron Bold"/>
                <a:ea typeface="Aileron Bold"/>
                <a:cs typeface="Aileron Bold"/>
                <a:sym typeface="Aileron Bold"/>
              </a:rPr>
              <a:t>D → EG ⇒Y⁺ = A,B,C,D,E,G</a:t>
            </a:r>
          </a:p>
        </p:txBody>
      </p:sp>
      <p:sp>
        <p:nvSpPr>
          <p:cNvPr id="19" name="TextBox 19"/>
          <p:cNvSpPr txBox="1"/>
          <p:nvPr/>
        </p:nvSpPr>
        <p:spPr>
          <a:xfrm>
            <a:off x="1601392" y="8441310"/>
            <a:ext cx="406400" cy="5378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Aileron Bold"/>
                <a:ea typeface="Aileron Bold"/>
                <a:cs typeface="Aileron Bold"/>
                <a:sym typeface="Aileron Bold"/>
              </a:rPr>
              <a:t>→</a:t>
            </a:r>
          </a:p>
        </p:txBody>
      </p:sp>
      <p:sp>
        <p:nvSpPr>
          <p:cNvPr id="20" name="TextBox 20"/>
          <p:cNvSpPr txBox="1"/>
          <p:nvPr/>
        </p:nvSpPr>
        <p:spPr>
          <a:xfrm>
            <a:off x="2135983" y="8469568"/>
            <a:ext cx="590352" cy="481329"/>
          </a:xfrm>
          <a:prstGeom prst="rect">
            <a:avLst/>
          </a:prstGeom>
        </p:spPr>
        <p:txBody>
          <a:bodyPr lIns="0" tIns="0" rIns="0" bIns="0" rtlCol="0" anchor="t">
            <a:spAutoFit/>
          </a:bodyPr>
          <a:lstStyle/>
          <a:p>
            <a:pPr algn="ctr">
              <a:lnSpc>
                <a:spcPts val="3920"/>
              </a:lnSpc>
              <a:spcBef>
                <a:spcPct val="0"/>
              </a:spcBef>
            </a:pPr>
            <a:r>
              <a:rPr lang="en-US" sz="2800" b="1">
                <a:solidFill>
                  <a:srgbClr val="000000"/>
                </a:solidFill>
                <a:latin typeface="Aileron Bold"/>
                <a:ea typeface="Aileron Bold"/>
                <a:cs typeface="Aileron Bold"/>
                <a:sym typeface="Aileron Bold"/>
              </a:rPr>
              <a:t>X⁺=</a:t>
            </a:r>
          </a:p>
        </p:txBody>
      </p:sp>
      <p:sp>
        <p:nvSpPr>
          <p:cNvPr id="21" name="TextBox 21"/>
          <p:cNvSpPr txBox="1"/>
          <p:nvPr/>
        </p:nvSpPr>
        <p:spPr>
          <a:xfrm>
            <a:off x="2850158" y="8527464"/>
            <a:ext cx="2712441" cy="397801"/>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00000"/>
                </a:solidFill>
                <a:latin typeface="Aileron Bold"/>
                <a:ea typeface="Aileron Bold"/>
                <a:cs typeface="Aileron Bold"/>
                <a:sym typeface="Aileron Bold"/>
              </a:rPr>
              <a:t>{B,D,E,G,C,A} = Q</a:t>
            </a:r>
          </a:p>
        </p:txBody>
      </p:sp>
      <p:sp>
        <p:nvSpPr>
          <p:cNvPr id="22" name="TextBox 22"/>
          <p:cNvSpPr txBox="1"/>
          <p:nvPr/>
        </p:nvSpPr>
        <p:spPr>
          <a:xfrm>
            <a:off x="8775673" y="8395383"/>
            <a:ext cx="406400" cy="5378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Aileron Bold"/>
                <a:ea typeface="Aileron Bold"/>
                <a:cs typeface="Aileron Bold"/>
                <a:sym typeface="Aileron Bold"/>
              </a:rPr>
              <a:t>→</a:t>
            </a:r>
          </a:p>
        </p:txBody>
      </p:sp>
      <p:sp>
        <p:nvSpPr>
          <p:cNvPr id="23" name="TextBox 23"/>
          <p:cNvSpPr txBox="1"/>
          <p:nvPr/>
        </p:nvSpPr>
        <p:spPr>
          <a:xfrm>
            <a:off x="9319094" y="8423641"/>
            <a:ext cx="572691" cy="481329"/>
          </a:xfrm>
          <a:prstGeom prst="rect">
            <a:avLst/>
          </a:prstGeom>
        </p:spPr>
        <p:txBody>
          <a:bodyPr lIns="0" tIns="0" rIns="0" bIns="0" rtlCol="0" anchor="t">
            <a:spAutoFit/>
          </a:bodyPr>
          <a:lstStyle/>
          <a:p>
            <a:pPr algn="ctr">
              <a:lnSpc>
                <a:spcPts val="3920"/>
              </a:lnSpc>
              <a:spcBef>
                <a:spcPct val="0"/>
              </a:spcBef>
            </a:pPr>
            <a:r>
              <a:rPr lang="en-US" sz="2800" b="1">
                <a:solidFill>
                  <a:srgbClr val="000000"/>
                </a:solidFill>
                <a:latin typeface="Aileron Bold"/>
                <a:ea typeface="Aileron Bold"/>
                <a:cs typeface="Aileron Bold"/>
                <a:sym typeface="Aileron Bold"/>
              </a:rPr>
              <a:t>Y⁺=</a:t>
            </a:r>
          </a:p>
        </p:txBody>
      </p:sp>
      <p:sp>
        <p:nvSpPr>
          <p:cNvPr id="24" name="TextBox 24"/>
          <p:cNvSpPr txBox="1"/>
          <p:nvPr/>
        </p:nvSpPr>
        <p:spPr>
          <a:xfrm>
            <a:off x="10024439" y="8481537"/>
            <a:ext cx="2792225" cy="397801"/>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00000"/>
                </a:solidFill>
                <a:latin typeface="Aileron Bold"/>
                <a:ea typeface="Aileron Bold"/>
                <a:cs typeface="Aileron Bold"/>
                <a:sym typeface="Aileron Bold"/>
              </a:rPr>
              <a:t>{C,G,A,B,D,E} = Q</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1616059" y="1207810"/>
            <a:ext cx="6344336" cy="8711546"/>
            <a:chOff x="0" y="0"/>
            <a:chExt cx="1670936" cy="2294399"/>
          </a:xfrm>
        </p:grpSpPr>
        <p:sp>
          <p:nvSpPr>
            <p:cNvPr id="5" name="Freeform 5"/>
            <p:cNvSpPr/>
            <p:nvPr/>
          </p:nvSpPr>
          <p:spPr>
            <a:xfrm>
              <a:off x="0" y="0"/>
              <a:ext cx="1670936" cy="2294399"/>
            </a:xfrm>
            <a:custGeom>
              <a:avLst/>
              <a:gdLst/>
              <a:ahLst/>
              <a:cxnLst/>
              <a:rect l="l" t="t" r="r" b="b"/>
              <a:pathLst>
                <a:path w="1670936" h="2294399">
                  <a:moveTo>
                    <a:pt x="0" y="0"/>
                  </a:moveTo>
                  <a:lnTo>
                    <a:pt x="1670936" y="0"/>
                  </a:lnTo>
                  <a:lnTo>
                    <a:pt x="1670936" y="2294399"/>
                  </a:lnTo>
                  <a:lnTo>
                    <a:pt x="0" y="2294399"/>
                  </a:lnTo>
                  <a:close/>
                </a:path>
              </a:pathLst>
            </a:custGeom>
            <a:solidFill>
              <a:srgbClr val="E1EDFC"/>
            </a:solidFill>
          </p:spPr>
        </p:sp>
        <p:sp>
          <p:nvSpPr>
            <p:cNvPr id="6" name="TextBox 6"/>
            <p:cNvSpPr txBox="1"/>
            <p:nvPr/>
          </p:nvSpPr>
          <p:spPr>
            <a:xfrm>
              <a:off x="0" y="-57150"/>
              <a:ext cx="1670936" cy="235154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655725" y="338014"/>
            <a:ext cx="4976551" cy="1529920"/>
            <a:chOff x="0" y="0"/>
            <a:chExt cx="1310696" cy="402942"/>
          </a:xfrm>
        </p:grpSpPr>
        <p:sp>
          <p:nvSpPr>
            <p:cNvPr id="9" name="Freeform 9"/>
            <p:cNvSpPr/>
            <p:nvPr/>
          </p:nvSpPr>
          <p:spPr>
            <a:xfrm>
              <a:off x="0" y="0"/>
              <a:ext cx="1310696" cy="402942"/>
            </a:xfrm>
            <a:custGeom>
              <a:avLst/>
              <a:gdLst/>
              <a:ahLst/>
              <a:cxnLst/>
              <a:rect l="l" t="t" r="r" b="b"/>
              <a:pathLst>
                <a:path w="1310696" h="402942">
                  <a:moveTo>
                    <a:pt x="79340" y="0"/>
                  </a:moveTo>
                  <a:lnTo>
                    <a:pt x="1231357" y="0"/>
                  </a:lnTo>
                  <a:cubicBezTo>
                    <a:pt x="1252399" y="0"/>
                    <a:pt x="1272579" y="8359"/>
                    <a:pt x="1287458" y="23238"/>
                  </a:cubicBezTo>
                  <a:cubicBezTo>
                    <a:pt x="1302337" y="38117"/>
                    <a:pt x="1310696" y="58297"/>
                    <a:pt x="1310696" y="79340"/>
                  </a:cubicBezTo>
                  <a:lnTo>
                    <a:pt x="1310696" y="323602"/>
                  </a:lnTo>
                  <a:cubicBezTo>
                    <a:pt x="1310696" y="367420"/>
                    <a:pt x="1275175" y="402942"/>
                    <a:pt x="1231357" y="402942"/>
                  </a:cubicBezTo>
                  <a:lnTo>
                    <a:pt x="79340" y="402942"/>
                  </a:lnTo>
                  <a:cubicBezTo>
                    <a:pt x="35522" y="402942"/>
                    <a:pt x="0" y="367420"/>
                    <a:pt x="0" y="323602"/>
                  </a:cubicBezTo>
                  <a:lnTo>
                    <a:pt x="0" y="79340"/>
                  </a:lnTo>
                  <a:cubicBezTo>
                    <a:pt x="0" y="35522"/>
                    <a:pt x="35522" y="0"/>
                    <a:pt x="79340" y="0"/>
                  </a:cubicBezTo>
                  <a:close/>
                </a:path>
              </a:pathLst>
            </a:custGeom>
            <a:solidFill>
              <a:srgbClr val="E1EDFC"/>
            </a:solidFill>
          </p:spPr>
        </p:sp>
        <p:sp>
          <p:nvSpPr>
            <p:cNvPr id="10" name="TextBox 10"/>
            <p:cNvSpPr txBox="1"/>
            <p:nvPr/>
          </p:nvSpPr>
          <p:spPr>
            <a:xfrm>
              <a:off x="0" y="-57150"/>
              <a:ext cx="1310696" cy="460092"/>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5400000">
            <a:off x="10606455" y="1519175"/>
            <a:ext cx="6316781" cy="8116371"/>
            <a:chOff x="0" y="0"/>
            <a:chExt cx="1663679" cy="2137645"/>
          </a:xfrm>
        </p:grpSpPr>
        <p:sp>
          <p:nvSpPr>
            <p:cNvPr id="12" name="Freeform 12"/>
            <p:cNvSpPr/>
            <p:nvPr/>
          </p:nvSpPr>
          <p:spPr>
            <a:xfrm>
              <a:off x="0" y="0"/>
              <a:ext cx="1663679" cy="2137645"/>
            </a:xfrm>
            <a:custGeom>
              <a:avLst/>
              <a:gdLst/>
              <a:ahLst/>
              <a:cxnLst/>
              <a:rect l="l" t="t" r="r" b="b"/>
              <a:pathLst>
                <a:path w="1663679" h="2137645">
                  <a:moveTo>
                    <a:pt x="0" y="0"/>
                  </a:moveTo>
                  <a:lnTo>
                    <a:pt x="1663679" y="0"/>
                  </a:lnTo>
                  <a:lnTo>
                    <a:pt x="1663679" y="2137645"/>
                  </a:lnTo>
                  <a:lnTo>
                    <a:pt x="0" y="2137645"/>
                  </a:lnTo>
                  <a:close/>
                </a:path>
              </a:pathLst>
            </a:custGeom>
            <a:solidFill>
              <a:srgbClr val="E1EDFC"/>
            </a:solidFill>
          </p:spPr>
        </p:sp>
        <p:sp>
          <p:nvSpPr>
            <p:cNvPr id="13" name="TextBox 13"/>
            <p:cNvSpPr txBox="1"/>
            <p:nvPr/>
          </p:nvSpPr>
          <p:spPr>
            <a:xfrm>
              <a:off x="0" y="-57150"/>
              <a:ext cx="1663679" cy="2194795"/>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5" name="TextBox 15"/>
          <p:cNvSpPr txBox="1"/>
          <p:nvPr/>
        </p:nvSpPr>
        <p:spPr>
          <a:xfrm>
            <a:off x="7307429" y="512424"/>
            <a:ext cx="4122571" cy="984693"/>
          </a:xfrm>
          <a:prstGeom prst="rect">
            <a:avLst/>
          </a:prstGeom>
        </p:spPr>
        <p:txBody>
          <a:bodyPr wrap="square" lIns="0" tIns="0" rIns="0" bIns="0" rtlCol="0" anchor="t">
            <a:spAutoFit/>
          </a:bodyPr>
          <a:lstStyle/>
          <a:p>
            <a:pPr algn="just">
              <a:lnSpc>
                <a:spcPts val="8400"/>
              </a:lnSpc>
            </a:pPr>
            <a:r>
              <a:rPr lang="en-US" sz="6000" b="1" dirty="0">
                <a:solidFill>
                  <a:srgbClr val="0E2F5F"/>
                </a:solidFill>
                <a:latin typeface="Public Sans Heavy"/>
                <a:ea typeface="Public Sans Heavy"/>
                <a:cs typeface="Public Sans Heavy"/>
                <a:sym typeface="Public Sans Heavy"/>
              </a:rPr>
              <a:t>BÀI  TẬP 3</a:t>
            </a:r>
          </a:p>
        </p:txBody>
      </p:sp>
      <p:sp>
        <p:nvSpPr>
          <p:cNvPr id="16" name="TextBox 16"/>
          <p:cNvSpPr txBox="1"/>
          <p:nvPr/>
        </p:nvSpPr>
        <p:spPr>
          <a:xfrm>
            <a:off x="797676" y="2731477"/>
            <a:ext cx="8627654" cy="5221605"/>
          </a:xfrm>
          <a:prstGeom prst="rect">
            <a:avLst/>
          </a:prstGeom>
        </p:spPr>
        <p:txBody>
          <a:bodyPr lIns="0" tIns="0" rIns="0" bIns="0" rtlCol="0" anchor="t">
            <a:spAutoFit/>
          </a:bodyPr>
          <a:lstStyle/>
          <a:p>
            <a:pPr algn="just">
              <a:lnSpc>
                <a:spcPts val="4620"/>
              </a:lnSpc>
            </a:pPr>
            <a:r>
              <a:rPr lang="en-US" sz="3300" b="1">
                <a:solidFill>
                  <a:srgbClr val="021828"/>
                </a:solidFill>
                <a:latin typeface="Public Sans Bold"/>
                <a:ea typeface="Public Sans Bold"/>
                <a:cs typeface="Public Sans Bold"/>
                <a:sym typeface="Public Sans Bold"/>
              </a:rPr>
              <a:t>a) F={AB-&gt;E; AG-&gt;I; BE-&gt;I; E-&gt;G; GI-&gt;H}.</a:t>
            </a:r>
          </a:p>
          <a:p>
            <a:pPr algn="just">
              <a:lnSpc>
                <a:spcPts val="4620"/>
              </a:lnSpc>
            </a:pPr>
            <a:r>
              <a:rPr lang="en-US" sz="3300" b="1">
                <a:solidFill>
                  <a:srgbClr val="021828"/>
                </a:solidFill>
                <a:latin typeface="Public Sans Bold"/>
                <a:ea typeface="Public Sans Bold"/>
                <a:cs typeface="Public Sans Bold"/>
                <a:sym typeface="Public Sans Bold"/>
              </a:rPr>
              <a:t> CM: AB-&gt;GH</a:t>
            </a:r>
          </a:p>
          <a:p>
            <a:pPr algn="just">
              <a:lnSpc>
                <a:spcPts val="4620"/>
              </a:lnSpc>
            </a:pPr>
            <a:r>
              <a:rPr lang="en-US" sz="3300">
                <a:solidFill>
                  <a:srgbClr val="021828"/>
                </a:solidFill>
                <a:latin typeface="Public Sans"/>
                <a:ea typeface="Public Sans"/>
                <a:cs typeface="Public Sans"/>
                <a:sym typeface="Public Sans"/>
              </a:rPr>
              <a:t>Có :</a:t>
            </a:r>
          </a:p>
          <a:p>
            <a:pPr algn="just">
              <a:lnSpc>
                <a:spcPts val="4620"/>
              </a:lnSpc>
            </a:pPr>
            <a:r>
              <a:rPr lang="en-US" sz="3300">
                <a:solidFill>
                  <a:srgbClr val="021828"/>
                </a:solidFill>
                <a:latin typeface="Public Sans"/>
                <a:ea typeface="Public Sans"/>
                <a:cs typeface="Public Sans"/>
                <a:sym typeface="Public Sans"/>
              </a:rPr>
              <a:t>AB-&gt;E =&gt; Thêm E</a:t>
            </a:r>
          </a:p>
          <a:p>
            <a:pPr algn="just">
              <a:lnSpc>
                <a:spcPts val="4620"/>
              </a:lnSpc>
            </a:pPr>
            <a:r>
              <a:rPr lang="en-US" sz="3300">
                <a:solidFill>
                  <a:srgbClr val="021828"/>
                </a:solidFill>
                <a:latin typeface="Public Sans"/>
                <a:ea typeface="Public Sans"/>
                <a:cs typeface="Public Sans"/>
                <a:sym typeface="Public Sans"/>
              </a:rPr>
              <a:t>E-&gt;G =&gt; Thêm G</a:t>
            </a:r>
          </a:p>
          <a:p>
            <a:pPr algn="just">
              <a:lnSpc>
                <a:spcPts val="4620"/>
              </a:lnSpc>
            </a:pPr>
            <a:r>
              <a:rPr lang="en-US" sz="3300">
                <a:solidFill>
                  <a:srgbClr val="021828"/>
                </a:solidFill>
                <a:latin typeface="Public Sans"/>
                <a:ea typeface="Public Sans"/>
                <a:cs typeface="Public Sans"/>
                <a:sym typeface="Public Sans"/>
              </a:rPr>
              <a:t>BE-&gt;I =&gt; Thêm I</a:t>
            </a:r>
          </a:p>
          <a:p>
            <a:pPr algn="just">
              <a:lnSpc>
                <a:spcPts val="4620"/>
              </a:lnSpc>
            </a:pPr>
            <a:r>
              <a:rPr lang="en-US" sz="3300">
                <a:solidFill>
                  <a:srgbClr val="021828"/>
                </a:solidFill>
                <a:latin typeface="Public Sans"/>
                <a:ea typeface="Public Sans"/>
                <a:cs typeface="Public Sans"/>
                <a:sym typeface="Public Sans"/>
              </a:rPr>
              <a:t>GI-&gt;H =&gt; Thêm H</a:t>
            </a:r>
          </a:p>
          <a:p>
            <a:pPr algn="just">
              <a:lnSpc>
                <a:spcPts val="4620"/>
              </a:lnSpc>
            </a:pPr>
            <a:r>
              <a:rPr lang="en-US" sz="3300">
                <a:solidFill>
                  <a:srgbClr val="021828"/>
                </a:solidFill>
                <a:latin typeface="Public Sans"/>
                <a:ea typeface="Public Sans"/>
                <a:cs typeface="Public Sans"/>
                <a:sym typeface="Public Sans"/>
              </a:rPr>
              <a:t>Suy ra: AB+ ={A,B,E,G,I,H}</a:t>
            </a:r>
          </a:p>
          <a:p>
            <a:pPr algn="just">
              <a:lnSpc>
                <a:spcPts val="4620"/>
              </a:lnSpc>
            </a:pPr>
            <a:r>
              <a:rPr lang="en-US" sz="3300">
                <a:solidFill>
                  <a:srgbClr val="021828"/>
                </a:solidFill>
                <a:latin typeface="Public Sans"/>
                <a:ea typeface="Public Sans"/>
                <a:cs typeface="Public Sans"/>
                <a:sym typeface="Public Sans"/>
              </a:rPr>
              <a:t>=&gt; AB-&gt;GH (vì G,H € AB+)</a:t>
            </a:r>
          </a:p>
        </p:txBody>
      </p:sp>
      <p:sp>
        <p:nvSpPr>
          <p:cNvPr id="17" name="TextBox 17"/>
          <p:cNvSpPr txBox="1"/>
          <p:nvPr/>
        </p:nvSpPr>
        <p:spPr>
          <a:xfrm>
            <a:off x="9903361" y="2731477"/>
            <a:ext cx="7919670" cy="5802630"/>
          </a:xfrm>
          <a:prstGeom prst="rect">
            <a:avLst/>
          </a:prstGeom>
        </p:spPr>
        <p:txBody>
          <a:bodyPr lIns="0" tIns="0" rIns="0" bIns="0" rtlCol="0" anchor="t">
            <a:spAutoFit/>
          </a:bodyPr>
          <a:lstStyle/>
          <a:p>
            <a:pPr algn="just">
              <a:lnSpc>
                <a:spcPts val="4620"/>
              </a:lnSpc>
            </a:pPr>
            <a:r>
              <a:rPr lang="en-US" sz="3300" b="1">
                <a:solidFill>
                  <a:srgbClr val="021828"/>
                </a:solidFill>
                <a:latin typeface="Public Sans Bold"/>
                <a:ea typeface="Public Sans Bold"/>
                <a:cs typeface="Public Sans Bold"/>
                <a:sym typeface="Public Sans Bold"/>
              </a:rPr>
              <a:t>b) F= {AB-&gt;C; B-&gt;D; CD-&gt;E; CE-&gt;GH; G&gt;A}. </a:t>
            </a:r>
          </a:p>
          <a:p>
            <a:pPr algn="just">
              <a:lnSpc>
                <a:spcPts val="4620"/>
              </a:lnSpc>
            </a:pPr>
            <a:r>
              <a:rPr lang="en-US" sz="3300" b="1">
                <a:solidFill>
                  <a:srgbClr val="021828"/>
                </a:solidFill>
                <a:latin typeface="Public Sans Bold"/>
                <a:ea typeface="Public Sans Bold"/>
                <a:cs typeface="Public Sans Bold"/>
                <a:sym typeface="Public Sans Bold"/>
              </a:rPr>
              <a:t>CM: AB-&gt;E</a:t>
            </a:r>
          </a:p>
          <a:p>
            <a:pPr algn="just">
              <a:lnSpc>
                <a:spcPts val="4620"/>
              </a:lnSpc>
            </a:pPr>
            <a:r>
              <a:rPr lang="en-US" sz="3300">
                <a:solidFill>
                  <a:srgbClr val="021828"/>
                </a:solidFill>
                <a:latin typeface="Public Sans"/>
                <a:ea typeface="Public Sans"/>
                <a:cs typeface="Public Sans"/>
                <a:sym typeface="Public Sans"/>
              </a:rPr>
              <a:t>Có: </a:t>
            </a:r>
          </a:p>
          <a:p>
            <a:pPr algn="just">
              <a:lnSpc>
                <a:spcPts val="4620"/>
              </a:lnSpc>
            </a:pPr>
            <a:r>
              <a:rPr lang="en-US" sz="3300">
                <a:solidFill>
                  <a:srgbClr val="021828"/>
                </a:solidFill>
                <a:latin typeface="Public Sans"/>
                <a:ea typeface="Public Sans"/>
                <a:cs typeface="Public Sans"/>
                <a:sym typeface="Public Sans"/>
              </a:rPr>
              <a:t>AB-&gt;C =&gt; Thêm C</a:t>
            </a:r>
          </a:p>
          <a:p>
            <a:pPr algn="just">
              <a:lnSpc>
                <a:spcPts val="4620"/>
              </a:lnSpc>
            </a:pPr>
            <a:r>
              <a:rPr lang="en-US" sz="3300">
                <a:solidFill>
                  <a:srgbClr val="021828"/>
                </a:solidFill>
                <a:latin typeface="Public Sans"/>
                <a:ea typeface="Public Sans"/>
                <a:cs typeface="Public Sans"/>
                <a:sym typeface="Public Sans"/>
              </a:rPr>
              <a:t>B-&gt;D =&gt; Thêm D</a:t>
            </a:r>
          </a:p>
          <a:p>
            <a:pPr algn="just">
              <a:lnSpc>
                <a:spcPts val="4620"/>
              </a:lnSpc>
            </a:pPr>
            <a:r>
              <a:rPr lang="en-US" sz="3300">
                <a:solidFill>
                  <a:srgbClr val="021828"/>
                </a:solidFill>
                <a:latin typeface="Public Sans"/>
                <a:ea typeface="Public Sans"/>
                <a:cs typeface="Public Sans"/>
                <a:sym typeface="Public Sans"/>
              </a:rPr>
              <a:t>CD-&gt;E =&gt; Thêm E</a:t>
            </a:r>
          </a:p>
          <a:p>
            <a:pPr algn="just">
              <a:lnSpc>
                <a:spcPts val="4620"/>
              </a:lnSpc>
            </a:pPr>
            <a:r>
              <a:rPr lang="en-US" sz="3300">
                <a:solidFill>
                  <a:srgbClr val="021828"/>
                </a:solidFill>
                <a:latin typeface="Public Sans"/>
                <a:ea typeface="Public Sans"/>
                <a:cs typeface="Public Sans"/>
                <a:sym typeface="Public Sans"/>
              </a:rPr>
              <a:t>CE-&gt;GH =&gt; Thêm G,H</a:t>
            </a:r>
          </a:p>
          <a:p>
            <a:pPr algn="just">
              <a:lnSpc>
                <a:spcPts val="4620"/>
              </a:lnSpc>
            </a:pPr>
            <a:r>
              <a:rPr lang="en-US" sz="3300">
                <a:solidFill>
                  <a:srgbClr val="021828"/>
                </a:solidFill>
                <a:latin typeface="Public Sans"/>
                <a:ea typeface="Public Sans"/>
                <a:cs typeface="Public Sans"/>
                <a:sym typeface="Public Sans"/>
              </a:rPr>
              <a:t>Suy ra: AB+ = {A,B,C,D,E,G,H}</a:t>
            </a:r>
          </a:p>
          <a:p>
            <a:pPr algn="just">
              <a:lnSpc>
                <a:spcPts val="4620"/>
              </a:lnSpc>
            </a:pPr>
            <a:r>
              <a:rPr lang="en-US" sz="3300">
                <a:solidFill>
                  <a:srgbClr val="021828"/>
                </a:solidFill>
                <a:latin typeface="Public Sans"/>
                <a:ea typeface="Public Sans"/>
                <a:cs typeface="Public Sans"/>
                <a:sym typeface="Public Sans"/>
              </a:rPr>
              <a:t>=&gt; AB-&gt;E ( E € AB+), AB-&gt;G ( G € AB+)</a:t>
            </a:r>
          </a:p>
        </p:txBody>
      </p:sp>
      <p:sp>
        <p:nvSpPr>
          <p:cNvPr id="18" name="AutoShape 18"/>
          <p:cNvSpPr/>
          <p:nvPr/>
        </p:nvSpPr>
        <p:spPr>
          <a:xfrm flipV="1">
            <a:off x="9425330" y="2391415"/>
            <a:ext cx="0" cy="6492240"/>
          </a:xfrm>
          <a:prstGeom prst="line">
            <a:avLst/>
          </a:prstGeom>
          <a:ln w="38100" cap="flat">
            <a:solidFill>
              <a:srgbClr val="0E2F5F"/>
            </a:solidFill>
            <a:prstDash val="solid"/>
            <a:headEnd type="none" w="sm" len="sm"/>
            <a:tailEnd type="none" w="sm" len="sm"/>
          </a:ln>
        </p:spPr>
      </p:sp>
      <p:sp>
        <p:nvSpPr>
          <p:cNvPr id="19" name="TextBox 19"/>
          <p:cNvSpPr txBox="1"/>
          <p:nvPr/>
        </p:nvSpPr>
        <p:spPr>
          <a:xfrm>
            <a:off x="432454" y="154919"/>
            <a:ext cx="2264569" cy="490855"/>
          </a:xfrm>
          <a:prstGeom prst="rect">
            <a:avLst/>
          </a:prstGeom>
        </p:spPr>
        <p:txBody>
          <a:bodyPr lIns="0" tIns="0" rIns="0" bIns="0" rtlCol="0" anchor="t">
            <a:spAutoFit/>
          </a:bodyPr>
          <a:lstStyle/>
          <a:p>
            <a:pPr algn="ctr">
              <a:lnSpc>
                <a:spcPts val="3919"/>
              </a:lnSpc>
            </a:pPr>
            <a:r>
              <a:rPr lang="en-US" sz="2799" b="1">
                <a:solidFill>
                  <a:srgbClr val="3A577B"/>
                </a:solidFill>
                <a:latin typeface="Public Sans Bold"/>
                <a:ea typeface="Public Sans Bold"/>
                <a:cs typeface="Public Sans Bold"/>
                <a:sym typeface="Public Sans Bold"/>
              </a:rPr>
              <a:t>Quỳnh Trang</a:t>
            </a:r>
            <a:r>
              <a:rPr lang="en-US" sz="2799">
                <a:solidFill>
                  <a:srgbClr val="3A577B"/>
                </a:solidFill>
                <a:latin typeface="Public Sans"/>
                <a:ea typeface="Public Sans"/>
                <a:cs typeface="Public Sans"/>
                <a:sym typeface="Public Sans"/>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6122059" cy="10880498"/>
            <a:chOff x="0" y="0"/>
            <a:chExt cx="1612394" cy="2865646"/>
          </a:xfrm>
        </p:grpSpPr>
        <p:sp>
          <p:nvSpPr>
            <p:cNvPr id="4" name="Freeform 4"/>
            <p:cNvSpPr/>
            <p:nvPr/>
          </p:nvSpPr>
          <p:spPr>
            <a:xfrm>
              <a:off x="0" y="0"/>
              <a:ext cx="1612394" cy="2865646"/>
            </a:xfrm>
            <a:custGeom>
              <a:avLst/>
              <a:gdLst/>
              <a:ahLst/>
              <a:cxnLst/>
              <a:rect l="l" t="t" r="r" b="b"/>
              <a:pathLst>
                <a:path w="1612394" h="2865646">
                  <a:moveTo>
                    <a:pt x="0" y="0"/>
                  </a:moveTo>
                  <a:lnTo>
                    <a:pt x="1612394" y="0"/>
                  </a:lnTo>
                  <a:lnTo>
                    <a:pt x="1612394" y="2865646"/>
                  </a:lnTo>
                  <a:lnTo>
                    <a:pt x="0" y="2865646"/>
                  </a:lnTo>
                  <a:close/>
                </a:path>
              </a:pathLst>
            </a:custGeom>
            <a:solidFill>
              <a:srgbClr val="E1EDFC"/>
            </a:solidFill>
          </p:spPr>
        </p:sp>
        <p:sp>
          <p:nvSpPr>
            <p:cNvPr id="5" name="TextBox 5"/>
            <p:cNvSpPr txBox="1"/>
            <p:nvPr/>
          </p:nvSpPr>
          <p:spPr>
            <a:xfrm>
              <a:off x="0" y="-57150"/>
              <a:ext cx="1612394" cy="2922796"/>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27512" y="2732920"/>
            <a:ext cx="4609748" cy="3291507"/>
          </a:xfrm>
          <a:custGeom>
            <a:avLst/>
            <a:gdLst/>
            <a:ahLst/>
            <a:cxnLst/>
            <a:rect l="l" t="t" r="r" b="b"/>
            <a:pathLst>
              <a:path w="4609748" h="3291507">
                <a:moveTo>
                  <a:pt x="0" y="0"/>
                </a:moveTo>
                <a:lnTo>
                  <a:pt x="4609747" y="0"/>
                </a:lnTo>
                <a:lnTo>
                  <a:pt x="4609747" y="3291507"/>
                </a:lnTo>
                <a:lnTo>
                  <a:pt x="0" y="3291507"/>
                </a:lnTo>
                <a:lnTo>
                  <a:pt x="0" y="0"/>
                </a:lnTo>
                <a:close/>
              </a:path>
            </a:pathLst>
          </a:custGeom>
          <a:blipFill>
            <a:blip r:embed="rId4"/>
            <a:stretch>
              <a:fillRect/>
            </a:stretch>
          </a:blipFill>
        </p:spPr>
      </p:sp>
      <p:grpSp>
        <p:nvGrpSpPr>
          <p:cNvPr id="8" name="Group 8"/>
          <p:cNvGrpSpPr/>
          <p:nvPr/>
        </p:nvGrpSpPr>
        <p:grpSpPr>
          <a:xfrm>
            <a:off x="6606875" y="405911"/>
            <a:ext cx="11154581" cy="9475178"/>
            <a:chOff x="0" y="0"/>
            <a:chExt cx="2937832" cy="2495520"/>
          </a:xfrm>
        </p:grpSpPr>
        <p:sp>
          <p:nvSpPr>
            <p:cNvPr id="9" name="Freeform 9"/>
            <p:cNvSpPr/>
            <p:nvPr/>
          </p:nvSpPr>
          <p:spPr>
            <a:xfrm>
              <a:off x="0" y="0"/>
              <a:ext cx="2937832" cy="2495520"/>
            </a:xfrm>
            <a:custGeom>
              <a:avLst/>
              <a:gdLst/>
              <a:ahLst/>
              <a:cxnLst/>
              <a:rect l="l" t="t" r="r" b="b"/>
              <a:pathLst>
                <a:path w="2937832" h="2495520">
                  <a:moveTo>
                    <a:pt x="0" y="0"/>
                  </a:moveTo>
                  <a:lnTo>
                    <a:pt x="2937832" y="0"/>
                  </a:lnTo>
                  <a:lnTo>
                    <a:pt x="2937832" y="2495520"/>
                  </a:lnTo>
                  <a:lnTo>
                    <a:pt x="0" y="2495520"/>
                  </a:lnTo>
                  <a:close/>
                </a:path>
              </a:pathLst>
            </a:custGeom>
            <a:solidFill>
              <a:srgbClr val="E1EDFC"/>
            </a:solidFill>
          </p:spPr>
        </p:sp>
        <p:sp>
          <p:nvSpPr>
            <p:cNvPr id="10" name="TextBox 10"/>
            <p:cNvSpPr txBox="1"/>
            <p:nvPr/>
          </p:nvSpPr>
          <p:spPr>
            <a:xfrm>
              <a:off x="0" y="-57150"/>
              <a:ext cx="2937832" cy="2552670"/>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6972690" y="534670"/>
            <a:ext cx="17138644" cy="17371060"/>
          </a:xfrm>
          <a:prstGeom prst="rect">
            <a:avLst/>
          </a:prstGeom>
        </p:spPr>
        <p:txBody>
          <a:bodyPr lIns="0" tIns="0" rIns="0" bIns="0" rtlCol="0" anchor="t">
            <a:spAutoFit/>
          </a:bodyPr>
          <a:lstStyle/>
          <a:p>
            <a:pPr algn="just">
              <a:lnSpc>
                <a:spcPts val="4339"/>
              </a:lnSpc>
            </a:pPr>
            <a:r>
              <a:rPr lang="en-US" sz="3099" b="1">
                <a:solidFill>
                  <a:srgbClr val="021828"/>
                </a:solidFill>
                <a:latin typeface="Public Sans Bold"/>
                <a:ea typeface="Public Sans Bold"/>
                <a:cs typeface="Public Sans Bold"/>
                <a:sym typeface="Public Sans Bold"/>
              </a:rPr>
              <a:t>A→B </a:t>
            </a:r>
          </a:p>
          <a:p>
            <a:pPr algn="just">
              <a:lnSpc>
                <a:spcPts val="4339"/>
              </a:lnSpc>
            </a:pPr>
            <a:r>
              <a:rPr lang="en-US" sz="3099">
                <a:solidFill>
                  <a:srgbClr val="021828"/>
                </a:solidFill>
                <a:latin typeface="Public Sans"/>
                <a:ea typeface="Public Sans"/>
                <a:cs typeface="Public Sans"/>
                <a:sym typeface="Public Sans"/>
              </a:rPr>
              <a:t>A2,A4 = y</a:t>
            </a:r>
          </a:p>
          <a:p>
            <a:pPr algn="just">
              <a:lnSpc>
                <a:spcPts val="4339"/>
              </a:lnSpc>
            </a:pPr>
            <a:r>
              <a:rPr lang="en-US" sz="3099">
                <a:solidFill>
                  <a:srgbClr val="021828"/>
                </a:solidFill>
                <a:latin typeface="Public Sans"/>
                <a:ea typeface="Public Sans"/>
                <a:cs typeface="Public Sans"/>
                <a:sym typeface="Public Sans"/>
              </a:rPr>
              <a:t>B2 = x, B4= z (khác nhau)</a:t>
            </a:r>
          </a:p>
          <a:p>
            <a:pPr algn="just">
              <a:lnSpc>
                <a:spcPts val="4339"/>
              </a:lnSpc>
            </a:pPr>
            <a:r>
              <a:rPr lang="en-US" sz="3099">
                <a:solidFill>
                  <a:srgbClr val="021828"/>
                </a:solidFill>
                <a:latin typeface="Public Sans"/>
                <a:ea typeface="Public Sans"/>
                <a:cs typeface="Public Sans"/>
                <a:sym typeface="Public Sans"/>
              </a:rPr>
              <a:t>=&gt; không thoả</a:t>
            </a:r>
          </a:p>
          <a:p>
            <a:pPr algn="just">
              <a:lnSpc>
                <a:spcPts val="4339"/>
              </a:lnSpc>
            </a:pPr>
            <a:r>
              <a:rPr lang="en-US" sz="3099" b="1">
                <a:solidFill>
                  <a:srgbClr val="021828"/>
                </a:solidFill>
                <a:latin typeface="Public Sans Bold"/>
                <a:ea typeface="Public Sans Bold"/>
                <a:cs typeface="Public Sans Bold"/>
                <a:sym typeface="Public Sans Bold"/>
              </a:rPr>
              <a:t>A→C</a:t>
            </a:r>
          </a:p>
          <a:p>
            <a:pPr algn="just">
              <a:lnSpc>
                <a:spcPts val="4339"/>
              </a:lnSpc>
            </a:pPr>
            <a:r>
              <a:rPr lang="en-US" sz="3099">
                <a:solidFill>
                  <a:srgbClr val="021828"/>
                </a:solidFill>
                <a:latin typeface="Public Sans"/>
                <a:ea typeface="Public Sans"/>
                <a:cs typeface="Public Sans"/>
                <a:sym typeface="Public Sans"/>
              </a:rPr>
              <a:t>A2,A4=y</a:t>
            </a:r>
          </a:p>
          <a:p>
            <a:pPr algn="just">
              <a:lnSpc>
                <a:spcPts val="4339"/>
              </a:lnSpc>
            </a:pPr>
            <a:r>
              <a:rPr lang="en-US" sz="3099">
                <a:solidFill>
                  <a:srgbClr val="021828"/>
                </a:solidFill>
                <a:latin typeface="Public Sans"/>
                <a:ea typeface="Public Sans"/>
                <a:cs typeface="Public Sans"/>
                <a:sym typeface="Public Sans"/>
              </a:rPr>
              <a:t>C2=x,C4=w(khác nhau)</a:t>
            </a:r>
          </a:p>
          <a:p>
            <a:pPr algn="just">
              <a:lnSpc>
                <a:spcPts val="4339"/>
              </a:lnSpc>
            </a:pPr>
            <a:r>
              <a:rPr lang="en-US" sz="3099">
                <a:solidFill>
                  <a:srgbClr val="021828"/>
                </a:solidFill>
                <a:latin typeface="Public Sans"/>
                <a:ea typeface="Public Sans"/>
                <a:cs typeface="Public Sans"/>
                <a:sym typeface="Public Sans"/>
              </a:rPr>
              <a:t>=&gt; không thoả</a:t>
            </a:r>
          </a:p>
          <a:p>
            <a:pPr algn="just">
              <a:lnSpc>
                <a:spcPts val="4339"/>
              </a:lnSpc>
            </a:pPr>
            <a:r>
              <a:rPr lang="en-US" sz="3099" b="1">
                <a:solidFill>
                  <a:srgbClr val="021828"/>
                </a:solidFill>
                <a:latin typeface="Public Sans Bold"/>
                <a:ea typeface="Public Sans Bold"/>
                <a:cs typeface="Public Sans Bold"/>
                <a:sym typeface="Public Sans Bold"/>
              </a:rPr>
              <a:t>B→A</a:t>
            </a:r>
          </a:p>
          <a:p>
            <a:pPr algn="just">
              <a:lnSpc>
                <a:spcPts val="4339"/>
              </a:lnSpc>
            </a:pPr>
            <a:r>
              <a:rPr lang="en-US" sz="3099">
                <a:solidFill>
                  <a:srgbClr val="021828"/>
                </a:solidFill>
                <a:latin typeface="Public Sans"/>
                <a:ea typeface="Public Sans"/>
                <a:cs typeface="Public Sans"/>
                <a:sym typeface="Public Sans"/>
              </a:rPr>
              <a:t>Với mỗi giá trị B đều xác định với 1 giá trị A duy nhất =&gt; thoả</a:t>
            </a:r>
          </a:p>
          <a:p>
            <a:pPr algn="just">
              <a:lnSpc>
                <a:spcPts val="4339"/>
              </a:lnSpc>
            </a:pPr>
            <a:r>
              <a:rPr lang="en-US" sz="3099" b="1">
                <a:solidFill>
                  <a:srgbClr val="021828"/>
                </a:solidFill>
                <a:latin typeface="Public Sans Bold"/>
                <a:ea typeface="Public Sans Bold"/>
                <a:cs typeface="Public Sans Bold"/>
                <a:sym typeface="Public Sans Bold"/>
              </a:rPr>
              <a:t>C→D</a:t>
            </a:r>
          </a:p>
          <a:p>
            <a:pPr algn="just">
              <a:lnSpc>
                <a:spcPts val="4339"/>
              </a:lnSpc>
            </a:pPr>
            <a:r>
              <a:rPr lang="en-US" sz="3099">
                <a:solidFill>
                  <a:srgbClr val="021828"/>
                </a:solidFill>
                <a:latin typeface="Public Sans"/>
                <a:ea typeface="Public Sans"/>
                <a:cs typeface="Public Sans"/>
                <a:sym typeface="Public Sans"/>
              </a:rPr>
              <a:t>Với mỗi gtrị C đều xác định với một giá trị D duy nhất =&gt;thoả</a:t>
            </a:r>
          </a:p>
          <a:p>
            <a:pPr algn="just">
              <a:lnSpc>
                <a:spcPts val="4339"/>
              </a:lnSpc>
            </a:pPr>
            <a:r>
              <a:rPr lang="en-US" sz="3099" b="1">
                <a:solidFill>
                  <a:srgbClr val="021828"/>
                </a:solidFill>
                <a:latin typeface="Public Sans Bold"/>
                <a:ea typeface="Public Sans Bold"/>
                <a:cs typeface="Public Sans Bold"/>
                <a:sym typeface="Public Sans Bold"/>
              </a:rPr>
              <a:t>D→C</a:t>
            </a:r>
          </a:p>
          <a:p>
            <a:pPr algn="just">
              <a:lnSpc>
                <a:spcPts val="4339"/>
              </a:lnSpc>
            </a:pPr>
            <a:r>
              <a:rPr lang="en-US" sz="3099">
                <a:solidFill>
                  <a:srgbClr val="021828"/>
                </a:solidFill>
                <a:latin typeface="Public Sans"/>
                <a:ea typeface="Public Sans"/>
                <a:cs typeface="Public Sans"/>
                <a:sym typeface="Public Sans"/>
              </a:rPr>
              <a:t>D1,D3= y nhưng C1=x,C3=y(khác nhau)=&gt; không thoả</a:t>
            </a:r>
          </a:p>
          <a:p>
            <a:pPr algn="just">
              <a:lnSpc>
                <a:spcPts val="4339"/>
              </a:lnSpc>
            </a:pPr>
            <a:r>
              <a:rPr lang="en-US" sz="3099" b="1">
                <a:solidFill>
                  <a:srgbClr val="021828"/>
                </a:solidFill>
                <a:latin typeface="Public Sans Bold"/>
                <a:ea typeface="Public Sans Bold"/>
                <a:cs typeface="Public Sans Bold"/>
                <a:sym typeface="Public Sans Bold"/>
              </a:rPr>
              <a:t>D→A</a:t>
            </a:r>
            <a:r>
              <a:rPr lang="en-US" sz="3099">
                <a:solidFill>
                  <a:srgbClr val="021828"/>
                </a:solidFill>
                <a:latin typeface="Public Sans"/>
                <a:ea typeface="Public Sans"/>
                <a:cs typeface="Public Sans"/>
                <a:sym typeface="Public Sans"/>
              </a:rPr>
              <a:t> </a:t>
            </a:r>
          </a:p>
          <a:p>
            <a:pPr algn="just">
              <a:lnSpc>
                <a:spcPts val="4339"/>
              </a:lnSpc>
            </a:pPr>
            <a:r>
              <a:rPr lang="en-US" sz="3099">
                <a:solidFill>
                  <a:srgbClr val="021828"/>
                </a:solidFill>
                <a:latin typeface="Public Sans"/>
                <a:ea typeface="Public Sans"/>
                <a:cs typeface="Public Sans"/>
                <a:sym typeface="Public Sans"/>
              </a:rPr>
              <a:t>D1,D3 = y nhưng A1= x, A3=z (khác nhau) </a:t>
            </a:r>
          </a:p>
          <a:p>
            <a:pPr algn="just">
              <a:lnSpc>
                <a:spcPts val="4339"/>
              </a:lnSpc>
            </a:pPr>
            <a:r>
              <a:rPr lang="en-US" sz="3099">
                <a:solidFill>
                  <a:srgbClr val="021828"/>
                </a:solidFill>
                <a:latin typeface="Public Sans"/>
                <a:ea typeface="Public Sans"/>
                <a:cs typeface="Public Sans"/>
                <a:sym typeface="Public Sans"/>
              </a:rPr>
              <a:t>=&gt; không thoả</a:t>
            </a: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a:p>
            <a:pPr algn="just">
              <a:lnSpc>
                <a:spcPts val="4339"/>
              </a:lnSpc>
            </a:pPr>
            <a:endParaRPr lang="en-US" sz="3099">
              <a:solidFill>
                <a:srgbClr val="021828"/>
              </a:solidFill>
              <a:latin typeface="Public Sans"/>
              <a:ea typeface="Public Sans"/>
              <a:cs typeface="Public Sans"/>
              <a:sym typeface="Public Sans"/>
            </a:endParaRPr>
          </a:p>
        </p:txBody>
      </p:sp>
      <p:grpSp>
        <p:nvGrpSpPr>
          <p:cNvPr id="12" name="Group 12"/>
          <p:cNvGrpSpPr/>
          <p:nvPr/>
        </p:nvGrpSpPr>
        <p:grpSpPr>
          <a:xfrm>
            <a:off x="851535" y="405911"/>
            <a:ext cx="4418990" cy="1502042"/>
            <a:chOff x="0" y="0"/>
            <a:chExt cx="1163849" cy="395600"/>
          </a:xfrm>
        </p:grpSpPr>
        <p:sp>
          <p:nvSpPr>
            <p:cNvPr id="13" name="Freeform 13"/>
            <p:cNvSpPr/>
            <p:nvPr/>
          </p:nvSpPr>
          <p:spPr>
            <a:xfrm>
              <a:off x="0" y="0"/>
              <a:ext cx="1163849" cy="395600"/>
            </a:xfrm>
            <a:custGeom>
              <a:avLst/>
              <a:gdLst/>
              <a:ahLst/>
              <a:cxnLst/>
              <a:rect l="l" t="t" r="r" b="b"/>
              <a:pathLst>
                <a:path w="1163849" h="395600">
                  <a:moveTo>
                    <a:pt x="89350" y="0"/>
                  </a:moveTo>
                  <a:lnTo>
                    <a:pt x="1074499" y="0"/>
                  </a:lnTo>
                  <a:cubicBezTo>
                    <a:pt x="1098196" y="0"/>
                    <a:pt x="1120923" y="9414"/>
                    <a:pt x="1137679" y="26170"/>
                  </a:cubicBezTo>
                  <a:cubicBezTo>
                    <a:pt x="1154435" y="42927"/>
                    <a:pt x="1163849" y="65653"/>
                    <a:pt x="1163849" y="89350"/>
                  </a:cubicBezTo>
                  <a:lnTo>
                    <a:pt x="1163849" y="306249"/>
                  </a:lnTo>
                  <a:cubicBezTo>
                    <a:pt x="1163849" y="329946"/>
                    <a:pt x="1154435" y="352673"/>
                    <a:pt x="1137679" y="369429"/>
                  </a:cubicBezTo>
                  <a:cubicBezTo>
                    <a:pt x="1120923" y="386186"/>
                    <a:pt x="1098196" y="395600"/>
                    <a:pt x="1074499" y="395600"/>
                  </a:cubicBezTo>
                  <a:lnTo>
                    <a:pt x="89350" y="395600"/>
                  </a:lnTo>
                  <a:cubicBezTo>
                    <a:pt x="40003" y="395600"/>
                    <a:pt x="0" y="355596"/>
                    <a:pt x="0" y="306249"/>
                  </a:cubicBezTo>
                  <a:lnTo>
                    <a:pt x="0" y="89350"/>
                  </a:lnTo>
                  <a:cubicBezTo>
                    <a:pt x="0" y="65653"/>
                    <a:pt x="9414" y="42927"/>
                    <a:pt x="26170" y="26170"/>
                  </a:cubicBezTo>
                  <a:cubicBezTo>
                    <a:pt x="42927" y="9414"/>
                    <a:pt x="65653" y="0"/>
                    <a:pt x="89350" y="0"/>
                  </a:cubicBezTo>
                  <a:close/>
                </a:path>
              </a:pathLst>
            </a:custGeom>
            <a:solidFill>
              <a:srgbClr val="FFFFFF"/>
            </a:solidFill>
          </p:spPr>
        </p:sp>
        <p:sp>
          <p:nvSpPr>
            <p:cNvPr id="14" name="TextBox 14"/>
            <p:cNvSpPr txBox="1"/>
            <p:nvPr/>
          </p:nvSpPr>
          <p:spPr>
            <a:xfrm>
              <a:off x="0" y="-57150"/>
              <a:ext cx="1163849" cy="452750"/>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16971845" y="61918"/>
            <a:ext cx="1316155" cy="1316155"/>
          </a:xfrm>
          <a:custGeom>
            <a:avLst/>
            <a:gdLst/>
            <a:ahLst/>
            <a:cxnLst/>
            <a:rect l="l" t="t" r="r" b="b"/>
            <a:pathLst>
              <a:path w="1316155" h="1316155">
                <a:moveTo>
                  <a:pt x="0" y="0"/>
                </a:moveTo>
                <a:lnTo>
                  <a:pt x="1316155" y="0"/>
                </a:lnTo>
                <a:lnTo>
                  <a:pt x="1316155" y="1316154"/>
                </a:lnTo>
                <a:lnTo>
                  <a:pt x="0" y="13161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234907" y="645440"/>
            <a:ext cx="3994957" cy="965835"/>
          </a:xfrm>
          <a:prstGeom prst="rect">
            <a:avLst/>
          </a:prstGeom>
        </p:spPr>
        <p:txBody>
          <a:bodyPr lIns="0" tIns="0" rIns="0" bIns="0" rtlCol="0" anchor="t">
            <a:spAutoFit/>
          </a:bodyPr>
          <a:lstStyle/>
          <a:p>
            <a:pPr algn="l">
              <a:lnSpc>
                <a:spcPts val="7620"/>
              </a:lnSpc>
            </a:pPr>
            <a:r>
              <a:rPr lang="en-US" sz="6000" b="1">
                <a:solidFill>
                  <a:srgbClr val="0E2F5F"/>
                </a:solidFill>
                <a:latin typeface="Public Sans Heavy"/>
                <a:ea typeface="Public Sans Heavy"/>
                <a:cs typeface="Public Sans Heavy"/>
                <a:sym typeface="Public Sans Heavy"/>
              </a:rPr>
              <a:t>BÀI TẬP 4</a:t>
            </a:r>
          </a:p>
        </p:txBody>
      </p:sp>
      <p:sp>
        <p:nvSpPr>
          <p:cNvPr id="17" name="TextBox 17"/>
          <p:cNvSpPr txBox="1"/>
          <p:nvPr/>
        </p:nvSpPr>
        <p:spPr>
          <a:xfrm>
            <a:off x="1028700" y="2199520"/>
            <a:ext cx="2449711" cy="533400"/>
          </a:xfrm>
          <a:prstGeom prst="rect">
            <a:avLst/>
          </a:prstGeom>
        </p:spPr>
        <p:txBody>
          <a:bodyPr lIns="0" tIns="0" rIns="0" bIns="0" rtlCol="0" anchor="t">
            <a:spAutoFit/>
          </a:bodyPr>
          <a:lstStyle/>
          <a:p>
            <a:pPr algn="ctr">
              <a:lnSpc>
                <a:spcPts val="4200"/>
              </a:lnSpc>
            </a:pPr>
            <a:r>
              <a:rPr lang="en-US" sz="3000" b="1">
                <a:solidFill>
                  <a:srgbClr val="000000"/>
                </a:solidFill>
                <a:latin typeface="Public Sans Bold"/>
                <a:ea typeface="Public Sans Bold"/>
                <a:cs typeface="Public Sans Bold"/>
                <a:sym typeface="Public Sans Bold"/>
              </a:rPr>
              <a:t>Cho quan hệ r</a:t>
            </a:r>
          </a:p>
        </p:txBody>
      </p:sp>
      <p:sp>
        <p:nvSpPr>
          <p:cNvPr id="18" name="TextBox 18"/>
          <p:cNvSpPr txBox="1"/>
          <p:nvPr/>
        </p:nvSpPr>
        <p:spPr>
          <a:xfrm>
            <a:off x="722327" y="6297528"/>
            <a:ext cx="5068873" cy="2133600"/>
          </a:xfrm>
          <a:prstGeom prst="rect">
            <a:avLst/>
          </a:prstGeom>
        </p:spPr>
        <p:txBody>
          <a:bodyPr wrap="square" lIns="0" tIns="0" rIns="0" bIns="0" rtlCol="0" anchor="t">
            <a:spAutoFit/>
          </a:bodyPr>
          <a:lstStyle/>
          <a:p>
            <a:pPr algn="just">
              <a:lnSpc>
                <a:spcPts val="4200"/>
              </a:lnSpc>
            </a:pPr>
            <a:r>
              <a:rPr lang="en-US" sz="3000" b="1" dirty="0" err="1">
                <a:solidFill>
                  <a:srgbClr val="000000"/>
                </a:solidFill>
                <a:latin typeface="Public Sans Bold"/>
                <a:ea typeface="Public Sans Bold"/>
                <a:cs typeface="Public Sans Bold"/>
                <a:sym typeface="Public Sans Bold"/>
              </a:rPr>
              <a:t>Trong</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các</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phụ</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thuộc</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hàm</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sau</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đây</a:t>
            </a:r>
            <a:r>
              <a:rPr lang="en-US" sz="3000" b="1" dirty="0">
                <a:solidFill>
                  <a:srgbClr val="000000"/>
                </a:solidFill>
                <a:latin typeface="Public Sans Bold"/>
                <a:ea typeface="Public Sans Bold"/>
                <a:cs typeface="Public Sans Bold"/>
                <a:sym typeface="Public Sans Bold"/>
              </a:rPr>
              <a:t>, PTH </a:t>
            </a:r>
            <a:r>
              <a:rPr lang="en-US" sz="3000" b="1" dirty="0" err="1">
                <a:solidFill>
                  <a:srgbClr val="000000"/>
                </a:solidFill>
                <a:latin typeface="Public Sans Bold"/>
                <a:ea typeface="Public Sans Bold"/>
                <a:cs typeface="Public Sans Bold"/>
                <a:sym typeface="Public Sans Bold"/>
              </a:rPr>
              <a:t>nào</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không</a:t>
            </a:r>
            <a:r>
              <a:rPr lang="en-US" sz="3000" b="1" dirty="0">
                <a:solidFill>
                  <a:srgbClr val="000000"/>
                </a:solidFill>
                <a:latin typeface="Public Sans Bold"/>
                <a:ea typeface="Public Sans Bold"/>
                <a:cs typeface="Public Sans Bold"/>
                <a:sym typeface="Public Sans Bold"/>
              </a:rPr>
              <a:t> </a:t>
            </a:r>
            <a:r>
              <a:rPr lang="en-US" sz="3000" b="1" dirty="0" err="1">
                <a:solidFill>
                  <a:srgbClr val="000000"/>
                </a:solidFill>
                <a:latin typeface="Public Sans Bold"/>
                <a:ea typeface="Public Sans Bold"/>
                <a:cs typeface="Public Sans Bold"/>
                <a:sym typeface="Public Sans Bold"/>
              </a:rPr>
              <a:t>thỏa</a:t>
            </a:r>
            <a:r>
              <a:rPr lang="en-US" sz="3000" b="1" dirty="0">
                <a:solidFill>
                  <a:srgbClr val="000000"/>
                </a:solidFill>
                <a:latin typeface="Public Sans Bold"/>
                <a:ea typeface="Public Sans Bold"/>
                <a:cs typeface="Public Sans Bold"/>
                <a:sym typeface="Public Sans Bold"/>
              </a:rPr>
              <a:t> A → B; A → C; B → A; C → D; D → C; D → A</a:t>
            </a:r>
          </a:p>
        </p:txBody>
      </p:sp>
      <p:sp>
        <p:nvSpPr>
          <p:cNvPr id="19" name="TextBox 19"/>
          <p:cNvSpPr txBox="1"/>
          <p:nvPr/>
        </p:nvSpPr>
        <p:spPr>
          <a:xfrm>
            <a:off x="15025070" y="-66675"/>
            <a:ext cx="2264569" cy="490855"/>
          </a:xfrm>
          <a:prstGeom prst="rect">
            <a:avLst/>
          </a:prstGeom>
        </p:spPr>
        <p:txBody>
          <a:bodyPr lIns="0" tIns="0" rIns="0" bIns="0" rtlCol="0" anchor="t">
            <a:spAutoFit/>
          </a:bodyPr>
          <a:lstStyle/>
          <a:p>
            <a:pPr algn="ctr">
              <a:lnSpc>
                <a:spcPts val="3919"/>
              </a:lnSpc>
            </a:pPr>
            <a:r>
              <a:rPr lang="en-US" sz="2799" b="1">
                <a:solidFill>
                  <a:srgbClr val="3A577B"/>
                </a:solidFill>
                <a:latin typeface="Public Sans Bold"/>
                <a:ea typeface="Public Sans Bold"/>
                <a:cs typeface="Public Sans Bold"/>
                <a:sym typeface="Public Sans Bold"/>
              </a:rPr>
              <a:t>Quỳnh Trang</a:t>
            </a:r>
            <a:r>
              <a:rPr lang="en-US" sz="2799">
                <a:solidFill>
                  <a:srgbClr val="3A577B"/>
                </a:solidFill>
                <a:latin typeface="Public Sans"/>
                <a:ea typeface="Public Sans"/>
                <a:cs typeface="Public Sans"/>
                <a:sym typeface="Public Sans"/>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85714" y="2100890"/>
            <a:ext cx="4048806" cy="1874720"/>
            <a:chOff x="0" y="0"/>
            <a:chExt cx="1066352" cy="493754"/>
          </a:xfrm>
        </p:grpSpPr>
        <p:sp>
          <p:nvSpPr>
            <p:cNvPr id="3" name="Freeform 3"/>
            <p:cNvSpPr/>
            <p:nvPr/>
          </p:nvSpPr>
          <p:spPr>
            <a:xfrm>
              <a:off x="0" y="0"/>
              <a:ext cx="1066352" cy="493754"/>
            </a:xfrm>
            <a:custGeom>
              <a:avLst/>
              <a:gdLst/>
              <a:ahLst/>
              <a:cxnLst/>
              <a:rect l="l" t="t" r="r" b="b"/>
              <a:pathLst>
                <a:path w="1066352" h="493754">
                  <a:moveTo>
                    <a:pt x="97520" y="0"/>
                  </a:moveTo>
                  <a:lnTo>
                    <a:pt x="968833" y="0"/>
                  </a:lnTo>
                  <a:cubicBezTo>
                    <a:pt x="994696" y="0"/>
                    <a:pt x="1019501" y="10274"/>
                    <a:pt x="1037789" y="28563"/>
                  </a:cubicBezTo>
                  <a:cubicBezTo>
                    <a:pt x="1056078" y="46851"/>
                    <a:pt x="1066352" y="71656"/>
                    <a:pt x="1066352" y="97520"/>
                  </a:cubicBezTo>
                  <a:lnTo>
                    <a:pt x="1066352" y="396234"/>
                  </a:lnTo>
                  <a:cubicBezTo>
                    <a:pt x="1066352" y="422098"/>
                    <a:pt x="1056078" y="446902"/>
                    <a:pt x="1037789" y="465191"/>
                  </a:cubicBezTo>
                  <a:cubicBezTo>
                    <a:pt x="1019501" y="483479"/>
                    <a:pt x="994696" y="493754"/>
                    <a:pt x="968833" y="493754"/>
                  </a:cubicBezTo>
                  <a:lnTo>
                    <a:pt x="97520" y="493754"/>
                  </a:lnTo>
                  <a:cubicBezTo>
                    <a:pt x="71656" y="493754"/>
                    <a:pt x="46851" y="483479"/>
                    <a:pt x="28563" y="465191"/>
                  </a:cubicBezTo>
                  <a:cubicBezTo>
                    <a:pt x="10274" y="446902"/>
                    <a:pt x="0" y="422098"/>
                    <a:pt x="0" y="396234"/>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id="4" name="TextBox 4"/>
            <p:cNvSpPr txBox="1"/>
            <p:nvPr/>
          </p:nvSpPr>
          <p:spPr>
            <a:xfrm>
              <a:off x="0" y="-57150"/>
              <a:ext cx="1066352" cy="550904"/>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7313973" y="2412242"/>
            <a:ext cx="3920547" cy="1563368"/>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Heavy"/>
                <a:ea typeface="Public Sans Heavy"/>
                <a:cs typeface="Public Sans Heavy"/>
                <a:sym typeface="Public Sans Heavy"/>
              </a:rPr>
              <a:t>Bước 2: Tính bao đóng của tập thuộc tính INVESTOR + STOCK</a:t>
            </a:r>
          </a:p>
          <a:p>
            <a:pPr algn="ctr">
              <a:lnSpc>
                <a:spcPts val="3080"/>
              </a:lnSpc>
            </a:pPr>
            <a:endParaRPr lang="en-US" sz="2200" b="1">
              <a:solidFill>
                <a:srgbClr val="FFFFFF"/>
              </a:solidFill>
              <a:latin typeface="Public Sans Heavy"/>
              <a:ea typeface="Public Sans Heavy"/>
              <a:cs typeface="Public Sans Heavy"/>
              <a:sym typeface="Public Sans Heavy"/>
            </a:endParaRPr>
          </a:p>
        </p:txBody>
      </p:sp>
      <p:sp>
        <p:nvSpPr>
          <p:cNvPr id="6" name="Freeform 6"/>
          <p:cNvSpPr/>
          <p:nvPr/>
        </p:nvSpPr>
        <p:spPr>
          <a:xfrm>
            <a:off x="-5289083" y="-21926"/>
            <a:ext cx="10318761" cy="10318761"/>
          </a:xfrm>
          <a:custGeom>
            <a:avLst/>
            <a:gdLst/>
            <a:ahLst/>
            <a:cxnLst/>
            <a:rect l="l" t="t" r="r" b="b"/>
            <a:pathLst>
              <a:path w="10318761" h="10318761">
                <a:moveTo>
                  <a:pt x="0" y="0"/>
                </a:moveTo>
                <a:lnTo>
                  <a:pt x="10318761" y="0"/>
                </a:lnTo>
                <a:lnTo>
                  <a:pt x="10318761" y="10318761"/>
                </a:lnTo>
                <a:lnTo>
                  <a:pt x="0" y="10318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91250" y="2071217"/>
            <a:ext cx="4048806" cy="1904393"/>
            <a:chOff x="0" y="0"/>
            <a:chExt cx="1066352" cy="501568"/>
          </a:xfrm>
        </p:grpSpPr>
        <p:sp>
          <p:nvSpPr>
            <p:cNvPr id="8" name="Freeform 8"/>
            <p:cNvSpPr/>
            <p:nvPr/>
          </p:nvSpPr>
          <p:spPr>
            <a:xfrm>
              <a:off x="0" y="0"/>
              <a:ext cx="1066352" cy="501568"/>
            </a:xfrm>
            <a:custGeom>
              <a:avLst/>
              <a:gdLst/>
              <a:ahLst/>
              <a:cxnLst/>
              <a:rect l="l" t="t" r="r" b="b"/>
              <a:pathLst>
                <a:path w="1066352" h="501568">
                  <a:moveTo>
                    <a:pt x="97520" y="0"/>
                  </a:moveTo>
                  <a:lnTo>
                    <a:pt x="968833" y="0"/>
                  </a:lnTo>
                  <a:cubicBezTo>
                    <a:pt x="994696" y="0"/>
                    <a:pt x="1019501" y="10274"/>
                    <a:pt x="1037789" y="28563"/>
                  </a:cubicBezTo>
                  <a:cubicBezTo>
                    <a:pt x="1056078" y="46851"/>
                    <a:pt x="1066352" y="71656"/>
                    <a:pt x="1066352" y="97520"/>
                  </a:cubicBezTo>
                  <a:lnTo>
                    <a:pt x="1066352" y="404049"/>
                  </a:lnTo>
                  <a:cubicBezTo>
                    <a:pt x="1066352" y="457907"/>
                    <a:pt x="1022691" y="501568"/>
                    <a:pt x="968833" y="501568"/>
                  </a:cubicBezTo>
                  <a:lnTo>
                    <a:pt x="97520" y="501568"/>
                  </a:lnTo>
                  <a:cubicBezTo>
                    <a:pt x="71656" y="501568"/>
                    <a:pt x="46851" y="491294"/>
                    <a:pt x="28563" y="473006"/>
                  </a:cubicBezTo>
                  <a:cubicBezTo>
                    <a:pt x="10274" y="454717"/>
                    <a:pt x="0" y="429913"/>
                    <a:pt x="0" y="404049"/>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id="9" name="TextBox 9"/>
            <p:cNvSpPr txBox="1"/>
            <p:nvPr/>
          </p:nvSpPr>
          <p:spPr>
            <a:xfrm>
              <a:off x="0" y="-57150"/>
              <a:ext cx="1066352" cy="558718"/>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919875" y="2226619"/>
            <a:ext cx="3191556" cy="19538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Heavy"/>
                <a:ea typeface="Public Sans Heavy"/>
                <a:cs typeface="Public Sans Heavy"/>
                <a:sym typeface="Public Sans Heavy"/>
              </a:rPr>
              <a:t>Bước 1: Tìm các thuộc tính phụ thuộc hoàn toàn vào các thuộc tính khác</a:t>
            </a:r>
          </a:p>
          <a:p>
            <a:pPr algn="ctr">
              <a:lnSpc>
                <a:spcPts val="3080"/>
              </a:lnSpc>
            </a:pPr>
            <a:endParaRPr lang="en-US" sz="2200" b="1">
              <a:solidFill>
                <a:srgbClr val="FFFFFF"/>
              </a:solidFill>
              <a:latin typeface="Public Sans Heavy"/>
              <a:ea typeface="Public Sans Heavy"/>
              <a:cs typeface="Public Sans Heavy"/>
              <a:sym typeface="Public Sans Heavy"/>
            </a:endParaRPr>
          </a:p>
        </p:txBody>
      </p:sp>
      <p:sp>
        <p:nvSpPr>
          <p:cNvPr id="11" name="Freeform 11"/>
          <p:cNvSpPr/>
          <p:nvPr/>
        </p:nvSpPr>
        <p:spPr>
          <a:xfrm>
            <a:off x="13403818" y="9529305"/>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12" name="Group 12"/>
          <p:cNvGrpSpPr/>
          <p:nvPr/>
        </p:nvGrpSpPr>
        <p:grpSpPr>
          <a:xfrm>
            <a:off x="13724579" y="2157124"/>
            <a:ext cx="4048806" cy="1904393"/>
            <a:chOff x="0" y="0"/>
            <a:chExt cx="1066352" cy="501568"/>
          </a:xfrm>
        </p:grpSpPr>
        <p:sp>
          <p:nvSpPr>
            <p:cNvPr id="13" name="Freeform 13"/>
            <p:cNvSpPr/>
            <p:nvPr/>
          </p:nvSpPr>
          <p:spPr>
            <a:xfrm>
              <a:off x="0" y="0"/>
              <a:ext cx="1066352" cy="501568"/>
            </a:xfrm>
            <a:custGeom>
              <a:avLst/>
              <a:gdLst/>
              <a:ahLst/>
              <a:cxnLst/>
              <a:rect l="l" t="t" r="r" b="b"/>
              <a:pathLst>
                <a:path w="1066352" h="501568">
                  <a:moveTo>
                    <a:pt x="97520" y="0"/>
                  </a:moveTo>
                  <a:lnTo>
                    <a:pt x="968833" y="0"/>
                  </a:lnTo>
                  <a:cubicBezTo>
                    <a:pt x="994696" y="0"/>
                    <a:pt x="1019501" y="10274"/>
                    <a:pt x="1037789" y="28563"/>
                  </a:cubicBezTo>
                  <a:cubicBezTo>
                    <a:pt x="1056078" y="46851"/>
                    <a:pt x="1066352" y="71656"/>
                    <a:pt x="1066352" y="97520"/>
                  </a:cubicBezTo>
                  <a:lnTo>
                    <a:pt x="1066352" y="404049"/>
                  </a:lnTo>
                  <a:cubicBezTo>
                    <a:pt x="1066352" y="457907"/>
                    <a:pt x="1022691" y="501568"/>
                    <a:pt x="968833" y="501568"/>
                  </a:cubicBezTo>
                  <a:lnTo>
                    <a:pt x="97520" y="501568"/>
                  </a:lnTo>
                  <a:cubicBezTo>
                    <a:pt x="71656" y="501568"/>
                    <a:pt x="46851" y="491294"/>
                    <a:pt x="28563" y="473006"/>
                  </a:cubicBezTo>
                  <a:cubicBezTo>
                    <a:pt x="10274" y="454717"/>
                    <a:pt x="0" y="429913"/>
                    <a:pt x="0" y="404049"/>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id="14" name="TextBox 14"/>
            <p:cNvSpPr txBox="1"/>
            <p:nvPr/>
          </p:nvSpPr>
          <p:spPr>
            <a:xfrm>
              <a:off x="0" y="-57150"/>
              <a:ext cx="1066352" cy="558718"/>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14049591" y="2740969"/>
            <a:ext cx="3209709" cy="1172843"/>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FFFFFF"/>
                </a:solidFill>
                <a:latin typeface="Public Sans Heavy"/>
                <a:ea typeface="Public Sans Heavy"/>
                <a:cs typeface="Public Sans Heavy"/>
                <a:sym typeface="Public Sans Heavy"/>
              </a:rPr>
              <a:t>Bước 3: Kiểm tr</a:t>
            </a:r>
            <a:r>
              <a:rPr lang="en-US" sz="2200" b="1" u="none" strike="noStrike">
                <a:solidFill>
                  <a:srgbClr val="FFFFFF"/>
                </a:solidFill>
                <a:latin typeface="Public Sans Heavy"/>
                <a:ea typeface="Public Sans Heavy"/>
                <a:cs typeface="Public Sans Heavy"/>
                <a:sym typeface="Public Sans Heavy"/>
              </a:rPr>
              <a:t>a các khóa khác</a:t>
            </a:r>
          </a:p>
          <a:p>
            <a:pPr marL="0" lvl="0" indent="0" algn="ctr">
              <a:lnSpc>
                <a:spcPts val="3080"/>
              </a:lnSpc>
              <a:spcBef>
                <a:spcPct val="0"/>
              </a:spcBef>
            </a:pPr>
            <a:endParaRPr lang="en-US" sz="2200" b="1" u="none" strike="noStrike">
              <a:solidFill>
                <a:srgbClr val="FFFFFF"/>
              </a:solidFill>
              <a:latin typeface="Public Sans Heavy"/>
              <a:ea typeface="Public Sans Heavy"/>
              <a:cs typeface="Public Sans Heavy"/>
              <a:sym typeface="Public Sans Heavy"/>
            </a:endParaRPr>
          </a:p>
        </p:txBody>
      </p:sp>
      <p:grpSp>
        <p:nvGrpSpPr>
          <p:cNvPr id="16" name="Group 16"/>
          <p:cNvGrpSpPr/>
          <p:nvPr/>
        </p:nvGrpSpPr>
        <p:grpSpPr>
          <a:xfrm>
            <a:off x="5639760" y="9052668"/>
            <a:ext cx="7338401" cy="779401"/>
            <a:chOff x="0" y="0"/>
            <a:chExt cx="1819340" cy="193229"/>
          </a:xfrm>
        </p:grpSpPr>
        <p:sp>
          <p:nvSpPr>
            <p:cNvPr id="17" name="Freeform 17"/>
            <p:cNvSpPr/>
            <p:nvPr/>
          </p:nvSpPr>
          <p:spPr>
            <a:xfrm>
              <a:off x="0" y="0"/>
              <a:ext cx="1819340" cy="193229"/>
            </a:xfrm>
            <a:custGeom>
              <a:avLst/>
              <a:gdLst/>
              <a:ahLst/>
              <a:cxnLst/>
              <a:rect l="l" t="t" r="r" b="b"/>
              <a:pathLst>
                <a:path w="1819340" h="193229">
                  <a:moveTo>
                    <a:pt x="0" y="0"/>
                  </a:moveTo>
                  <a:lnTo>
                    <a:pt x="1819340" y="0"/>
                  </a:lnTo>
                  <a:lnTo>
                    <a:pt x="1819340" y="193229"/>
                  </a:lnTo>
                  <a:lnTo>
                    <a:pt x="0" y="193229"/>
                  </a:lnTo>
                  <a:close/>
                </a:path>
              </a:pathLst>
            </a:custGeom>
            <a:solidFill>
              <a:srgbClr val="E1EDFC"/>
            </a:solidFill>
          </p:spPr>
        </p:sp>
        <p:sp>
          <p:nvSpPr>
            <p:cNvPr id="18" name="TextBox 18"/>
            <p:cNvSpPr txBox="1"/>
            <p:nvPr/>
          </p:nvSpPr>
          <p:spPr>
            <a:xfrm>
              <a:off x="0" y="-57150"/>
              <a:ext cx="1819340" cy="250379"/>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5943670" y="9177656"/>
            <a:ext cx="9619943" cy="852495"/>
          </a:xfrm>
          <a:prstGeom prst="rect">
            <a:avLst/>
          </a:prstGeom>
        </p:spPr>
        <p:txBody>
          <a:bodyPr lIns="0" tIns="0" rIns="0" bIns="0" rtlCol="0" anchor="t">
            <a:spAutoFit/>
          </a:bodyPr>
          <a:lstStyle/>
          <a:p>
            <a:pPr algn="just">
              <a:lnSpc>
                <a:spcPts val="3412"/>
              </a:lnSpc>
            </a:pPr>
            <a:r>
              <a:rPr lang="en-US" sz="2437" b="1">
                <a:solidFill>
                  <a:srgbClr val="021828"/>
                </a:solidFill>
                <a:latin typeface="Public Sans Bold"/>
                <a:ea typeface="Public Sans Bold"/>
                <a:cs typeface="Public Sans Bold"/>
                <a:sym typeface="Public Sans Bold"/>
              </a:rPr>
              <a:t>Tất cả các khóa của Q là: {INVESTOR, STOCK}</a:t>
            </a:r>
          </a:p>
          <a:p>
            <a:pPr algn="just">
              <a:lnSpc>
                <a:spcPts val="3412"/>
              </a:lnSpc>
            </a:pPr>
            <a:endParaRPr lang="en-US" sz="2437" b="1">
              <a:solidFill>
                <a:srgbClr val="021828"/>
              </a:solidFill>
              <a:latin typeface="Public Sans Bold"/>
              <a:ea typeface="Public Sans Bold"/>
              <a:cs typeface="Public Sans Bold"/>
              <a:sym typeface="Public Sans Bold"/>
            </a:endParaRPr>
          </a:p>
        </p:txBody>
      </p:sp>
      <p:sp>
        <p:nvSpPr>
          <p:cNvPr id="20" name="TextBox 20"/>
          <p:cNvSpPr txBox="1"/>
          <p:nvPr/>
        </p:nvSpPr>
        <p:spPr>
          <a:xfrm>
            <a:off x="683155" y="5089830"/>
            <a:ext cx="5242682" cy="3530598"/>
          </a:xfrm>
          <a:prstGeom prst="rect">
            <a:avLst/>
          </a:prstGeom>
        </p:spPr>
        <p:txBody>
          <a:bodyPr lIns="0" tIns="0" rIns="0" bIns="0" rtlCol="0" anchor="t">
            <a:spAutoFit/>
          </a:bodyPr>
          <a:lstStyle/>
          <a:p>
            <a:pPr>
              <a:lnSpc>
                <a:spcPts val="2800"/>
              </a:lnSpc>
            </a:pPr>
            <a:r>
              <a:rPr lang="en-US" sz="2000" b="1" dirty="0" err="1">
                <a:solidFill>
                  <a:srgbClr val="0E2F5F"/>
                </a:solidFill>
                <a:latin typeface="Public Sans Bold"/>
                <a:ea typeface="Public Sans Bold"/>
                <a:cs typeface="Public Sans Bold"/>
                <a:sym typeface="Public Sans Bold"/>
              </a:rPr>
              <a:t>Từ</a:t>
            </a:r>
            <a:r>
              <a:rPr lang="en-US" sz="2000" b="1" dirty="0">
                <a:solidFill>
                  <a:srgbClr val="0E2F5F"/>
                </a:solidFill>
                <a:latin typeface="Public Sans Bold"/>
                <a:ea typeface="Public Sans Bold"/>
                <a:cs typeface="Public Sans Bold"/>
                <a:sym typeface="Public Sans Bold"/>
              </a:rPr>
              <a:t> STOCK → DIVIDENT ⇒ DIVIDENT </a:t>
            </a:r>
            <a:r>
              <a:rPr lang="en-US" sz="2000" b="1" dirty="0" err="1">
                <a:solidFill>
                  <a:srgbClr val="0E2F5F"/>
                </a:solidFill>
                <a:latin typeface="Public Sans Bold"/>
                <a:ea typeface="Public Sans Bold"/>
                <a:cs typeface="Public Sans Bold"/>
                <a:sym typeface="Public Sans Bold"/>
              </a:rPr>
              <a:t>phụ</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thuộc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vào</a:t>
            </a:r>
            <a:r>
              <a:rPr lang="en-US" sz="2000" b="1" dirty="0">
                <a:solidFill>
                  <a:srgbClr val="0E2F5F"/>
                </a:solidFill>
                <a:latin typeface="Public Sans Bold"/>
                <a:ea typeface="Public Sans Bold"/>
                <a:cs typeface="Public Sans Bold"/>
                <a:sym typeface="Public Sans Bold"/>
              </a:rPr>
              <a:t> STOCK </a:t>
            </a:r>
          </a:p>
          <a:p>
            <a:pPr>
              <a:lnSpc>
                <a:spcPts val="2800"/>
              </a:lnSpc>
            </a:pPr>
            <a:r>
              <a:rPr lang="en-US" sz="2000" b="1" dirty="0" err="1">
                <a:solidFill>
                  <a:srgbClr val="0E2F5F"/>
                </a:solidFill>
                <a:latin typeface="Public Sans Bold"/>
                <a:ea typeface="Public Sans Bold"/>
                <a:cs typeface="Public Sans Bold"/>
                <a:sym typeface="Public Sans Bold"/>
              </a:rPr>
              <a:t>Từ</a:t>
            </a:r>
            <a:r>
              <a:rPr lang="en-US" sz="2000" b="1" dirty="0">
                <a:solidFill>
                  <a:srgbClr val="0E2F5F"/>
                </a:solidFill>
                <a:latin typeface="Public Sans Bold"/>
                <a:ea typeface="Public Sans Bold"/>
                <a:cs typeface="Public Sans Bold"/>
                <a:sym typeface="Public Sans Bold"/>
              </a:rPr>
              <a:t> INVESTOR → BROKER </a:t>
            </a:r>
            <a:r>
              <a:rPr lang="en-US" sz="2000" b="1" dirty="0" err="1">
                <a:solidFill>
                  <a:srgbClr val="0E2F5F"/>
                </a:solidFill>
                <a:latin typeface="Public Sans Bold"/>
                <a:ea typeface="Public Sans Bold"/>
                <a:cs typeface="Public Sans Bold"/>
                <a:sym typeface="Public Sans Bold"/>
              </a:rPr>
              <a:t>và</a:t>
            </a:r>
            <a:r>
              <a:rPr lang="en-US" sz="2000" b="1" dirty="0">
                <a:solidFill>
                  <a:srgbClr val="0E2F5F"/>
                </a:solidFill>
                <a:latin typeface="Public Sans Bold"/>
                <a:ea typeface="Public Sans Bold"/>
                <a:cs typeface="Public Sans Bold"/>
                <a:sym typeface="Public Sans Bold"/>
              </a:rPr>
              <a:t> BROKER → OFFICE ⇒ </a:t>
            </a:r>
          </a:p>
          <a:p>
            <a:pPr>
              <a:lnSpc>
                <a:spcPts val="2800"/>
              </a:lnSpc>
            </a:pPr>
            <a:r>
              <a:rPr lang="en-US" sz="2000" b="1" dirty="0">
                <a:solidFill>
                  <a:srgbClr val="0E2F5F"/>
                </a:solidFill>
                <a:latin typeface="Public Sans Bold"/>
                <a:ea typeface="Public Sans Bold"/>
                <a:cs typeface="Public Sans Bold"/>
                <a:sym typeface="Public Sans Bold"/>
              </a:rPr>
              <a:t>INVESTOR → BROKER → OFFICE ⇒ </a:t>
            </a:r>
          </a:p>
          <a:p>
            <a:pPr>
              <a:lnSpc>
                <a:spcPts val="2800"/>
              </a:lnSpc>
            </a:pPr>
            <a:r>
              <a:rPr lang="en-US" sz="2000" b="1" dirty="0">
                <a:solidFill>
                  <a:srgbClr val="0E2F5F"/>
                </a:solidFill>
                <a:latin typeface="Public Sans Bold"/>
                <a:ea typeface="Public Sans Bold"/>
                <a:cs typeface="Public Sans Bold"/>
                <a:sym typeface="Public Sans Bold"/>
              </a:rPr>
              <a:t>INVESTOR → BROKER, OFFICE </a:t>
            </a:r>
          </a:p>
          <a:p>
            <a:pPr>
              <a:lnSpc>
                <a:spcPts val="2800"/>
              </a:lnSpc>
            </a:pPr>
            <a:r>
              <a:rPr lang="en-US" sz="2000" b="1" dirty="0" err="1">
                <a:solidFill>
                  <a:srgbClr val="0E2F5F"/>
                </a:solidFill>
                <a:latin typeface="Public Sans Bold"/>
                <a:ea typeface="Public Sans Bold"/>
                <a:cs typeface="Public Sans Bold"/>
                <a:sym typeface="Public Sans Bold"/>
              </a:rPr>
              <a:t>Từ</a:t>
            </a:r>
            <a:r>
              <a:rPr lang="en-US" sz="2000" b="1" dirty="0">
                <a:solidFill>
                  <a:srgbClr val="0E2F5F"/>
                </a:solidFill>
                <a:latin typeface="Public Sans Bold"/>
                <a:ea typeface="Public Sans Bold"/>
                <a:cs typeface="Public Sans Bold"/>
                <a:sym typeface="Public Sans Bold"/>
              </a:rPr>
              <a:t> INVESTOR, STOCK → QUANTITY ⇒ QUANTITY </a:t>
            </a:r>
            <a:r>
              <a:rPr lang="en-US" sz="2000" b="1" dirty="0" err="1">
                <a:solidFill>
                  <a:srgbClr val="0E2F5F"/>
                </a:solidFill>
                <a:latin typeface="Public Sans Bold"/>
                <a:ea typeface="Public Sans Bold"/>
                <a:cs typeface="Public Sans Bold"/>
                <a:sym typeface="Public Sans Bold"/>
              </a:rPr>
              <a:t>phụ</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thuộc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vào</a:t>
            </a:r>
            <a:r>
              <a:rPr lang="en-US" sz="2000" b="1" dirty="0">
                <a:solidFill>
                  <a:srgbClr val="0E2F5F"/>
                </a:solidFill>
                <a:latin typeface="Public Sans Bold"/>
                <a:ea typeface="Public Sans Bold"/>
                <a:cs typeface="Public Sans Bold"/>
                <a:sym typeface="Public Sans Bold"/>
              </a:rPr>
              <a:t> INVESTOR </a:t>
            </a:r>
            <a:r>
              <a:rPr lang="en-US" sz="2000" b="1" dirty="0" err="1">
                <a:solidFill>
                  <a:srgbClr val="0E2F5F"/>
                </a:solidFill>
                <a:latin typeface="Public Sans Bold"/>
                <a:ea typeface="Public Sans Bold"/>
                <a:cs typeface="Public Sans Bold"/>
                <a:sym typeface="Public Sans Bold"/>
              </a:rPr>
              <a:t>và</a:t>
            </a:r>
            <a:r>
              <a:rPr lang="en-US" sz="2000" b="1" dirty="0">
                <a:solidFill>
                  <a:srgbClr val="0E2F5F"/>
                </a:solidFill>
                <a:latin typeface="Public Sans Bold"/>
                <a:ea typeface="Public Sans Bold"/>
                <a:cs typeface="Public Sans Bold"/>
                <a:sym typeface="Public Sans Bold"/>
              </a:rPr>
              <a:t> </a:t>
            </a:r>
          </a:p>
          <a:p>
            <a:pPr>
              <a:lnSpc>
                <a:spcPts val="2800"/>
              </a:lnSpc>
            </a:pPr>
            <a:r>
              <a:rPr lang="en-US" sz="2000" b="1" dirty="0">
                <a:solidFill>
                  <a:srgbClr val="0E2F5F"/>
                </a:solidFill>
                <a:latin typeface="Public Sans Bold"/>
                <a:ea typeface="Public Sans Bold"/>
                <a:cs typeface="Public Sans Bold"/>
                <a:sym typeface="Public Sans Bold"/>
              </a:rPr>
              <a:t>STOCK</a:t>
            </a:r>
          </a:p>
          <a:p>
            <a:pPr algn="just">
              <a:lnSpc>
                <a:spcPts val="2800"/>
              </a:lnSpc>
            </a:pPr>
            <a:endParaRPr lang="en-US" sz="2000" b="1" dirty="0">
              <a:solidFill>
                <a:srgbClr val="0E2F5F"/>
              </a:solidFill>
              <a:latin typeface="Public Sans Bold"/>
              <a:ea typeface="Public Sans Bold"/>
              <a:cs typeface="Public Sans Bold"/>
              <a:sym typeface="Public Sans Bold"/>
            </a:endParaRPr>
          </a:p>
        </p:txBody>
      </p:sp>
      <p:sp>
        <p:nvSpPr>
          <p:cNvPr id="21" name="TextBox 21"/>
          <p:cNvSpPr txBox="1"/>
          <p:nvPr/>
        </p:nvSpPr>
        <p:spPr>
          <a:xfrm>
            <a:off x="7313973" y="5089830"/>
            <a:ext cx="5182322" cy="3883023"/>
          </a:xfrm>
          <a:prstGeom prst="rect">
            <a:avLst/>
          </a:prstGeom>
        </p:spPr>
        <p:txBody>
          <a:bodyPr lIns="0" tIns="0" rIns="0" bIns="0" rtlCol="0" anchor="t">
            <a:spAutoFit/>
          </a:bodyPr>
          <a:lstStyle/>
          <a:p>
            <a:pPr>
              <a:lnSpc>
                <a:spcPts val="2800"/>
              </a:lnSpc>
            </a:pPr>
            <a:r>
              <a:rPr lang="en-US" sz="2000" b="1" dirty="0" err="1">
                <a:solidFill>
                  <a:srgbClr val="0E2F5F"/>
                </a:solidFill>
                <a:latin typeface="Public Sans Bold"/>
                <a:ea typeface="Public Sans Bold"/>
                <a:cs typeface="Public Sans Bold"/>
                <a:sym typeface="Public Sans Bold"/>
              </a:rPr>
              <a:t>Tính</a:t>
            </a:r>
            <a:r>
              <a:rPr lang="en-US" sz="2000" b="1" dirty="0">
                <a:solidFill>
                  <a:srgbClr val="0E2F5F"/>
                </a:solidFill>
                <a:latin typeface="Public Sans Bold"/>
                <a:ea typeface="Public Sans Bold"/>
                <a:cs typeface="Public Sans Bold"/>
                <a:sym typeface="Public Sans Bold"/>
              </a:rPr>
              <a:t> (INVESTOR, STOCK)⁺: </a:t>
            </a:r>
          </a:p>
          <a:p>
            <a:pPr>
              <a:lnSpc>
                <a:spcPts val="2800"/>
              </a:lnSpc>
            </a:pPr>
            <a:r>
              <a:rPr lang="en-US" sz="2000" b="1" dirty="0" err="1">
                <a:solidFill>
                  <a:srgbClr val="0E2F5F"/>
                </a:solidFill>
                <a:latin typeface="Public Sans Bold"/>
                <a:ea typeface="Public Sans Bold"/>
                <a:cs typeface="Public Sans Bold"/>
                <a:sym typeface="Public Sans Bold"/>
              </a:rPr>
              <a:t>Có</a:t>
            </a:r>
            <a:r>
              <a:rPr lang="en-US" sz="2000" b="1" dirty="0">
                <a:solidFill>
                  <a:srgbClr val="0E2F5F"/>
                </a:solidFill>
                <a:latin typeface="Public Sans Bold"/>
                <a:ea typeface="Public Sans Bold"/>
                <a:cs typeface="Public Sans Bold"/>
                <a:sym typeface="Public Sans Bold"/>
              </a:rPr>
              <a:t>: INVESTOR, STOCK→ INVESTOR → BROKER→ BROKER → OFFICE→ </a:t>
            </a:r>
          </a:p>
          <a:p>
            <a:pPr>
              <a:lnSpc>
                <a:spcPts val="2800"/>
              </a:lnSpc>
            </a:pPr>
            <a:r>
              <a:rPr lang="en-US" sz="2000" b="1" dirty="0">
                <a:solidFill>
                  <a:srgbClr val="0E2F5F"/>
                </a:solidFill>
                <a:latin typeface="Public Sans Bold"/>
                <a:ea typeface="Public Sans Bold"/>
                <a:cs typeface="Public Sans Bold"/>
                <a:sym typeface="Public Sans Bold"/>
              </a:rPr>
              <a:t>STOCK → DIVIDENT→ INVESTOR, STOCK → QUANTITY </a:t>
            </a:r>
          </a:p>
          <a:p>
            <a:pPr>
              <a:lnSpc>
                <a:spcPts val="2800"/>
              </a:lnSpc>
            </a:pPr>
            <a:r>
              <a:rPr lang="en-US" sz="2000" b="1" dirty="0">
                <a:solidFill>
                  <a:srgbClr val="0E2F5F"/>
                </a:solidFill>
                <a:latin typeface="Public Sans Bold"/>
                <a:ea typeface="Public Sans Bold"/>
                <a:cs typeface="Public Sans Bold"/>
                <a:sym typeface="Public Sans Bold"/>
              </a:rPr>
              <a:t>⇒ Bao </a:t>
            </a:r>
            <a:r>
              <a:rPr lang="en-US" sz="2000" b="1" dirty="0" err="1">
                <a:solidFill>
                  <a:srgbClr val="0E2F5F"/>
                </a:solidFill>
                <a:latin typeface="Public Sans Bold"/>
                <a:ea typeface="Public Sans Bold"/>
                <a:cs typeface="Public Sans Bold"/>
                <a:sym typeface="Public Sans Bold"/>
              </a:rPr>
              <a:t>đóng</a:t>
            </a:r>
            <a:r>
              <a:rPr lang="en-US" sz="2000" b="1" dirty="0">
                <a:solidFill>
                  <a:srgbClr val="0E2F5F"/>
                </a:solidFill>
                <a:latin typeface="Public Sans Bold"/>
                <a:ea typeface="Public Sans Bold"/>
                <a:cs typeface="Public Sans Bold"/>
                <a:sym typeface="Public Sans Bold"/>
              </a:rPr>
              <a:t> = {INVESTOR, STOCK, BROKER, OFFICE, DIVIDENT, QUANTITY} </a:t>
            </a:r>
          </a:p>
          <a:p>
            <a:pPr>
              <a:lnSpc>
                <a:spcPts val="2800"/>
              </a:lnSpc>
            </a:pPr>
            <a:r>
              <a:rPr lang="en-US" sz="2000" b="1" dirty="0">
                <a:solidFill>
                  <a:srgbClr val="0E2F5F"/>
                </a:solidFill>
                <a:latin typeface="Public Sans Bold"/>
                <a:ea typeface="Public Sans Bold"/>
                <a:cs typeface="Public Sans Bold"/>
                <a:sym typeface="Public Sans Bold"/>
              </a:rPr>
              <a:t>⇒ Bao </a:t>
            </a:r>
            <a:r>
              <a:rPr lang="en-US" sz="2000" b="1" dirty="0" err="1">
                <a:solidFill>
                  <a:srgbClr val="0E2F5F"/>
                </a:solidFill>
                <a:latin typeface="Public Sans Bold"/>
                <a:ea typeface="Public Sans Bold"/>
                <a:cs typeface="Public Sans Bold"/>
                <a:sym typeface="Public Sans Bold"/>
              </a:rPr>
              <a:t>đóng</a:t>
            </a:r>
            <a:r>
              <a:rPr lang="en-US" sz="2000" b="1" dirty="0">
                <a:solidFill>
                  <a:srgbClr val="0E2F5F"/>
                </a:solidFill>
                <a:latin typeface="Public Sans Bold"/>
                <a:ea typeface="Public Sans Bold"/>
                <a:cs typeface="Public Sans Bold"/>
                <a:sym typeface="Public Sans Bold"/>
              </a:rPr>
              <a:t> bao </a:t>
            </a:r>
            <a:r>
              <a:rPr lang="en-US" sz="2000" b="1" dirty="0" err="1">
                <a:solidFill>
                  <a:srgbClr val="0E2F5F"/>
                </a:solidFill>
                <a:latin typeface="Public Sans Bold"/>
                <a:ea typeface="Public Sans Bold"/>
                <a:cs typeface="Public Sans Bold"/>
                <a:sym typeface="Public Sans Bold"/>
              </a:rPr>
              <a:t>phủ</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toàn</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bộ</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các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thuộc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tính</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trong</a:t>
            </a:r>
            <a:r>
              <a:rPr lang="en-US" sz="2000" b="1" dirty="0">
                <a:solidFill>
                  <a:srgbClr val="0E2F5F"/>
                </a:solidFill>
                <a:latin typeface="Public Sans Bold"/>
                <a:ea typeface="Public Sans Bold"/>
                <a:cs typeface="Public Sans Bold"/>
                <a:sym typeface="Public Sans Bold"/>
              </a:rPr>
              <a:t> Q </a:t>
            </a:r>
          </a:p>
          <a:p>
            <a:pPr>
              <a:lnSpc>
                <a:spcPts val="2800"/>
              </a:lnSpc>
            </a:pPr>
            <a:r>
              <a:rPr lang="en-US" sz="2000" b="1" dirty="0">
                <a:solidFill>
                  <a:srgbClr val="0E2F5F"/>
                </a:solidFill>
                <a:latin typeface="Public Sans Bold"/>
                <a:ea typeface="Public Sans Bold"/>
                <a:cs typeface="Public Sans Bold"/>
                <a:sym typeface="Public Sans Bold"/>
              </a:rPr>
              <a:t>⇒ INVESTOR, STOCK </a:t>
            </a:r>
            <a:r>
              <a:rPr lang="en-US" sz="2000" b="1" dirty="0" err="1">
                <a:solidFill>
                  <a:srgbClr val="0E2F5F"/>
                </a:solidFill>
                <a:latin typeface="Public Sans Bold"/>
                <a:ea typeface="Public Sans Bold"/>
                <a:cs typeface="Public Sans Bold"/>
                <a:sym typeface="Public Sans Bold"/>
              </a:rPr>
              <a:t>là</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một</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khóa</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của</a:t>
            </a:r>
            <a:r>
              <a:rPr lang="en-US" sz="2000" b="1" dirty="0">
                <a:solidFill>
                  <a:srgbClr val="0E2F5F"/>
                </a:solidFill>
                <a:latin typeface="Public Sans Bold"/>
                <a:ea typeface="Public Sans Bold"/>
                <a:cs typeface="Public Sans Bold"/>
                <a:sym typeface="Public Sans Bold"/>
              </a:rPr>
              <a:t> Q</a:t>
            </a:r>
          </a:p>
          <a:p>
            <a:pPr algn="just">
              <a:lnSpc>
                <a:spcPts val="2800"/>
              </a:lnSpc>
            </a:pPr>
            <a:endParaRPr lang="en-US" sz="2000" b="1" dirty="0">
              <a:solidFill>
                <a:srgbClr val="0E2F5F"/>
              </a:solidFill>
              <a:latin typeface="Public Sans Bold"/>
              <a:ea typeface="Public Sans Bold"/>
              <a:cs typeface="Public Sans Bold"/>
              <a:sym typeface="Public Sans Bold"/>
            </a:endParaRPr>
          </a:p>
        </p:txBody>
      </p:sp>
      <p:sp>
        <p:nvSpPr>
          <p:cNvPr id="22" name="TextBox 22"/>
          <p:cNvSpPr txBox="1"/>
          <p:nvPr/>
        </p:nvSpPr>
        <p:spPr>
          <a:xfrm>
            <a:off x="13671736" y="5246992"/>
            <a:ext cx="4325582" cy="3530598"/>
          </a:xfrm>
          <a:prstGeom prst="rect">
            <a:avLst/>
          </a:prstGeom>
        </p:spPr>
        <p:txBody>
          <a:bodyPr lIns="0" tIns="0" rIns="0" bIns="0" rtlCol="0" anchor="t">
            <a:spAutoFit/>
          </a:bodyPr>
          <a:lstStyle/>
          <a:p>
            <a:pPr>
              <a:lnSpc>
                <a:spcPts val="2800"/>
              </a:lnSpc>
            </a:pPr>
            <a:r>
              <a:rPr lang="en-US" sz="2000" b="1" dirty="0" err="1">
                <a:solidFill>
                  <a:srgbClr val="0E2F5F"/>
                </a:solidFill>
                <a:latin typeface="Public Sans Bold"/>
                <a:ea typeface="Public Sans Bold"/>
                <a:cs typeface="Public Sans Bold"/>
                <a:sym typeface="Public Sans Bold"/>
              </a:rPr>
              <a:t>Thử</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bỏ</a:t>
            </a:r>
            <a:r>
              <a:rPr lang="en-US" sz="2000" b="1" dirty="0">
                <a:solidFill>
                  <a:srgbClr val="0E2F5F"/>
                </a:solidFill>
                <a:latin typeface="Public Sans Bold"/>
                <a:ea typeface="Public Sans Bold"/>
                <a:cs typeface="Public Sans Bold"/>
                <a:sym typeface="Public Sans Bold"/>
              </a:rPr>
              <a:t> INVESTOR: </a:t>
            </a:r>
          </a:p>
          <a:p>
            <a:pPr>
              <a:lnSpc>
                <a:spcPts val="2800"/>
              </a:lnSpc>
            </a:pPr>
            <a:r>
              <a:rPr lang="en-US" sz="2000" b="1" dirty="0">
                <a:solidFill>
                  <a:srgbClr val="0E2F5F"/>
                </a:solidFill>
                <a:latin typeface="Public Sans Bold"/>
                <a:ea typeface="Public Sans Bold"/>
                <a:cs typeface="Public Sans Bold"/>
                <a:sym typeface="Public Sans Bold"/>
              </a:rPr>
              <a:t>STOCK⁺ = {STOCK, DIVIDENT} </a:t>
            </a:r>
          </a:p>
          <a:p>
            <a:pPr>
              <a:lnSpc>
                <a:spcPts val="2800"/>
              </a:lnSpc>
            </a:pP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Thiếu</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nhiều</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thuộc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tính</a:t>
            </a:r>
            <a:r>
              <a:rPr lang="en-US" sz="2000" b="1" dirty="0">
                <a:solidFill>
                  <a:srgbClr val="0E2F5F"/>
                </a:solidFill>
                <a:latin typeface="Public Sans Bold"/>
                <a:ea typeface="Public Sans Bold"/>
                <a:cs typeface="Public Sans Bold"/>
                <a:sym typeface="Public Sans Bold"/>
              </a:rPr>
              <a:t> </a:t>
            </a:r>
          </a:p>
          <a:p>
            <a:pPr>
              <a:lnSpc>
                <a:spcPts val="2800"/>
              </a:lnSpc>
            </a:pPr>
            <a:endParaRPr lang="en-US" sz="2000" b="1" dirty="0">
              <a:solidFill>
                <a:srgbClr val="0E2F5F"/>
              </a:solidFill>
              <a:latin typeface="Public Sans Bold"/>
              <a:ea typeface="Public Sans Bold"/>
              <a:cs typeface="Public Sans Bold"/>
              <a:sym typeface="Public Sans Bold"/>
            </a:endParaRPr>
          </a:p>
          <a:p>
            <a:pPr>
              <a:lnSpc>
                <a:spcPts val="2800"/>
              </a:lnSpc>
            </a:pPr>
            <a:r>
              <a:rPr lang="en-US" sz="2000" b="1" dirty="0" err="1">
                <a:solidFill>
                  <a:srgbClr val="0E2F5F"/>
                </a:solidFill>
                <a:latin typeface="Public Sans Bold"/>
                <a:ea typeface="Public Sans Bold"/>
                <a:cs typeface="Public Sans Bold"/>
                <a:sym typeface="Public Sans Bold"/>
              </a:rPr>
              <a:t>Thử</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bỏ</a:t>
            </a:r>
            <a:r>
              <a:rPr lang="en-US" sz="2000" b="1" dirty="0">
                <a:solidFill>
                  <a:srgbClr val="0E2F5F"/>
                </a:solidFill>
                <a:latin typeface="Public Sans Bold"/>
                <a:ea typeface="Public Sans Bold"/>
                <a:cs typeface="Public Sans Bold"/>
                <a:sym typeface="Public Sans Bold"/>
              </a:rPr>
              <a:t> STOCK: </a:t>
            </a:r>
          </a:p>
          <a:p>
            <a:pPr>
              <a:lnSpc>
                <a:spcPts val="2800"/>
              </a:lnSpc>
            </a:pPr>
            <a:r>
              <a:rPr lang="en-US" sz="2000" b="1" dirty="0">
                <a:solidFill>
                  <a:srgbClr val="0E2F5F"/>
                </a:solidFill>
                <a:latin typeface="Public Sans Bold"/>
                <a:ea typeface="Public Sans Bold"/>
                <a:cs typeface="Public Sans Bold"/>
                <a:sym typeface="Public Sans Bold"/>
              </a:rPr>
              <a:t>INVESTOR⁺ = {INVESTOR, BROKER, OFFICE} </a:t>
            </a:r>
          </a:p>
          <a:p>
            <a:pPr>
              <a:lnSpc>
                <a:spcPts val="2800"/>
              </a:lnSpc>
            </a:pP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Thiếu</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nhiều</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thuộc</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tính</a:t>
            </a:r>
            <a:r>
              <a:rPr lang="en-US" sz="2000" b="1" dirty="0">
                <a:solidFill>
                  <a:srgbClr val="0E2F5F"/>
                </a:solidFill>
                <a:latin typeface="Public Sans Bold"/>
                <a:ea typeface="Public Sans Bold"/>
                <a:cs typeface="Public Sans Bold"/>
                <a:sym typeface="Public Sans Bold"/>
              </a:rPr>
              <a:t> </a:t>
            </a:r>
          </a:p>
          <a:p>
            <a:pPr>
              <a:lnSpc>
                <a:spcPts val="2800"/>
              </a:lnSpc>
            </a:pP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Không</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có</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khóa</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nào</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nhỏ</a:t>
            </a:r>
            <a:r>
              <a:rPr lang="en-US" sz="2000" b="1" dirty="0">
                <a:solidFill>
                  <a:srgbClr val="0E2F5F"/>
                </a:solidFill>
                <a:latin typeface="Public Sans Bold"/>
                <a:ea typeface="Public Sans Bold"/>
                <a:cs typeface="Public Sans Bold"/>
                <a:sym typeface="Public Sans Bold"/>
              </a:rPr>
              <a:t> </a:t>
            </a:r>
            <a:r>
              <a:rPr lang="en-US" sz="2000" b="1" dirty="0" err="1">
                <a:solidFill>
                  <a:srgbClr val="0E2F5F"/>
                </a:solidFill>
                <a:latin typeface="Public Sans Bold"/>
                <a:ea typeface="Public Sans Bold"/>
                <a:cs typeface="Public Sans Bold"/>
                <a:sym typeface="Public Sans Bold"/>
              </a:rPr>
              <a:t>hơn</a:t>
            </a:r>
            <a:endParaRPr lang="en-US" sz="2000" b="1" dirty="0">
              <a:solidFill>
                <a:srgbClr val="0E2F5F"/>
              </a:solidFill>
              <a:latin typeface="Public Sans Bold"/>
              <a:ea typeface="Public Sans Bold"/>
              <a:cs typeface="Public Sans Bold"/>
              <a:sym typeface="Public Sans Bold"/>
            </a:endParaRPr>
          </a:p>
          <a:p>
            <a:pPr algn="just">
              <a:lnSpc>
                <a:spcPts val="2800"/>
              </a:lnSpc>
            </a:pPr>
            <a:endParaRPr lang="en-US" sz="2000" b="1" dirty="0">
              <a:solidFill>
                <a:srgbClr val="0E2F5F"/>
              </a:solidFill>
              <a:latin typeface="Public Sans Bold"/>
              <a:ea typeface="Public Sans Bold"/>
              <a:cs typeface="Public Sans Bold"/>
              <a:sym typeface="Public Sans Bold"/>
            </a:endParaRPr>
          </a:p>
        </p:txBody>
      </p:sp>
      <p:sp>
        <p:nvSpPr>
          <p:cNvPr id="23" name="AutoShape 23"/>
          <p:cNvSpPr/>
          <p:nvPr/>
        </p:nvSpPr>
        <p:spPr>
          <a:xfrm>
            <a:off x="-2285846" y="4578363"/>
            <a:ext cx="23641920" cy="0"/>
          </a:xfrm>
          <a:prstGeom prst="line">
            <a:avLst/>
          </a:prstGeom>
          <a:ln w="38100" cap="flat">
            <a:solidFill>
              <a:srgbClr val="5188CC"/>
            </a:solidFill>
            <a:prstDash val="solid"/>
            <a:headEnd type="none" w="sm" len="sm"/>
            <a:tailEnd type="none" w="sm" len="sm"/>
          </a:ln>
        </p:spPr>
      </p:sp>
      <p:grpSp>
        <p:nvGrpSpPr>
          <p:cNvPr id="24" name="Group 24"/>
          <p:cNvGrpSpPr/>
          <p:nvPr/>
        </p:nvGrpSpPr>
        <p:grpSpPr>
          <a:xfrm>
            <a:off x="2070177" y="4042467"/>
            <a:ext cx="890951" cy="89095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8828771" y="4042467"/>
            <a:ext cx="890951" cy="8909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15303506" y="4132887"/>
            <a:ext cx="924228" cy="890951"/>
            <a:chOff x="0" y="0"/>
            <a:chExt cx="843158" cy="812800"/>
          </a:xfrm>
        </p:grpSpPr>
        <p:sp>
          <p:nvSpPr>
            <p:cNvPr id="31" name="Freeform 31"/>
            <p:cNvSpPr/>
            <p:nvPr/>
          </p:nvSpPr>
          <p:spPr>
            <a:xfrm>
              <a:off x="0" y="0"/>
              <a:ext cx="843158" cy="812800"/>
            </a:xfrm>
            <a:custGeom>
              <a:avLst/>
              <a:gdLst/>
              <a:ahLst/>
              <a:cxnLst/>
              <a:rect l="l" t="t" r="r" b="b"/>
              <a:pathLst>
                <a:path w="843158" h="812800">
                  <a:moveTo>
                    <a:pt x="421579" y="0"/>
                  </a:moveTo>
                  <a:cubicBezTo>
                    <a:pt x="188747" y="0"/>
                    <a:pt x="0" y="181951"/>
                    <a:pt x="0" y="406400"/>
                  </a:cubicBezTo>
                  <a:cubicBezTo>
                    <a:pt x="0" y="630849"/>
                    <a:pt x="188747" y="812800"/>
                    <a:pt x="421579" y="812800"/>
                  </a:cubicBezTo>
                  <a:cubicBezTo>
                    <a:pt x="654410" y="812800"/>
                    <a:pt x="843158" y="630849"/>
                    <a:pt x="843158" y="406400"/>
                  </a:cubicBezTo>
                  <a:cubicBezTo>
                    <a:pt x="843158" y="181951"/>
                    <a:pt x="654410" y="0"/>
                    <a:pt x="421579" y="0"/>
                  </a:cubicBezTo>
                  <a:close/>
                </a:path>
              </a:pathLst>
            </a:custGeom>
            <a:solidFill>
              <a:srgbClr val="0E2F5F"/>
            </a:solidFill>
          </p:spPr>
        </p:sp>
        <p:sp>
          <p:nvSpPr>
            <p:cNvPr id="32" name="TextBox 32"/>
            <p:cNvSpPr txBox="1"/>
            <p:nvPr/>
          </p:nvSpPr>
          <p:spPr>
            <a:xfrm>
              <a:off x="79046" y="19050"/>
              <a:ext cx="685066" cy="717550"/>
            </a:xfrm>
            <a:prstGeom prst="rect">
              <a:avLst/>
            </a:prstGeom>
          </p:spPr>
          <p:txBody>
            <a:bodyPr lIns="50800" tIns="50800" rIns="50800" bIns="50800" rtlCol="0" anchor="ctr"/>
            <a:lstStyle/>
            <a:p>
              <a:pPr algn="ctr">
                <a:lnSpc>
                  <a:spcPts val="2800"/>
                </a:lnSpc>
              </a:pPr>
              <a:endParaRPr/>
            </a:p>
          </p:txBody>
        </p:sp>
      </p:grpSp>
      <p:sp>
        <p:nvSpPr>
          <p:cNvPr id="33" name="Freeform 33"/>
          <p:cNvSpPr/>
          <p:nvPr/>
        </p:nvSpPr>
        <p:spPr>
          <a:xfrm rot="5400000">
            <a:off x="2320759" y="431209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rot="5400000">
            <a:off x="9079352" y="4312099"/>
            <a:ext cx="389788" cy="389788"/>
          </a:xfrm>
          <a:custGeom>
            <a:avLst/>
            <a:gdLst/>
            <a:ahLst/>
            <a:cxnLst/>
            <a:rect l="l" t="t" r="r" b="b"/>
            <a:pathLst>
              <a:path w="389788" h="389788">
                <a:moveTo>
                  <a:pt x="0" y="0"/>
                </a:moveTo>
                <a:lnTo>
                  <a:pt x="389789" y="0"/>
                </a:lnTo>
                <a:lnTo>
                  <a:pt x="389789"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rot="5400000">
            <a:off x="15563613" y="438346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6032840" y="9166721"/>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7" name="Group 37"/>
          <p:cNvGrpSpPr/>
          <p:nvPr/>
        </p:nvGrpSpPr>
        <p:grpSpPr>
          <a:xfrm>
            <a:off x="4595288" y="8985112"/>
            <a:ext cx="868781" cy="86878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40" name="Freeform 40"/>
          <p:cNvSpPr/>
          <p:nvPr/>
        </p:nvSpPr>
        <p:spPr>
          <a:xfrm>
            <a:off x="4768724" y="9148497"/>
            <a:ext cx="521910" cy="529784"/>
          </a:xfrm>
          <a:custGeom>
            <a:avLst/>
            <a:gdLst/>
            <a:ahLst/>
            <a:cxnLst/>
            <a:rect l="l" t="t" r="r" b="b"/>
            <a:pathLst>
              <a:path w="521910" h="529784">
                <a:moveTo>
                  <a:pt x="0" y="0"/>
                </a:moveTo>
                <a:lnTo>
                  <a:pt x="521909" y="0"/>
                </a:lnTo>
                <a:lnTo>
                  <a:pt x="521909" y="529784"/>
                </a:lnTo>
                <a:lnTo>
                  <a:pt x="0" y="529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1" name="Group 41"/>
          <p:cNvGrpSpPr/>
          <p:nvPr/>
        </p:nvGrpSpPr>
        <p:grpSpPr>
          <a:xfrm>
            <a:off x="4352513" y="51838"/>
            <a:ext cx="12906787" cy="1953724"/>
            <a:chOff x="0" y="0"/>
            <a:chExt cx="3399318" cy="514561"/>
          </a:xfrm>
        </p:grpSpPr>
        <p:sp>
          <p:nvSpPr>
            <p:cNvPr id="42" name="Freeform 42"/>
            <p:cNvSpPr/>
            <p:nvPr/>
          </p:nvSpPr>
          <p:spPr>
            <a:xfrm>
              <a:off x="0" y="0"/>
              <a:ext cx="3399318" cy="514561"/>
            </a:xfrm>
            <a:custGeom>
              <a:avLst/>
              <a:gdLst/>
              <a:ahLst/>
              <a:cxnLst/>
              <a:rect l="l" t="t" r="r" b="b"/>
              <a:pathLst>
                <a:path w="3399318" h="514561">
                  <a:moveTo>
                    <a:pt x="30591" y="0"/>
                  </a:moveTo>
                  <a:lnTo>
                    <a:pt x="3368727" y="0"/>
                  </a:lnTo>
                  <a:cubicBezTo>
                    <a:pt x="3385622" y="0"/>
                    <a:pt x="3399318" y="13696"/>
                    <a:pt x="3399318" y="30591"/>
                  </a:cubicBezTo>
                  <a:lnTo>
                    <a:pt x="3399318" y="483970"/>
                  </a:lnTo>
                  <a:cubicBezTo>
                    <a:pt x="3399318" y="500865"/>
                    <a:pt x="3385622" y="514561"/>
                    <a:pt x="3368727" y="514561"/>
                  </a:cubicBezTo>
                  <a:lnTo>
                    <a:pt x="30591" y="514561"/>
                  </a:lnTo>
                  <a:cubicBezTo>
                    <a:pt x="13696" y="514561"/>
                    <a:pt x="0" y="500865"/>
                    <a:pt x="0" y="483970"/>
                  </a:cubicBezTo>
                  <a:lnTo>
                    <a:pt x="0" y="30591"/>
                  </a:lnTo>
                  <a:cubicBezTo>
                    <a:pt x="0" y="13696"/>
                    <a:pt x="13696" y="0"/>
                    <a:pt x="30591" y="0"/>
                  </a:cubicBezTo>
                  <a:close/>
                </a:path>
              </a:pathLst>
            </a:custGeom>
            <a:solidFill>
              <a:srgbClr val="E1EDFC"/>
            </a:solidFill>
          </p:spPr>
        </p:sp>
        <p:sp>
          <p:nvSpPr>
            <p:cNvPr id="43" name="TextBox 43"/>
            <p:cNvSpPr txBox="1"/>
            <p:nvPr/>
          </p:nvSpPr>
          <p:spPr>
            <a:xfrm>
              <a:off x="0" y="-57150"/>
              <a:ext cx="3399318" cy="571711"/>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718005" y="58485"/>
            <a:ext cx="2605808" cy="1579343"/>
          </a:xfrm>
          <a:prstGeom prst="rect">
            <a:avLst/>
          </a:prstGeom>
        </p:spPr>
        <p:txBody>
          <a:bodyPr wrap="square" lIns="0" tIns="0" rIns="0" bIns="0" rtlCol="0" anchor="t">
            <a:spAutoFit/>
          </a:bodyPr>
          <a:lstStyle/>
          <a:p>
            <a:pPr algn="just">
              <a:lnSpc>
                <a:spcPts val="13759"/>
              </a:lnSpc>
            </a:pPr>
            <a:r>
              <a:rPr lang="en-US" sz="9827" b="1" dirty="0" err="1">
                <a:solidFill>
                  <a:srgbClr val="0E2F5F"/>
                </a:solidFill>
                <a:latin typeface="Barlow Condensed Heavy"/>
                <a:ea typeface="Barlow Condensed Heavy"/>
                <a:cs typeface="Barlow Condensed Heavy"/>
                <a:sym typeface="Barlow Condensed Heavy"/>
              </a:rPr>
              <a:t>Bài</a:t>
            </a:r>
            <a:r>
              <a:rPr lang="en-US" sz="9827" b="1" dirty="0">
                <a:solidFill>
                  <a:srgbClr val="0E2F5F"/>
                </a:solidFill>
                <a:latin typeface="Barlow Condensed Heavy"/>
                <a:ea typeface="Barlow Condensed Heavy"/>
                <a:cs typeface="Barlow Condensed Heavy"/>
                <a:sym typeface="Barlow Condensed Heavy"/>
              </a:rPr>
              <a:t> 5</a:t>
            </a:r>
          </a:p>
        </p:txBody>
      </p:sp>
      <p:sp>
        <p:nvSpPr>
          <p:cNvPr id="45" name="TextBox 45"/>
          <p:cNvSpPr txBox="1"/>
          <p:nvPr/>
        </p:nvSpPr>
        <p:spPr>
          <a:xfrm>
            <a:off x="4721525" y="152076"/>
            <a:ext cx="12187813" cy="1672588"/>
          </a:xfrm>
          <a:prstGeom prst="rect">
            <a:avLst/>
          </a:prstGeom>
        </p:spPr>
        <p:txBody>
          <a:bodyPr lIns="0" tIns="0" rIns="0" bIns="0" rtlCol="0" anchor="t">
            <a:spAutoFit/>
          </a:bodyPr>
          <a:lstStyle/>
          <a:p>
            <a:pPr algn="l">
              <a:lnSpc>
                <a:spcPts val="3360"/>
              </a:lnSpc>
              <a:spcBef>
                <a:spcPct val="0"/>
              </a:spcBef>
            </a:pPr>
            <a:r>
              <a:rPr lang="en-US" sz="2400" b="1">
                <a:solidFill>
                  <a:srgbClr val="0E2F5F"/>
                </a:solidFill>
                <a:latin typeface="Public Sans Bold"/>
                <a:ea typeface="Public Sans Bold"/>
                <a:cs typeface="Public Sans Bold"/>
                <a:sym typeface="Public Sans Bold"/>
              </a:rPr>
              <a:t>Hãy tìm tất cả các khóa cho lược đồ quan hệ sau: Q(BROKER,OFFICE,STOCK,QUANTITY,INVESTOR,DIVIDENT)</a:t>
            </a:r>
          </a:p>
          <a:p>
            <a:pPr algn="l">
              <a:lnSpc>
                <a:spcPts val="3360"/>
              </a:lnSpc>
              <a:spcBef>
                <a:spcPct val="0"/>
              </a:spcBef>
            </a:pPr>
            <a:r>
              <a:rPr lang="en-US" sz="2400" b="1">
                <a:solidFill>
                  <a:srgbClr val="0E2F5F"/>
                </a:solidFill>
                <a:latin typeface="Public Sans Bold"/>
                <a:ea typeface="Public Sans Bold"/>
                <a:cs typeface="Public Sans Bold"/>
                <a:sym typeface="Public Sans Bold"/>
              </a:rPr>
              <a:t>F={STOCK → DIVIDENT INVESTOR → BROKER INVESTOR,STOCK → QUANTITY BROKER → OFFICE }</a:t>
            </a:r>
          </a:p>
        </p:txBody>
      </p:sp>
      <p:sp>
        <p:nvSpPr>
          <p:cNvPr id="46" name="TextBox 46"/>
          <p:cNvSpPr txBox="1"/>
          <p:nvPr/>
        </p:nvSpPr>
        <p:spPr>
          <a:xfrm>
            <a:off x="15214150" y="161601"/>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9550" y="2931482"/>
            <a:ext cx="11521067" cy="6186660"/>
            <a:chOff x="0" y="0"/>
            <a:chExt cx="3034355" cy="1629408"/>
          </a:xfrm>
        </p:grpSpPr>
        <p:sp>
          <p:nvSpPr>
            <p:cNvPr id="3" name="Freeform 3"/>
            <p:cNvSpPr/>
            <p:nvPr/>
          </p:nvSpPr>
          <p:spPr>
            <a:xfrm>
              <a:off x="0" y="0"/>
              <a:ext cx="3034355" cy="1629408"/>
            </a:xfrm>
            <a:custGeom>
              <a:avLst/>
              <a:gdLst/>
              <a:ahLst/>
              <a:cxnLst/>
              <a:rect l="l" t="t" r="r" b="b"/>
              <a:pathLst>
                <a:path w="3034355" h="1629408">
                  <a:moveTo>
                    <a:pt x="34271" y="0"/>
                  </a:moveTo>
                  <a:lnTo>
                    <a:pt x="3000084" y="0"/>
                  </a:lnTo>
                  <a:cubicBezTo>
                    <a:pt x="3019011" y="0"/>
                    <a:pt x="3034355" y="15344"/>
                    <a:pt x="3034355" y="34271"/>
                  </a:cubicBezTo>
                  <a:lnTo>
                    <a:pt x="3034355" y="1595138"/>
                  </a:lnTo>
                  <a:cubicBezTo>
                    <a:pt x="3034355" y="1604227"/>
                    <a:pt x="3030744" y="1612944"/>
                    <a:pt x="3024317" y="1619371"/>
                  </a:cubicBezTo>
                  <a:cubicBezTo>
                    <a:pt x="3017890" y="1625798"/>
                    <a:pt x="3009173" y="1629408"/>
                    <a:pt x="3000084" y="1629408"/>
                  </a:cubicBezTo>
                  <a:lnTo>
                    <a:pt x="34271" y="1629408"/>
                  </a:lnTo>
                  <a:cubicBezTo>
                    <a:pt x="25182" y="1629408"/>
                    <a:pt x="16465" y="1625798"/>
                    <a:pt x="10038" y="1619371"/>
                  </a:cubicBezTo>
                  <a:cubicBezTo>
                    <a:pt x="3611" y="1612944"/>
                    <a:pt x="0" y="1604227"/>
                    <a:pt x="0" y="1595138"/>
                  </a:cubicBezTo>
                  <a:lnTo>
                    <a:pt x="0" y="34271"/>
                  </a:lnTo>
                  <a:cubicBezTo>
                    <a:pt x="0" y="25182"/>
                    <a:pt x="3611" y="16465"/>
                    <a:pt x="10038" y="10038"/>
                  </a:cubicBezTo>
                  <a:cubicBezTo>
                    <a:pt x="16465" y="3611"/>
                    <a:pt x="25182" y="0"/>
                    <a:pt x="34271" y="0"/>
                  </a:cubicBezTo>
                  <a:close/>
                </a:path>
              </a:pathLst>
            </a:custGeom>
            <a:solidFill>
              <a:srgbClr val="3A577B"/>
            </a:solidFill>
          </p:spPr>
        </p:sp>
        <p:sp>
          <p:nvSpPr>
            <p:cNvPr id="4" name="TextBox 4"/>
            <p:cNvSpPr txBox="1"/>
            <p:nvPr/>
          </p:nvSpPr>
          <p:spPr>
            <a:xfrm>
              <a:off x="0" y="-57150"/>
              <a:ext cx="3034355" cy="1686558"/>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056337" y="1182500"/>
            <a:ext cx="5568031" cy="8229600"/>
            <a:chOff x="0" y="0"/>
            <a:chExt cx="1466477" cy="2167467"/>
          </a:xfrm>
        </p:grpSpPr>
        <p:sp>
          <p:nvSpPr>
            <p:cNvPr id="6" name="Freeform 6"/>
            <p:cNvSpPr/>
            <p:nvPr/>
          </p:nvSpPr>
          <p:spPr>
            <a:xfrm>
              <a:off x="0" y="0"/>
              <a:ext cx="1466477" cy="2167467"/>
            </a:xfrm>
            <a:custGeom>
              <a:avLst/>
              <a:gdLst/>
              <a:ahLst/>
              <a:cxnLst/>
              <a:rect l="l" t="t" r="r" b="b"/>
              <a:pathLst>
                <a:path w="1466477" h="2167467">
                  <a:moveTo>
                    <a:pt x="82035" y="0"/>
                  </a:moveTo>
                  <a:lnTo>
                    <a:pt x="1384442" y="0"/>
                  </a:lnTo>
                  <a:cubicBezTo>
                    <a:pt x="1429749" y="0"/>
                    <a:pt x="1466477" y="36728"/>
                    <a:pt x="1466477" y="82035"/>
                  </a:cubicBezTo>
                  <a:lnTo>
                    <a:pt x="1466477" y="2085432"/>
                  </a:lnTo>
                  <a:cubicBezTo>
                    <a:pt x="1466477" y="2130738"/>
                    <a:pt x="1429749" y="2167467"/>
                    <a:pt x="1384442" y="2167467"/>
                  </a:cubicBezTo>
                  <a:lnTo>
                    <a:pt x="82035" y="2167467"/>
                  </a:lnTo>
                  <a:cubicBezTo>
                    <a:pt x="60278" y="2167467"/>
                    <a:pt x="39412" y="2158824"/>
                    <a:pt x="24027" y="2143439"/>
                  </a:cubicBezTo>
                  <a:cubicBezTo>
                    <a:pt x="8643" y="2128055"/>
                    <a:pt x="0" y="2107189"/>
                    <a:pt x="0" y="2085432"/>
                  </a:cubicBezTo>
                  <a:lnTo>
                    <a:pt x="0" y="82035"/>
                  </a:lnTo>
                  <a:cubicBezTo>
                    <a:pt x="0" y="36728"/>
                    <a:pt x="36728" y="0"/>
                    <a:pt x="82035" y="0"/>
                  </a:cubicBezTo>
                  <a:close/>
                </a:path>
              </a:pathLst>
            </a:custGeom>
            <a:solidFill>
              <a:srgbClr val="E1EDFC"/>
            </a:solidFill>
            <a:ln cap="rnd">
              <a:noFill/>
              <a:prstDash val="solid"/>
              <a:round/>
            </a:ln>
          </p:spPr>
        </p:sp>
        <p:sp>
          <p:nvSpPr>
            <p:cNvPr id="7" name="TextBox 7"/>
            <p:cNvSpPr txBox="1"/>
            <p:nvPr/>
          </p:nvSpPr>
          <p:spPr>
            <a:xfrm>
              <a:off x="0" y="-57150"/>
              <a:ext cx="1466477" cy="222461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2503836" y="1028700"/>
            <a:ext cx="1496945" cy="14969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2839878"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385266" y="2196449"/>
            <a:ext cx="2764477" cy="63944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6: Xét </a:t>
            </a:r>
            <a:r>
              <a:rPr lang="en-US" sz="5000" b="1" u="none" strike="noStrike">
                <a:solidFill>
                  <a:srgbClr val="0E2F5F"/>
                </a:solidFill>
                <a:latin typeface="Public Sans Heavy"/>
                <a:ea typeface="Public Sans Heavy"/>
                <a:cs typeface="Public Sans Heavy"/>
                <a:sym typeface="Public Sans Heavy"/>
              </a:rPr>
              <a:t>lược đồ quan hệ và tập phụ thuộc dữ liệu:</a:t>
            </a:r>
          </a:p>
          <a:p>
            <a:pPr marL="0" lvl="0" indent="0" algn="l">
              <a:lnSpc>
                <a:spcPts val="6350"/>
              </a:lnSpc>
              <a:spcBef>
                <a:spcPct val="0"/>
              </a:spcBef>
            </a:pPr>
            <a:endParaRPr lang="en-US" sz="5000" b="1" u="none" strike="noStrike">
              <a:solidFill>
                <a:srgbClr val="0E2F5F"/>
              </a:solidFill>
              <a:latin typeface="Public Sans Heavy"/>
              <a:ea typeface="Public Sans Heavy"/>
              <a:cs typeface="Public Sans Heavy"/>
              <a:sym typeface="Public Sans Heavy"/>
            </a:endParaRPr>
          </a:p>
        </p:txBody>
      </p:sp>
      <p:sp>
        <p:nvSpPr>
          <p:cNvPr id="13" name="TextBox 13"/>
          <p:cNvSpPr txBox="1"/>
          <p:nvPr/>
        </p:nvSpPr>
        <p:spPr>
          <a:xfrm>
            <a:off x="4457133" y="290518"/>
            <a:ext cx="11343484" cy="3014454"/>
          </a:xfrm>
          <a:prstGeom prst="rect">
            <a:avLst/>
          </a:prstGeom>
        </p:spPr>
        <p:txBody>
          <a:bodyPr lIns="0" tIns="0" rIns="0" bIns="0" rtlCol="0" anchor="t">
            <a:spAutoFit/>
          </a:bodyPr>
          <a:lstStyle/>
          <a:p>
            <a:pPr marL="0" lvl="0" indent="0" algn="just">
              <a:lnSpc>
                <a:spcPts val="4813"/>
              </a:lnSpc>
              <a:spcBef>
                <a:spcPct val="0"/>
              </a:spcBef>
            </a:pPr>
            <a:r>
              <a:rPr lang="en-US" sz="3438" b="1">
                <a:solidFill>
                  <a:srgbClr val="021828"/>
                </a:solidFill>
                <a:latin typeface="Public Sans Bold"/>
                <a:ea typeface="Public Sans Bold"/>
                <a:cs typeface="Public Sans Bold"/>
                <a:sym typeface="Public Sans Bold"/>
              </a:rPr>
              <a:t>Q(C,</a:t>
            </a:r>
            <a:r>
              <a:rPr lang="en-US" sz="3438" b="1" u="none" strike="noStrike">
                <a:solidFill>
                  <a:srgbClr val="021828"/>
                </a:solidFill>
                <a:latin typeface="Public Sans Bold"/>
                <a:ea typeface="Public Sans Bold"/>
                <a:cs typeface="Public Sans Bold"/>
                <a:sym typeface="Public Sans Bold"/>
              </a:rPr>
              <a:t>T,H,R,S,G) </a:t>
            </a:r>
          </a:p>
          <a:p>
            <a:pPr marL="0" lvl="0" indent="0" algn="just">
              <a:lnSpc>
                <a:spcPts val="4813"/>
              </a:lnSpc>
              <a:spcBef>
                <a:spcPct val="0"/>
              </a:spcBef>
            </a:pPr>
            <a:r>
              <a:rPr lang="en-US" sz="3438" b="1" u="none" strike="noStrike">
                <a:solidFill>
                  <a:srgbClr val="021828"/>
                </a:solidFill>
                <a:latin typeface="Public Sans Bold"/>
                <a:ea typeface="Public Sans Bold"/>
                <a:cs typeface="Public Sans Bold"/>
                <a:sym typeface="Public Sans Bold"/>
              </a:rPr>
              <a:t>f={ f₁: C→T; f₂: HR→ C; f₃: HT→ R; f₄: CS→ G; f₅: HS→ R}</a:t>
            </a:r>
          </a:p>
          <a:p>
            <a:pPr marL="0" lvl="0" indent="0" algn="just">
              <a:lnSpc>
                <a:spcPts val="4813"/>
              </a:lnSpc>
              <a:spcBef>
                <a:spcPct val="0"/>
              </a:spcBef>
            </a:pPr>
            <a:r>
              <a:rPr lang="en-US" sz="3438" b="1" u="none" strike="noStrike">
                <a:solidFill>
                  <a:srgbClr val="021828"/>
                </a:solidFill>
                <a:latin typeface="Public Sans Bold"/>
                <a:ea typeface="Public Sans Bold"/>
                <a:cs typeface="Public Sans Bold"/>
                <a:sym typeface="Public Sans Bold"/>
              </a:rPr>
              <a:t>Tìm phủ tối thiểu của F</a:t>
            </a:r>
          </a:p>
          <a:p>
            <a:pPr marL="0" lvl="0" indent="0" algn="just">
              <a:lnSpc>
                <a:spcPts val="4493"/>
              </a:lnSpc>
              <a:spcBef>
                <a:spcPct val="0"/>
              </a:spcBef>
            </a:pPr>
            <a:endParaRPr lang="en-US" sz="3438" b="1" u="none" strike="noStrike">
              <a:solidFill>
                <a:srgbClr val="021828"/>
              </a:solidFill>
              <a:latin typeface="Public Sans Bold"/>
              <a:ea typeface="Public Sans Bold"/>
              <a:cs typeface="Public Sans Bold"/>
              <a:sym typeface="Public Sans Bold"/>
            </a:endParaRPr>
          </a:p>
        </p:txBody>
      </p:sp>
      <p:sp>
        <p:nvSpPr>
          <p:cNvPr id="14" name="TextBox 14"/>
          <p:cNvSpPr txBox="1"/>
          <p:nvPr/>
        </p:nvSpPr>
        <p:spPr>
          <a:xfrm>
            <a:off x="4911498" y="3228772"/>
            <a:ext cx="9739769" cy="5612902"/>
          </a:xfrm>
          <a:prstGeom prst="rect">
            <a:avLst/>
          </a:prstGeom>
        </p:spPr>
        <p:txBody>
          <a:bodyPr lIns="0" tIns="0" rIns="0" bIns="0" rtlCol="0" anchor="t">
            <a:spAutoFit/>
          </a:bodyPr>
          <a:lstStyle/>
          <a:p>
            <a:pPr algn="just">
              <a:lnSpc>
                <a:spcPts val="4537"/>
              </a:lnSpc>
            </a:pPr>
            <a:r>
              <a:rPr lang="en-US" sz="3241" b="1">
                <a:solidFill>
                  <a:srgbClr val="FFFFFF"/>
                </a:solidFill>
                <a:latin typeface="Public Sans Bold"/>
                <a:ea typeface="Public Sans Bold"/>
                <a:cs typeface="Public Sans Bold"/>
                <a:sym typeface="Public Sans Bold"/>
              </a:rPr>
              <a:t>Bước 1: Tách các phụ thuộc hàm có vế phải là một thuộc tính. </a:t>
            </a:r>
          </a:p>
          <a:p>
            <a:pPr algn="just">
              <a:lnSpc>
                <a:spcPts val="4537"/>
              </a:lnSpc>
            </a:pPr>
            <a:r>
              <a:rPr lang="en-US" sz="3241" b="1">
                <a:solidFill>
                  <a:srgbClr val="FFFFFF"/>
                </a:solidFill>
                <a:latin typeface="Public Sans Bold"/>
                <a:ea typeface="Public Sans Bold"/>
                <a:cs typeface="Public Sans Bold"/>
                <a:sym typeface="Public Sans Bold"/>
              </a:rPr>
              <a:t>Tập phụ thuộc hàm F đã có các phụ thuộc hàm với vế phải là một thuộc tính: </a:t>
            </a:r>
          </a:p>
          <a:p>
            <a:pPr algn="just">
              <a:lnSpc>
                <a:spcPts val="4537"/>
              </a:lnSpc>
            </a:pPr>
            <a:r>
              <a:rPr lang="en-US" sz="3241" b="1">
                <a:solidFill>
                  <a:srgbClr val="FFFFFF"/>
                </a:solidFill>
                <a:latin typeface="Public Sans Bold"/>
                <a:ea typeface="Public Sans Bold"/>
                <a:cs typeface="Public Sans Bold"/>
                <a:sym typeface="Public Sans Bold"/>
              </a:rPr>
              <a:t>1. C→T </a:t>
            </a:r>
          </a:p>
          <a:p>
            <a:pPr algn="just">
              <a:lnSpc>
                <a:spcPts val="4537"/>
              </a:lnSpc>
            </a:pPr>
            <a:r>
              <a:rPr lang="en-US" sz="3241" b="1">
                <a:solidFill>
                  <a:srgbClr val="FFFFFF"/>
                </a:solidFill>
                <a:latin typeface="Public Sans Bold"/>
                <a:ea typeface="Public Sans Bold"/>
                <a:cs typeface="Public Sans Bold"/>
                <a:sym typeface="Public Sans Bold"/>
              </a:rPr>
              <a:t>2. HR→C </a:t>
            </a:r>
          </a:p>
          <a:p>
            <a:pPr algn="just">
              <a:lnSpc>
                <a:spcPts val="4537"/>
              </a:lnSpc>
            </a:pPr>
            <a:r>
              <a:rPr lang="en-US" sz="3241" b="1">
                <a:solidFill>
                  <a:srgbClr val="FFFFFF"/>
                </a:solidFill>
                <a:latin typeface="Public Sans Bold"/>
                <a:ea typeface="Public Sans Bold"/>
                <a:cs typeface="Public Sans Bold"/>
                <a:sym typeface="Public Sans Bold"/>
              </a:rPr>
              <a:t>3. HT→R </a:t>
            </a:r>
          </a:p>
          <a:p>
            <a:pPr algn="just">
              <a:lnSpc>
                <a:spcPts val="4537"/>
              </a:lnSpc>
            </a:pPr>
            <a:r>
              <a:rPr lang="en-US" sz="3241" b="1">
                <a:solidFill>
                  <a:srgbClr val="FFFFFF"/>
                </a:solidFill>
                <a:latin typeface="Public Sans Bold"/>
                <a:ea typeface="Public Sans Bold"/>
                <a:cs typeface="Public Sans Bold"/>
                <a:sym typeface="Public Sans Bold"/>
              </a:rPr>
              <a:t>4. CS→G </a:t>
            </a:r>
          </a:p>
          <a:p>
            <a:pPr algn="just">
              <a:lnSpc>
                <a:spcPts val="4537"/>
              </a:lnSpc>
            </a:pPr>
            <a:r>
              <a:rPr lang="en-US" sz="3241" b="1">
                <a:solidFill>
                  <a:srgbClr val="FFFFFF"/>
                </a:solidFill>
                <a:latin typeface="Public Sans Bold"/>
                <a:ea typeface="Public Sans Bold"/>
                <a:cs typeface="Public Sans Bold"/>
                <a:sym typeface="Public Sans Bold"/>
              </a:rPr>
              <a:t>5. HS→R</a:t>
            </a:r>
          </a:p>
          <a:p>
            <a:pPr algn="just">
              <a:lnSpc>
                <a:spcPts val="3327"/>
              </a:lnSpc>
            </a:pPr>
            <a:endParaRPr lang="en-US" sz="3241" b="1">
              <a:solidFill>
                <a:srgbClr val="FFFFFF"/>
              </a:solidFill>
              <a:latin typeface="Public Sans Bold"/>
              <a:ea typeface="Public Sans Bold"/>
              <a:cs typeface="Public Sans Bold"/>
              <a:sym typeface="Public Sans Bold"/>
            </a:endParaRPr>
          </a:p>
        </p:txBody>
      </p:sp>
      <p:sp>
        <p:nvSpPr>
          <p:cNvPr id="15" name="Freeform 15"/>
          <p:cNvSpPr/>
          <p:nvPr/>
        </p:nvSpPr>
        <p:spPr>
          <a:xfrm>
            <a:off x="2769854" y="8463449"/>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rot="1167038">
            <a:off x="15551575" y="258168"/>
            <a:ext cx="2447139" cy="2332429"/>
            <a:chOff x="0" y="0"/>
            <a:chExt cx="812800" cy="774700"/>
          </a:xfrm>
        </p:grpSpPr>
        <p:sp>
          <p:nvSpPr>
            <p:cNvPr id="17" name="Freeform 1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EDFC"/>
            </a:solidFill>
          </p:spPr>
        </p:sp>
        <p:sp>
          <p:nvSpPr>
            <p:cNvPr id="18" name="TextBox 18"/>
            <p:cNvSpPr txBox="1"/>
            <p:nvPr/>
          </p:nvSpPr>
          <p:spPr>
            <a:xfrm>
              <a:off x="228600" y="209550"/>
              <a:ext cx="355600" cy="400050"/>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3487" y="1696297"/>
            <a:ext cx="14059291" cy="924783"/>
            <a:chOff x="0" y="0"/>
            <a:chExt cx="3673461" cy="241630"/>
          </a:xfrm>
        </p:grpSpPr>
        <p:sp>
          <p:nvSpPr>
            <p:cNvPr id="3" name="Freeform 3"/>
            <p:cNvSpPr/>
            <p:nvPr/>
          </p:nvSpPr>
          <p:spPr>
            <a:xfrm>
              <a:off x="0" y="0"/>
              <a:ext cx="3673461" cy="241630"/>
            </a:xfrm>
            <a:custGeom>
              <a:avLst/>
              <a:gdLst/>
              <a:ahLst/>
              <a:cxnLst/>
              <a:rect l="l" t="t" r="r" b="b"/>
              <a:pathLst>
                <a:path w="3673461" h="241630">
                  <a:moveTo>
                    <a:pt x="11564" y="0"/>
                  </a:moveTo>
                  <a:lnTo>
                    <a:pt x="3661897" y="0"/>
                  </a:lnTo>
                  <a:cubicBezTo>
                    <a:pt x="3664964" y="0"/>
                    <a:pt x="3667906" y="1218"/>
                    <a:pt x="3670074" y="3387"/>
                  </a:cubicBezTo>
                  <a:cubicBezTo>
                    <a:pt x="3672243" y="5556"/>
                    <a:pt x="3673461" y="8497"/>
                    <a:pt x="3673461" y="11564"/>
                  </a:cubicBezTo>
                  <a:lnTo>
                    <a:pt x="3673461" y="230067"/>
                  </a:lnTo>
                  <a:cubicBezTo>
                    <a:pt x="3673461" y="233134"/>
                    <a:pt x="3672243" y="236075"/>
                    <a:pt x="3670074" y="238244"/>
                  </a:cubicBezTo>
                  <a:cubicBezTo>
                    <a:pt x="3667906" y="240412"/>
                    <a:pt x="3664964" y="241630"/>
                    <a:pt x="3661897" y="241630"/>
                  </a:cubicBezTo>
                  <a:lnTo>
                    <a:pt x="11564" y="241630"/>
                  </a:lnTo>
                  <a:cubicBezTo>
                    <a:pt x="8497" y="241630"/>
                    <a:pt x="5556" y="240412"/>
                    <a:pt x="3387" y="238244"/>
                  </a:cubicBezTo>
                  <a:cubicBezTo>
                    <a:pt x="1218" y="236075"/>
                    <a:pt x="0" y="233134"/>
                    <a:pt x="0" y="230067"/>
                  </a:cubicBezTo>
                  <a:lnTo>
                    <a:pt x="0" y="11564"/>
                  </a:lnTo>
                  <a:cubicBezTo>
                    <a:pt x="0" y="8497"/>
                    <a:pt x="1218" y="5556"/>
                    <a:pt x="3387" y="3387"/>
                  </a:cubicBezTo>
                  <a:cubicBezTo>
                    <a:pt x="5556" y="1218"/>
                    <a:pt x="8497" y="0"/>
                    <a:pt x="11564" y="0"/>
                  </a:cubicBezTo>
                  <a:close/>
                </a:path>
              </a:pathLst>
            </a:custGeom>
            <a:solidFill>
              <a:srgbClr val="E1EDFC"/>
            </a:solidFill>
          </p:spPr>
        </p:sp>
        <p:sp>
          <p:nvSpPr>
            <p:cNvPr id="4" name="TextBox 4"/>
            <p:cNvSpPr txBox="1"/>
            <p:nvPr/>
          </p:nvSpPr>
          <p:spPr>
            <a:xfrm>
              <a:off x="0" y="-57150"/>
              <a:ext cx="3673461" cy="298780"/>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8519" y="9682118"/>
            <a:ext cx="19026137" cy="1290285"/>
            <a:chOff x="0" y="0"/>
            <a:chExt cx="5010999" cy="339828"/>
          </a:xfrm>
        </p:grpSpPr>
        <p:sp>
          <p:nvSpPr>
            <p:cNvPr id="6" name="Freeform 6"/>
            <p:cNvSpPr/>
            <p:nvPr/>
          </p:nvSpPr>
          <p:spPr>
            <a:xfrm>
              <a:off x="0" y="0"/>
              <a:ext cx="5010999" cy="339828"/>
            </a:xfrm>
            <a:custGeom>
              <a:avLst/>
              <a:gdLst/>
              <a:ahLst/>
              <a:cxnLst/>
              <a:rect l="l" t="t" r="r" b="b"/>
              <a:pathLst>
                <a:path w="5010999" h="339828">
                  <a:moveTo>
                    <a:pt x="0" y="0"/>
                  </a:moveTo>
                  <a:lnTo>
                    <a:pt x="5010999" y="0"/>
                  </a:lnTo>
                  <a:lnTo>
                    <a:pt x="5010999" y="339828"/>
                  </a:lnTo>
                  <a:lnTo>
                    <a:pt x="0" y="339828"/>
                  </a:lnTo>
                  <a:close/>
                </a:path>
              </a:pathLst>
            </a:custGeom>
            <a:solidFill>
              <a:srgbClr val="0E2F5F"/>
            </a:solidFill>
            <a:ln cap="sq">
              <a:noFill/>
              <a:prstDash val="solid"/>
              <a:miter/>
            </a:ln>
          </p:spPr>
        </p:sp>
        <p:sp>
          <p:nvSpPr>
            <p:cNvPr id="7" name="TextBox 7"/>
            <p:cNvSpPr txBox="1"/>
            <p:nvPr/>
          </p:nvSpPr>
          <p:spPr>
            <a:xfrm>
              <a:off x="0" y="-57150"/>
              <a:ext cx="5010999" cy="396978"/>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4976592" y="2749338"/>
            <a:ext cx="2270531" cy="665701"/>
            <a:chOff x="0" y="0"/>
            <a:chExt cx="598000" cy="175329"/>
          </a:xfrm>
        </p:grpSpPr>
        <p:sp>
          <p:nvSpPr>
            <p:cNvPr id="9" name="Freeform 9"/>
            <p:cNvSpPr/>
            <p:nvPr/>
          </p:nvSpPr>
          <p:spPr>
            <a:xfrm>
              <a:off x="0" y="0"/>
              <a:ext cx="598000" cy="175329"/>
            </a:xfrm>
            <a:custGeom>
              <a:avLst/>
              <a:gdLst/>
              <a:ahLst/>
              <a:cxnLst/>
              <a:rect l="l" t="t" r="r" b="b"/>
              <a:pathLst>
                <a:path w="598000" h="175329">
                  <a:moveTo>
                    <a:pt x="87664" y="0"/>
                  </a:moveTo>
                  <a:lnTo>
                    <a:pt x="510336" y="0"/>
                  </a:lnTo>
                  <a:cubicBezTo>
                    <a:pt x="533586" y="0"/>
                    <a:pt x="555884" y="9236"/>
                    <a:pt x="572324" y="25676"/>
                  </a:cubicBezTo>
                  <a:cubicBezTo>
                    <a:pt x="588764" y="42117"/>
                    <a:pt x="598000" y="64414"/>
                    <a:pt x="598000" y="87664"/>
                  </a:cubicBezTo>
                  <a:lnTo>
                    <a:pt x="598000" y="87664"/>
                  </a:lnTo>
                  <a:cubicBezTo>
                    <a:pt x="598000" y="136080"/>
                    <a:pt x="558751" y="175329"/>
                    <a:pt x="510336"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id="10" name="TextBox 10"/>
            <p:cNvSpPr txBox="1"/>
            <p:nvPr/>
          </p:nvSpPr>
          <p:spPr>
            <a:xfrm>
              <a:off x="0" y="-57150"/>
              <a:ext cx="598000" cy="232479"/>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906928" y="3609054"/>
            <a:ext cx="4471664" cy="5823450"/>
            <a:chOff x="0" y="0"/>
            <a:chExt cx="1177722" cy="1533748"/>
          </a:xfrm>
        </p:grpSpPr>
        <p:sp>
          <p:nvSpPr>
            <p:cNvPr id="12" name="Freeform 12"/>
            <p:cNvSpPr/>
            <p:nvPr/>
          </p:nvSpPr>
          <p:spPr>
            <a:xfrm>
              <a:off x="0" y="0"/>
              <a:ext cx="1177722" cy="1533748"/>
            </a:xfrm>
            <a:custGeom>
              <a:avLst/>
              <a:gdLst/>
              <a:ahLst/>
              <a:cxnLst/>
              <a:rect l="l" t="t" r="r" b="b"/>
              <a:pathLst>
                <a:path w="1177722" h="1533748">
                  <a:moveTo>
                    <a:pt x="32895" y="0"/>
                  </a:moveTo>
                  <a:lnTo>
                    <a:pt x="1144827" y="0"/>
                  </a:lnTo>
                  <a:cubicBezTo>
                    <a:pt x="1153551" y="0"/>
                    <a:pt x="1161918" y="3466"/>
                    <a:pt x="1168087" y="9635"/>
                  </a:cubicBezTo>
                  <a:cubicBezTo>
                    <a:pt x="1174256" y="15804"/>
                    <a:pt x="1177722" y="24171"/>
                    <a:pt x="1177722" y="32895"/>
                  </a:cubicBezTo>
                  <a:lnTo>
                    <a:pt x="1177722" y="1500853"/>
                  </a:lnTo>
                  <a:cubicBezTo>
                    <a:pt x="1177722" y="1519020"/>
                    <a:pt x="1162995" y="1533748"/>
                    <a:pt x="1144827" y="1533748"/>
                  </a:cubicBezTo>
                  <a:lnTo>
                    <a:pt x="32895" y="1533748"/>
                  </a:lnTo>
                  <a:cubicBezTo>
                    <a:pt x="14728" y="1533748"/>
                    <a:pt x="0" y="1519020"/>
                    <a:pt x="0" y="1500853"/>
                  </a:cubicBezTo>
                  <a:lnTo>
                    <a:pt x="0" y="32895"/>
                  </a:lnTo>
                  <a:cubicBezTo>
                    <a:pt x="0" y="14728"/>
                    <a:pt x="14728" y="0"/>
                    <a:pt x="32895" y="0"/>
                  </a:cubicBezTo>
                  <a:close/>
                </a:path>
              </a:pathLst>
            </a:custGeom>
            <a:solidFill>
              <a:srgbClr val="5188CC"/>
            </a:solidFill>
          </p:spPr>
        </p:sp>
        <p:sp>
          <p:nvSpPr>
            <p:cNvPr id="13" name="TextBox 13"/>
            <p:cNvSpPr txBox="1"/>
            <p:nvPr/>
          </p:nvSpPr>
          <p:spPr>
            <a:xfrm>
              <a:off x="0" y="-57150"/>
              <a:ext cx="1177722" cy="1590898"/>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403901" y="956967"/>
            <a:ext cx="4103696" cy="7993785"/>
            <a:chOff x="0" y="0"/>
            <a:chExt cx="1169995" cy="2279090"/>
          </a:xfrm>
        </p:grpSpPr>
        <p:sp>
          <p:nvSpPr>
            <p:cNvPr id="15" name="Freeform 15"/>
            <p:cNvSpPr/>
            <p:nvPr/>
          </p:nvSpPr>
          <p:spPr>
            <a:xfrm>
              <a:off x="0" y="0"/>
              <a:ext cx="1169995" cy="2279090"/>
            </a:xfrm>
            <a:custGeom>
              <a:avLst/>
              <a:gdLst/>
              <a:ahLst/>
              <a:cxnLst/>
              <a:rect l="l" t="t" r="r" b="b"/>
              <a:pathLst>
                <a:path w="1169995" h="2279090">
                  <a:moveTo>
                    <a:pt x="111308" y="0"/>
                  </a:moveTo>
                  <a:lnTo>
                    <a:pt x="1058688" y="0"/>
                  </a:lnTo>
                  <a:cubicBezTo>
                    <a:pt x="1120161" y="0"/>
                    <a:pt x="1169995" y="49834"/>
                    <a:pt x="1169995" y="111308"/>
                  </a:cubicBezTo>
                  <a:lnTo>
                    <a:pt x="1169995" y="2167782"/>
                  </a:lnTo>
                  <a:cubicBezTo>
                    <a:pt x="1169995" y="2229255"/>
                    <a:pt x="1120161" y="2279090"/>
                    <a:pt x="1058688" y="2279090"/>
                  </a:cubicBezTo>
                  <a:lnTo>
                    <a:pt x="111308" y="2279090"/>
                  </a:lnTo>
                  <a:cubicBezTo>
                    <a:pt x="49834" y="2279090"/>
                    <a:pt x="0" y="2229255"/>
                    <a:pt x="0" y="2167782"/>
                  </a:cubicBezTo>
                  <a:lnTo>
                    <a:pt x="0" y="111308"/>
                  </a:lnTo>
                  <a:cubicBezTo>
                    <a:pt x="0" y="49834"/>
                    <a:pt x="49834" y="0"/>
                    <a:pt x="111308" y="0"/>
                  </a:cubicBezTo>
                  <a:close/>
                </a:path>
              </a:pathLst>
            </a:custGeom>
            <a:solidFill>
              <a:srgbClr val="E1EDFC"/>
            </a:solidFill>
            <a:ln cap="rnd">
              <a:noFill/>
              <a:prstDash val="solid"/>
              <a:round/>
            </a:ln>
          </p:spPr>
        </p:sp>
        <p:sp>
          <p:nvSpPr>
            <p:cNvPr id="16" name="TextBox 16"/>
            <p:cNvSpPr txBox="1"/>
            <p:nvPr/>
          </p:nvSpPr>
          <p:spPr>
            <a:xfrm>
              <a:off x="0" y="-57150"/>
              <a:ext cx="1169995" cy="2336240"/>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7" name="Group 17"/>
          <p:cNvGrpSpPr/>
          <p:nvPr/>
        </p:nvGrpSpPr>
        <p:grpSpPr>
          <a:xfrm>
            <a:off x="2484138" y="652289"/>
            <a:ext cx="1382836" cy="138283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2794565" y="1033014"/>
            <a:ext cx="761984" cy="773480"/>
          </a:xfrm>
          <a:custGeom>
            <a:avLst/>
            <a:gdLst/>
            <a:ahLst/>
            <a:cxnLst/>
            <a:rect l="l" t="t" r="r" b="b"/>
            <a:pathLst>
              <a:path w="761984" h="773480">
                <a:moveTo>
                  <a:pt x="0" y="0"/>
                </a:moveTo>
                <a:lnTo>
                  <a:pt x="761983" y="0"/>
                </a:lnTo>
                <a:lnTo>
                  <a:pt x="761983" y="773480"/>
                </a:lnTo>
                <a:lnTo>
                  <a:pt x="0" y="773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4038425" y="71986"/>
            <a:ext cx="9489248" cy="1985136"/>
          </a:xfrm>
          <a:prstGeom prst="rect">
            <a:avLst/>
          </a:prstGeom>
        </p:spPr>
        <p:txBody>
          <a:bodyPr lIns="0" tIns="0" rIns="0" bIns="0" rtlCol="0" anchor="t">
            <a:spAutoFit/>
          </a:bodyPr>
          <a:lstStyle/>
          <a:p>
            <a:pPr marL="0" lvl="0" indent="0" algn="just">
              <a:lnSpc>
                <a:spcPts val="3923"/>
              </a:lnSpc>
              <a:spcBef>
                <a:spcPct val="0"/>
              </a:spcBef>
            </a:pPr>
            <a:r>
              <a:rPr lang="en-US" sz="2802" b="1">
                <a:solidFill>
                  <a:srgbClr val="021828"/>
                </a:solidFill>
                <a:latin typeface="Public Sans Bold"/>
                <a:ea typeface="Public Sans Bold"/>
                <a:cs typeface="Public Sans Bold"/>
                <a:sym typeface="Public Sans Bold"/>
              </a:rPr>
              <a:t>Q(C,</a:t>
            </a:r>
            <a:r>
              <a:rPr lang="en-US" sz="2802" b="1" u="none" strike="noStrike">
                <a:solidFill>
                  <a:srgbClr val="021828"/>
                </a:solidFill>
                <a:latin typeface="Public Sans Bold"/>
                <a:ea typeface="Public Sans Bold"/>
                <a:cs typeface="Public Sans Bold"/>
                <a:sym typeface="Public Sans Bold"/>
              </a:rPr>
              <a:t>T,H,R,S,G) </a:t>
            </a:r>
          </a:p>
          <a:p>
            <a:pPr marL="0" lvl="0" indent="0" algn="just">
              <a:lnSpc>
                <a:spcPts val="3923"/>
              </a:lnSpc>
              <a:spcBef>
                <a:spcPct val="0"/>
              </a:spcBef>
            </a:pPr>
            <a:r>
              <a:rPr lang="en-US" sz="2802" b="1" u="none" strike="noStrike">
                <a:solidFill>
                  <a:srgbClr val="021828"/>
                </a:solidFill>
                <a:latin typeface="Public Sans Bold"/>
                <a:ea typeface="Public Sans Bold"/>
                <a:cs typeface="Public Sans Bold"/>
                <a:sym typeface="Public Sans Bold"/>
              </a:rPr>
              <a:t>f={ f₁: C→T; f₂: HR→ C; f₃: HT→ R; f₄: CS→ G; f₅: HS→ R}</a:t>
            </a:r>
          </a:p>
          <a:p>
            <a:pPr marL="0" lvl="0" indent="0" algn="just">
              <a:lnSpc>
                <a:spcPts val="3923"/>
              </a:lnSpc>
              <a:spcBef>
                <a:spcPct val="0"/>
              </a:spcBef>
            </a:pPr>
            <a:r>
              <a:rPr lang="en-US" sz="2802" b="1" u="none" strike="noStrike">
                <a:solidFill>
                  <a:srgbClr val="021828"/>
                </a:solidFill>
                <a:latin typeface="Public Sans Bold"/>
                <a:ea typeface="Public Sans Bold"/>
                <a:cs typeface="Public Sans Bold"/>
                <a:sym typeface="Public Sans Bold"/>
              </a:rPr>
              <a:t>Tìm phủ tối thiểu của F</a:t>
            </a:r>
          </a:p>
          <a:p>
            <a:pPr marL="0" lvl="0" indent="0" algn="just">
              <a:lnSpc>
                <a:spcPts val="3923"/>
              </a:lnSpc>
              <a:spcBef>
                <a:spcPct val="0"/>
              </a:spcBef>
            </a:pPr>
            <a:endParaRPr lang="en-US" sz="2802" b="1" u="none" strike="noStrike">
              <a:solidFill>
                <a:srgbClr val="021828"/>
              </a:solidFill>
              <a:latin typeface="Public Sans Bold"/>
              <a:ea typeface="Public Sans Bold"/>
              <a:cs typeface="Public Sans Bold"/>
              <a:sym typeface="Public Sans Bold"/>
            </a:endParaRPr>
          </a:p>
        </p:txBody>
      </p:sp>
      <p:sp>
        <p:nvSpPr>
          <p:cNvPr id="22" name="TextBox 22"/>
          <p:cNvSpPr txBox="1"/>
          <p:nvPr/>
        </p:nvSpPr>
        <p:spPr>
          <a:xfrm>
            <a:off x="9029793" y="7964258"/>
            <a:ext cx="3926649" cy="711198"/>
          </a:xfrm>
          <a:prstGeom prst="rect">
            <a:avLst/>
          </a:prstGeom>
        </p:spPr>
        <p:txBody>
          <a:bodyPr lIns="0" tIns="0" rIns="0" bIns="0" rtlCol="0" anchor="t">
            <a:spAutoFit/>
          </a:bodyPr>
          <a:lstStyle/>
          <a:p>
            <a:pPr algn="just">
              <a:lnSpc>
                <a:spcPts val="2800"/>
              </a:lnSpc>
            </a:pPr>
            <a:r>
              <a:rPr lang="en-US" sz="2000" b="1">
                <a:solidFill>
                  <a:srgbClr val="FFFFFF"/>
                </a:solidFill>
                <a:latin typeface="Public Sans Bold"/>
                <a:ea typeface="Public Sans Bold"/>
                <a:cs typeface="Public Sans Bold"/>
                <a:sym typeface="Public Sans Bold"/>
              </a:rPr>
              <a:t>Explain more about some global solutions to save the arctic here.</a:t>
            </a:r>
          </a:p>
        </p:txBody>
      </p:sp>
      <p:sp>
        <p:nvSpPr>
          <p:cNvPr id="23" name="TextBox 23"/>
          <p:cNvSpPr txBox="1"/>
          <p:nvPr/>
        </p:nvSpPr>
        <p:spPr>
          <a:xfrm>
            <a:off x="4212882" y="3775322"/>
            <a:ext cx="3921561" cy="5076727"/>
          </a:xfrm>
          <a:prstGeom prst="rect">
            <a:avLst/>
          </a:prstGeom>
        </p:spPr>
        <p:txBody>
          <a:bodyPr lIns="0" tIns="0" rIns="0" bIns="0" rtlCol="0" anchor="t">
            <a:spAutoFit/>
          </a:bodyPr>
          <a:lstStyle/>
          <a:p>
            <a:pPr algn="just">
              <a:lnSpc>
                <a:spcPts val="3395"/>
              </a:lnSpc>
            </a:pPr>
            <a:r>
              <a:rPr lang="en-US" sz="2425" b="1">
                <a:solidFill>
                  <a:srgbClr val="FFFFFF"/>
                </a:solidFill>
                <a:latin typeface="Public Sans Bold"/>
                <a:ea typeface="Public Sans Bold"/>
                <a:cs typeface="Public Sans Bold"/>
                <a:sym typeface="Public Sans Bold"/>
              </a:rPr>
              <a:t>• Kiểm tra H→C: Tính bao đóng của H (H+). H+={H} (không chứa C). Do đó, H</a:t>
            </a:r>
          </a:p>
          <a:p>
            <a:pPr algn="just">
              <a:lnSpc>
                <a:spcPts val="3395"/>
              </a:lnSpc>
            </a:pPr>
            <a:r>
              <a:rPr lang="en-US" sz="2425" b="1">
                <a:solidFill>
                  <a:srgbClr val="FFFFFF"/>
                </a:solidFill>
                <a:latin typeface="Public Sans Bold"/>
                <a:ea typeface="Public Sans Bold"/>
                <a:cs typeface="Public Sans Bold"/>
                <a:sym typeface="Public Sans Bold"/>
              </a:rPr>
              <a:t>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Kiểm tra R→C: Tính bao đóng của R (R+). R+={R} (không chứa C). Do đó, R</a:t>
            </a:r>
          </a:p>
          <a:p>
            <a:pPr algn="just">
              <a:lnSpc>
                <a:spcPts val="3395"/>
              </a:lnSpc>
            </a:pPr>
            <a:r>
              <a:rPr lang="en-US" sz="2425" b="1">
                <a:solidFill>
                  <a:srgbClr val="FFFFFF"/>
                </a:solidFill>
                <a:latin typeface="Public Sans Bold"/>
                <a:ea typeface="Public Sans Bold"/>
                <a:cs typeface="Public Sans Bold"/>
                <a:sym typeface="Public Sans Bold"/>
              </a:rPr>
              <a:t>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Vậy HR→C không có thuộc tính thừa.</a:t>
            </a:r>
          </a:p>
        </p:txBody>
      </p:sp>
      <p:sp>
        <p:nvSpPr>
          <p:cNvPr id="24" name="TextBox 24"/>
          <p:cNvSpPr txBox="1"/>
          <p:nvPr/>
        </p:nvSpPr>
        <p:spPr>
          <a:xfrm>
            <a:off x="413099" y="1768394"/>
            <a:ext cx="2553747" cy="5909918"/>
          </a:xfrm>
          <a:prstGeom prst="rect">
            <a:avLst/>
          </a:prstGeom>
        </p:spPr>
        <p:txBody>
          <a:bodyPr lIns="0" tIns="0" rIns="0" bIns="0" rtlCol="0" anchor="t">
            <a:spAutoFit/>
          </a:bodyPr>
          <a:lstStyle/>
          <a:p>
            <a:pPr marL="0" lvl="0" indent="0" algn="l">
              <a:lnSpc>
                <a:spcPts val="5865"/>
              </a:lnSpc>
              <a:spcBef>
                <a:spcPct val="0"/>
              </a:spcBef>
            </a:pPr>
            <a:r>
              <a:rPr lang="en-US" sz="4618" b="1">
                <a:solidFill>
                  <a:srgbClr val="0E2F5F"/>
                </a:solidFill>
                <a:latin typeface="Public Sans Heavy"/>
                <a:ea typeface="Public Sans Heavy"/>
                <a:cs typeface="Public Sans Heavy"/>
                <a:sym typeface="Public Sans Heavy"/>
              </a:rPr>
              <a:t>Bài 6: Xét </a:t>
            </a:r>
            <a:r>
              <a:rPr lang="en-US" sz="4618" b="1" u="none" strike="noStrike">
                <a:solidFill>
                  <a:srgbClr val="0E2F5F"/>
                </a:solidFill>
                <a:latin typeface="Public Sans Heavy"/>
                <a:ea typeface="Public Sans Heavy"/>
                <a:cs typeface="Public Sans Heavy"/>
                <a:sym typeface="Public Sans Heavy"/>
              </a:rPr>
              <a:t>lược đồ quan hệ và tập phụ thuộc dữ liệu:</a:t>
            </a:r>
          </a:p>
          <a:p>
            <a:pPr marL="0" lvl="0" indent="0" algn="l">
              <a:lnSpc>
                <a:spcPts val="5865"/>
              </a:lnSpc>
              <a:spcBef>
                <a:spcPct val="0"/>
              </a:spcBef>
            </a:pPr>
            <a:endParaRPr lang="en-US" sz="4618" b="1" u="none" strike="noStrike">
              <a:solidFill>
                <a:srgbClr val="0E2F5F"/>
              </a:solidFill>
              <a:latin typeface="Public Sans Heavy"/>
              <a:ea typeface="Public Sans Heavy"/>
              <a:cs typeface="Public Sans Heavy"/>
              <a:sym typeface="Public Sans Heavy"/>
            </a:endParaRPr>
          </a:p>
        </p:txBody>
      </p:sp>
      <p:sp>
        <p:nvSpPr>
          <p:cNvPr id="25" name="Freeform 25"/>
          <p:cNvSpPr/>
          <p:nvPr/>
        </p:nvSpPr>
        <p:spPr>
          <a:xfrm flipH="1">
            <a:off x="16378871" y="9842079"/>
            <a:ext cx="944875" cy="292052"/>
          </a:xfrm>
          <a:custGeom>
            <a:avLst/>
            <a:gdLst/>
            <a:ahLst/>
            <a:cxnLst/>
            <a:rect l="l" t="t" r="r" b="b"/>
            <a:pathLst>
              <a:path w="944875" h="292052">
                <a:moveTo>
                  <a:pt x="944876" y="0"/>
                </a:moveTo>
                <a:lnTo>
                  <a:pt x="0" y="0"/>
                </a:lnTo>
                <a:lnTo>
                  <a:pt x="0" y="292052"/>
                </a:lnTo>
                <a:lnTo>
                  <a:pt x="944876" y="292052"/>
                </a:lnTo>
                <a:lnTo>
                  <a:pt x="94487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4397784" y="9814131"/>
            <a:ext cx="883608" cy="273115"/>
          </a:xfrm>
          <a:custGeom>
            <a:avLst/>
            <a:gdLst/>
            <a:ahLst/>
            <a:cxnLst/>
            <a:rect l="l" t="t" r="r" b="b"/>
            <a:pathLst>
              <a:path w="883608" h="273115">
                <a:moveTo>
                  <a:pt x="0" y="0"/>
                </a:moveTo>
                <a:lnTo>
                  <a:pt x="883608" y="0"/>
                </a:lnTo>
                <a:lnTo>
                  <a:pt x="883608" y="273116"/>
                </a:lnTo>
                <a:lnTo>
                  <a:pt x="0" y="273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4115588" y="1849678"/>
            <a:ext cx="12735721" cy="985645"/>
          </a:xfrm>
          <a:prstGeom prst="rect">
            <a:avLst/>
          </a:prstGeom>
        </p:spPr>
        <p:txBody>
          <a:bodyPr lIns="0" tIns="0" rIns="0" bIns="0" rtlCol="0" anchor="t">
            <a:spAutoFit/>
          </a:bodyPr>
          <a:lstStyle/>
          <a:p>
            <a:pPr algn="just">
              <a:lnSpc>
                <a:spcPts val="3948"/>
              </a:lnSpc>
            </a:pPr>
            <a:r>
              <a:rPr lang="en-US" sz="2820" b="1">
                <a:solidFill>
                  <a:srgbClr val="0E2F5F"/>
                </a:solidFill>
                <a:latin typeface="Public Sans Bold"/>
                <a:ea typeface="Public Sans Bold"/>
                <a:cs typeface="Public Sans Bold"/>
                <a:sym typeface="Public Sans Bold"/>
              </a:rPr>
              <a:t>Bước 2: Loại bỏ các thuộc tính thừa ở vế trái của mỗi phụ thuộc hàm.</a:t>
            </a:r>
          </a:p>
          <a:p>
            <a:pPr algn="just">
              <a:lnSpc>
                <a:spcPts val="3948"/>
              </a:lnSpc>
            </a:pPr>
            <a:endParaRPr lang="en-US" sz="2820" b="1">
              <a:solidFill>
                <a:srgbClr val="0E2F5F"/>
              </a:solidFill>
              <a:latin typeface="Public Sans Bold"/>
              <a:ea typeface="Public Sans Bold"/>
              <a:cs typeface="Public Sans Bold"/>
              <a:sym typeface="Public Sans Bold"/>
            </a:endParaRPr>
          </a:p>
        </p:txBody>
      </p:sp>
      <p:sp>
        <p:nvSpPr>
          <p:cNvPr id="28" name="TextBox 28"/>
          <p:cNvSpPr txBox="1"/>
          <p:nvPr/>
        </p:nvSpPr>
        <p:spPr>
          <a:xfrm>
            <a:off x="3923487" y="2816273"/>
            <a:ext cx="4284872" cy="915033"/>
          </a:xfrm>
          <a:prstGeom prst="rect">
            <a:avLst/>
          </a:prstGeom>
        </p:spPr>
        <p:txBody>
          <a:bodyPr lIns="0" tIns="0" rIns="0" bIns="0" rtlCol="0" anchor="t">
            <a:spAutoFit/>
          </a:bodyPr>
          <a:lstStyle/>
          <a:p>
            <a:pPr algn="ctr">
              <a:lnSpc>
                <a:spcPts val="3640"/>
              </a:lnSpc>
            </a:pPr>
            <a:r>
              <a:rPr lang="en-US" sz="2600" b="1">
                <a:solidFill>
                  <a:srgbClr val="FFFFFF"/>
                </a:solidFill>
                <a:latin typeface="Public Sans Heavy"/>
                <a:ea typeface="Public Sans Heavy"/>
                <a:cs typeface="Public Sans Heavy"/>
                <a:sym typeface="Public Sans Heavy"/>
              </a:rPr>
              <a:t>HR→C</a:t>
            </a:r>
          </a:p>
          <a:p>
            <a:pPr algn="ctr">
              <a:lnSpc>
                <a:spcPts val="3640"/>
              </a:lnSpc>
            </a:pPr>
            <a:endParaRPr lang="en-US" sz="2600" b="1">
              <a:solidFill>
                <a:srgbClr val="FFFFFF"/>
              </a:solidFill>
              <a:latin typeface="Public Sans Heavy"/>
              <a:ea typeface="Public Sans Heavy"/>
              <a:cs typeface="Public Sans Heavy"/>
              <a:sym typeface="Public Sans Heavy"/>
            </a:endParaRPr>
          </a:p>
        </p:txBody>
      </p:sp>
      <p:grpSp>
        <p:nvGrpSpPr>
          <p:cNvPr id="29" name="Group 29"/>
          <p:cNvGrpSpPr/>
          <p:nvPr/>
        </p:nvGrpSpPr>
        <p:grpSpPr>
          <a:xfrm>
            <a:off x="9798373" y="2791656"/>
            <a:ext cx="2270531" cy="665701"/>
            <a:chOff x="0" y="0"/>
            <a:chExt cx="598000" cy="175329"/>
          </a:xfrm>
        </p:grpSpPr>
        <p:sp>
          <p:nvSpPr>
            <p:cNvPr id="30" name="Freeform 30"/>
            <p:cNvSpPr/>
            <p:nvPr/>
          </p:nvSpPr>
          <p:spPr>
            <a:xfrm>
              <a:off x="0" y="0"/>
              <a:ext cx="598000" cy="175329"/>
            </a:xfrm>
            <a:custGeom>
              <a:avLst/>
              <a:gdLst/>
              <a:ahLst/>
              <a:cxnLst/>
              <a:rect l="l" t="t" r="r" b="b"/>
              <a:pathLst>
                <a:path w="598000" h="175329">
                  <a:moveTo>
                    <a:pt x="87664" y="0"/>
                  </a:moveTo>
                  <a:lnTo>
                    <a:pt x="510336" y="0"/>
                  </a:lnTo>
                  <a:cubicBezTo>
                    <a:pt x="533586" y="0"/>
                    <a:pt x="555884" y="9236"/>
                    <a:pt x="572324" y="25676"/>
                  </a:cubicBezTo>
                  <a:cubicBezTo>
                    <a:pt x="588764" y="42117"/>
                    <a:pt x="598000" y="64414"/>
                    <a:pt x="598000" y="87664"/>
                  </a:cubicBezTo>
                  <a:lnTo>
                    <a:pt x="598000" y="87664"/>
                  </a:lnTo>
                  <a:cubicBezTo>
                    <a:pt x="598000" y="136080"/>
                    <a:pt x="558751" y="175329"/>
                    <a:pt x="510336"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id="31" name="TextBox 31"/>
            <p:cNvSpPr txBox="1"/>
            <p:nvPr/>
          </p:nvSpPr>
          <p:spPr>
            <a:xfrm>
              <a:off x="0" y="-57150"/>
              <a:ext cx="598000" cy="232479"/>
            </a:xfrm>
            <a:prstGeom prst="rect">
              <a:avLst/>
            </a:prstGeom>
          </p:spPr>
          <p:txBody>
            <a:bodyPr lIns="50800" tIns="50800" rIns="50800" bIns="50800" rtlCol="0" anchor="ctr"/>
            <a:lstStyle/>
            <a:p>
              <a:pPr algn="ctr">
                <a:lnSpc>
                  <a:spcPts val="2800"/>
                </a:lnSpc>
              </a:pPr>
              <a:endParaRPr/>
            </a:p>
          </p:txBody>
        </p:sp>
      </p:grpSp>
      <p:grpSp>
        <p:nvGrpSpPr>
          <p:cNvPr id="32" name="Group 32"/>
          <p:cNvGrpSpPr/>
          <p:nvPr/>
        </p:nvGrpSpPr>
        <p:grpSpPr>
          <a:xfrm>
            <a:off x="8728710" y="3651372"/>
            <a:ext cx="4471664" cy="5823450"/>
            <a:chOff x="0" y="0"/>
            <a:chExt cx="1177722" cy="1533748"/>
          </a:xfrm>
        </p:grpSpPr>
        <p:sp>
          <p:nvSpPr>
            <p:cNvPr id="33" name="Freeform 33"/>
            <p:cNvSpPr/>
            <p:nvPr/>
          </p:nvSpPr>
          <p:spPr>
            <a:xfrm>
              <a:off x="0" y="0"/>
              <a:ext cx="1177722" cy="1533748"/>
            </a:xfrm>
            <a:custGeom>
              <a:avLst/>
              <a:gdLst/>
              <a:ahLst/>
              <a:cxnLst/>
              <a:rect l="l" t="t" r="r" b="b"/>
              <a:pathLst>
                <a:path w="1177722" h="1533748">
                  <a:moveTo>
                    <a:pt x="32895" y="0"/>
                  </a:moveTo>
                  <a:lnTo>
                    <a:pt x="1144827" y="0"/>
                  </a:lnTo>
                  <a:cubicBezTo>
                    <a:pt x="1153551" y="0"/>
                    <a:pt x="1161918" y="3466"/>
                    <a:pt x="1168087" y="9635"/>
                  </a:cubicBezTo>
                  <a:cubicBezTo>
                    <a:pt x="1174256" y="15804"/>
                    <a:pt x="1177722" y="24171"/>
                    <a:pt x="1177722" y="32895"/>
                  </a:cubicBezTo>
                  <a:lnTo>
                    <a:pt x="1177722" y="1500853"/>
                  </a:lnTo>
                  <a:cubicBezTo>
                    <a:pt x="1177722" y="1519020"/>
                    <a:pt x="1162995" y="1533748"/>
                    <a:pt x="1144827" y="1533748"/>
                  </a:cubicBezTo>
                  <a:lnTo>
                    <a:pt x="32895" y="1533748"/>
                  </a:lnTo>
                  <a:cubicBezTo>
                    <a:pt x="14728" y="1533748"/>
                    <a:pt x="0" y="1519020"/>
                    <a:pt x="0" y="1500853"/>
                  </a:cubicBezTo>
                  <a:lnTo>
                    <a:pt x="0" y="32895"/>
                  </a:lnTo>
                  <a:cubicBezTo>
                    <a:pt x="0" y="14728"/>
                    <a:pt x="14728" y="0"/>
                    <a:pt x="32895" y="0"/>
                  </a:cubicBezTo>
                  <a:close/>
                </a:path>
              </a:pathLst>
            </a:custGeom>
            <a:solidFill>
              <a:srgbClr val="5188CC"/>
            </a:solidFill>
          </p:spPr>
        </p:sp>
        <p:sp>
          <p:nvSpPr>
            <p:cNvPr id="34" name="TextBox 34"/>
            <p:cNvSpPr txBox="1"/>
            <p:nvPr/>
          </p:nvSpPr>
          <p:spPr>
            <a:xfrm>
              <a:off x="0" y="-57150"/>
              <a:ext cx="1177722" cy="1590898"/>
            </a:xfrm>
            <a:prstGeom prst="rect">
              <a:avLst/>
            </a:prstGeom>
          </p:spPr>
          <p:txBody>
            <a:bodyPr lIns="50800" tIns="50800" rIns="50800" bIns="50800" rtlCol="0" anchor="ctr"/>
            <a:lstStyle/>
            <a:p>
              <a:pPr algn="ctr">
                <a:lnSpc>
                  <a:spcPts val="2800"/>
                </a:lnSpc>
              </a:pPr>
              <a:endParaRPr/>
            </a:p>
          </p:txBody>
        </p:sp>
      </p:grpSp>
      <p:sp>
        <p:nvSpPr>
          <p:cNvPr id="35" name="TextBox 35"/>
          <p:cNvSpPr txBox="1"/>
          <p:nvPr/>
        </p:nvSpPr>
        <p:spPr>
          <a:xfrm>
            <a:off x="9034664" y="3817640"/>
            <a:ext cx="3921561" cy="5076727"/>
          </a:xfrm>
          <a:prstGeom prst="rect">
            <a:avLst/>
          </a:prstGeom>
        </p:spPr>
        <p:txBody>
          <a:bodyPr lIns="0" tIns="0" rIns="0" bIns="0" rtlCol="0" anchor="t">
            <a:spAutoFit/>
          </a:bodyPr>
          <a:lstStyle/>
          <a:p>
            <a:pPr algn="just">
              <a:lnSpc>
                <a:spcPts val="3395"/>
              </a:lnSpc>
            </a:pPr>
            <a:r>
              <a:rPr lang="en-US" sz="2425" b="1">
                <a:solidFill>
                  <a:srgbClr val="FFFFFF"/>
                </a:solidFill>
                <a:latin typeface="Public Sans Bold"/>
                <a:ea typeface="Public Sans Bold"/>
                <a:cs typeface="Public Sans Bold"/>
                <a:sym typeface="Public Sans Bold"/>
              </a:rPr>
              <a:t>• Kiểm tra H→R: Tính bao đóng của H (H+). H+={H} (không chứa R). Do đó, H</a:t>
            </a:r>
          </a:p>
          <a:p>
            <a:pPr algn="just">
              <a:lnSpc>
                <a:spcPts val="3395"/>
              </a:lnSpc>
            </a:pPr>
            <a:r>
              <a:rPr lang="en-US" sz="2425" b="1">
                <a:solidFill>
                  <a:srgbClr val="FFFFFF"/>
                </a:solidFill>
                <a:latin typeface="Public Sans Bold"/>
                <a:ea typeface="Public Sans Bold"/>
                <a:cs typeface="Public Sans Bold"/>
                <a:sym typeface="Public Sans Bold"/>
              </a:rPr>
              <a:t>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Kiểm tra T→R: Tính bao đóng của T (T+). Từ C→T, ta có T+={T} (không chứa</a:t>
            </a:r>
          </a:p>
          <a:p>
            <a:pPr algn="just">
              <a:lnSpc>
                <a:spcPts val="3395"/>
              </a:lnSpc>
            </a:pPr>
            <a:r>
              <a:rPr lang="en-US" sz="2425" b="1">
                <a:solidFill>
                  <a:srgbClr val="FFFFFF"/>
                </a:solidFill>
                <a:latin typeface="Public Sans Bold"/>
                <a:ea typeface="Public Sans Bold"/>
                <a:cs typeface="Public Sans Bold"/>
                <a:sym typeface="Public Sans Bold"/>
              </a:rPr>
              <a:t>R). Do đó, T 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Vậy HT→R không có thuộc tính thừa.</a:t>
            </a:r>
          </a:p>
        </p:txBody>
      </p:sp>
      <p:sp>
        <p:nvSpPr>
          <p:cNvPr id="36" name="TextBox 36"/>
          <p:cNvSpPr txBox="1"/>
          <p:nvPr/>
        </p:nvSpPr>
        <p:spPr>
          <a:xfrm>
            <a:off x="8745269" y="2858591"/>
            <a:ext cx="4284872" cy="915033"/>
          </a:xfrm>
          <a:prstGeom prst="rect">
            <a:avLst/>
          </a:prstGeom>
        </p:spPr>
        <p:txBody>
          <a:bodyPr lIns="0" tIns="0" rIns="0" bIns="0" rtlCol="0" anchor="t">
            <a:spAutoFit/>
          </a:bodyPr>
          <a:lstStyle/>
          <a:p>
            <a:pPr algn="ctr">
              <a:lnSpc>
                <a:spcPts val="3640"/>
              </a:lnSpc>
            </a:pPr>
            <a:r>
              <a:rPr lang="en-US" sz="2600" b="1">
                <a:solidFill>
                  <a:srgbClr val="FFFFFF"/>
                </a:solidFill>
                <a:latin typeface="Public Sans Heavy"/>
                <a:ea typeface="Public Sans Heavy"/>
                <a:cs typeface="Public Sans Heavy"/>
                <a:sym typeface="Public Sans Heavy"/>
              </a:rPr>
              <a:t>HT→R</a:t>
            </a:r>
          </a:p>
          <a:p>
            <a:pPr algn="ctr">
              <a:lnSpc>
                <a:spcPts val="3640"/>
              </a:lnSpc>
            </a:pPr>
            <a:endParaRPr lang="en-US" sz="2600" b="1">
              <a:solidFill>
                <a:srgbClr val="FFFFFF"/>
              </a:solidFill>
              <a:latin typeface="Public Sans Heavy"/>
              <a:ea typeface="Public Sans Heavy"/>
              <a:cs typeface="Public Sans Heavy"/>
              <a:sym typeface="Public Sans Heavy"/>
            </a:endParaRPr>
          </a:p>
        </p:txBody>
      </p:sp>
      <p:grpSp>
        <p:nvGrpSpPr>
          <p:cNvPr id="37" name="Group 37"/>
          <p:cNvGrpSpPr/>
          <p:nvPr/>
        </p:nvGrpSpPr>
        <p:grpSpPr>
          <a:xfrm>
            <a:off x="14580778" y="2749338"/>
            <a:ext cx="2270531" cy="665701"/>
            <a:chOff x="0" y="0"/>
            <a:chExt cx="598000" cy="175329"/>
          </a:xfrm>
        </p:grpSpPr>
        <p:sp>
          <p:nvSpPr>
            <p:cNvPr id="38" name="Freeform 38"/>
            <p:cNvSpPr/>
            <p:nvPr/>
          </p:nvSpPr>
          <p:spPr>
            <a:xfrm>
              <a:off x="0" y="0"/>
              <a:ext cx="598000" cy="175329"/>
            </a:xfrm>
            <a:custGeom>
              <a:avLst/>
              <a:gdLst/>
              <a:ahLst/>
              <a:cxnLst/>
              <a:rect l="l" t="t" r="r" b="b"/>
              <a:pathLst>
                <a:path w="598000" h="175329">
                  <a:moveTo>
                    <a:pt x="87664" y="0"/>
                  </a:moveTo>
                  <a:lnTo>
                    <a:pt x="510336" y="0"/>
                  </a:lnTo>
                  <a:cubicBezTo>
                    <a:pt x="533586" y="0"/>
                    <a:pt x="555884" y="9236"/>
                    <a:pt x="572324" y="25676"/>
                  </a:cubicBezTo>
                  <a:cubicBezTo>
                    <a:pt x="588764" y="42117"/>
                    <a:pt x="598000" y="64414"/>
                    <a:pt x="598000" y="87664"/>
                  </a:cubicBezTo>
                  <a:lnTo>
                    <a:pt x="598000" y="87664"/>
                  </a:lnTo>
                  <a:cubicBezTo>
                    <a:pt x="598000" y="136080"/>
                    <a:pt x="558751" y="175329"/>
                    <a:pt x="510336"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id="39" name="TextBox 39"/>
            <p:cNvSpPr txBox="1"/>
            <p:nvPr/>
          </p:nvSpPr>
          <p:spPr>
            <a:xfrm>
              <a:off x="0" y="-57150"/>
              <a:ext cx="598000" cy="232479"/>
            </a:xfrm>
            <a:prstGeom prst="rect">
              <a:avLst/>
            </a:prstGeom>
          </p:spPr>
          <p:txBody>
            <a:bodyPr lIns="50800" tIns="50800" rIns="50800" bIns="50800" rtlCol="0" anchor="ctr"/>
            <a:lstStyle/>
            <a:p>
              <a:pPr algn="ctr">
                <a:lnSpc>
                  <a:spcPts val="2800"/>
                </a:lnSpc>
              </a:pPr>
              <a:endParaRPr/>
            </a:p>
          </p:txBody>
        </p:sp>
      </p:grpSp>
      <p:grpSp>
        <p:nvGrpSpPr>
          <p:cNvPr id="40" name="Group 40"/>
          <p:cNvGrpSpPr/>
          <p:nvPr/>
        </p:nvGrpSpPr>
        <p:grpSpPr>
          <a:xfrm>
            <a:off x="13511114" y="3609054"/>
            <a:ext cx="4471664" cy="5823450"/>
            <a:chOff x="0" y="0"/>
            <a:chExt cx="1177722" cy="1533748"/>
          </a:xfrm>
        </p:grpSpPr>
        <p:sp>
          <p:nvSpPr>
            <p:cNvPr id="41" name="Freeform 41"/>
            <p:cNvSpPr/>
            <p:nvPr/>
          </p:nvSpPr>
          <p:spPr>
            <a:xfrm>
              <a:off x="0" y="0"/>
              <a:ext cx="1177722" cy="1533748"/>
            </a:xfrm>
            <a:custGeom>
              <a:avLst/>
              <a:gdLst/>
              <a:ahLst/>
              <a:cxnLst/>
              <a:rect l="l" t="t" r="r" b="b"/>
              <a:pathLst>
                <a:path w="1177722" h="1533748">
                  <a:moveTo>
                    <a:pt x="32895" y="0"/>
                  </a:moveTo>
                  <a:lnTo>
                    <a:pt x="1144827" y="0"/>
                  </a:lnTo>
                  <a:cubicBezTo>
                    <a:pt x="1153551" y="0"/>
                    <a:pt x="1161918" y="3466"/>
                    <a:pt x="1168087" y="9635"/>
                  </a:cubicBezTo>
                  <a:cubicBezTo>
                    <a:pt x="1174256" y="15804"/>
                    <a:pt x="1177722" y="24171"/>
                    <a:pt x="1177722" y="32895"/>
                  </a:cubicBezTo>
                  <a:lnTo>
                    <a:pt x="1177722" y="1500853"/>
                  </a:lnTo>
                  <a:cubicBezTo>
                    <a:pt x="1177722" y="1519020"/>
                    <a:pt x="1162995" y="1533748"/>
                    <a:pt x="1144827" y="1533748"/>
                  </a:cubicBezTo>
                  <a:lnTo>
                    <a:pt x="32895" y="1533748"/>
                  </a:lnTo>
                  <a:cubicBezTo>
                    <a:pt x="14728" y="1533748"/>
                    <a:pt x="0" y="1519020"/>
                    <a:pt x="0" y="1500853"/>
                  </a:cubicBezTo>
                  <a:lnTo>
                    <a:pt x="0" y="32895"/>
                  </a:lnTo>
                  <a:cubicBezTo>
                    <a:pt x="0" y="14728"/>
                    <a:pt x="14728" y="0"/>
                    <a:pt x="32895" y="0"/>
                  </a:cubicBezTo>
                  <a:close/>
                </a:path>
              </a:pathLst>
            </a:custGeom>
            <a:solidFill>
              <a:srgbClr val="5188CC"/>
            </a:solidFill>
          </p:spPr>
        </p:sp>
        <p:sp>
          <p:nvSpPr>
            <p:cNvPr id="42" name="TextBox 42"/>
            <p:cNvSpPr txBox="1"/>
            <p:nvPr/>
          </p:nvSpPr>
          <p:spPr>
            <a:xfrm>
              <a:off x="0" y="-57150"/>
              <a:ext cx="1177722" cy="1590898"/>
            </a:xfrm>
            <a:prstGeom prst="rect">
              <a:avLst/>
            </a:prstGeom>
          </p:spPr>
          <p:txBody>
            <a:bodyPr lIns="50800" tIns="50800" rIns="50800" bIns="50800" rtlCol="0" anchor="ctr"/>
            <a:lstStyle/>
            <a:p>
              <a:pPr algn="ctr">
                <a:lnSpc>
                  <a:spcPts val="2800"/>
                </a:lnSpc>
              </a:pPr>
              <a:endParaRPr/>
            </a:p>
          </p:txBody>
        </p:sp>
      </p:grpSp>
      <p:sp>
        <p:nvSpPr>
          <p:cNvPr id="43" name="TextBox 43"/>
          <p:cNvSpPr txBox="1"/>
          <p:nvPr/>
        </p:nvSpPr>
        <p:spPr>
          <a:xfrm>
            <a:off x="13817068" y="3775322"/>
            <a:ext cx="3921561" cy="5076727"/>
          </a:xfrm>
          <a:prstGeom prst="rect">
            <a:avLst/>
          </a:prstGeom>
        </p:spPr>
        <p:txBody>
          <a:bodyPr lIns="0" tIns="0" rIns="0" bIns="0" rtlCol="0" anchor="t">
            <a:spAutoFit/>
          </a:bodyPr>
          <a:lstStyle/>
          <a:p>
            <a:pPr algn="just">
              <a:lnSpc>
                <a:spcPts val="3395"/>
              </a:lnSpc>
            </a:pPr>
            <a:r>
              <a:rPr lang="en-US" sz="2425" b="1">
                <a:solidFill>
                  <a:srgbClr val="FFFFFF"/>
                </a:solidFill>
                <a:latin typeface="Public Sans Bold"/>
                <a:ea typeface="Public Sans Bold"/>
                <a:cs typeface="Public Sans Bold"/>
                <a:sym typeface="Public Sans Bold"/>
              </a:rPr>
              <a:t>• Kiểm tra H→R: Tính bao đóng của H (H+). H+={H} (không chứa R). Do đó, H</a:t>
            </a:r>
          </a:p>
          <a:p>
            <a:pPr algn="just">
              <a:lnSpc>
                <a:spcPts val="3395"/>
              </a:lnSpc>
            </a:pPr>
            <a:r>
              <a:rPr lang="en-US" sz="2425" b="1">
                <a:solidFill>
                  <a:srgbClr val="FFFFFF"/>
                </a:solidFill>
                <a:latin typeface="Public Sans Bold"/>
                <a:ea typeface="Public Sans Bold"/>
                <a:cs typeface="Public Sans Bold"/>
                <a:sym typeface="Public Sans Bold"/>
              </a:rPr>
              <a:t>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Kiểm tra S→R: Tính bao đóng của S (S+). S+={S} (không chứa R). Do đó, S</a:t>
            </a:r>
          </a:p>
          <a:p>
            <a:pPr algn="just">
              <a:lnSpc>
                <a:spcPts val="3395"/>
              </a:lnSpc>
            </a:pPr>
            <a:r>
              <a:rPr lang="en-US" sz="2425" b="1">
                <a:solidFill>
                  <a:srgbClr val="FFFFFF"/>
                </a:solidFill>
                <a:latin typeface="Public Sans Bold"/>
                <a:ea typeface="Public Sans Bold"/>
                <a:cs typeface="Public Sans Bold"/>
                <a:sym typeface="Public Sans Bold"/>
              </a:rPr>
              <a:t>không phải là thuộc tính thừa.</a:t>
            </a:r>
          </a:p>
          <a:p>
            <a:pPr algn="just">
              <a:lnSpc>
                <a:spcPts val="3395"/>
              </a:lnSpc>
            </a:pPr>
            <a:r>
              <a:rPr lang="en-US" sz="2425" b="1">
                <a:solidFill>
                  <a:srgbClr val="FFFFFF"/>
                </a:solidFill>
                <a:latin typeface="Public Sans Bold"/>
                <a:ea typeface="Public Sans Bold"/>
                <a:cs typeface="Public Sans Bold"/>
                <a:sym typeface="Public Sans Bold"/>
              </a:rPr>
              <a:t>• Vậy HS→R không có thuộc tính thừa.</a:t>
            </a:r>
          </a:p>
        </p:txBody>
      </p:sp>
      <p:sp>
        <p:nvSpPr>
          <p:cNvPr id="44" name="TextBox 44"/>
          <p:cNvSpPr txBox="1"/>
          <p:nvPr/>
        </p:nvSpPr>
        <p:spPr>
          <a:xfrm>
            <a:off x="13527673" y="2816273"/>
            <a:ext cx="4284872" cy="915033"/>
          </a:xfrm>
          <a:prstGeom prst="rect">
            <a:avLst/>
          </a:prstGeom>
        </p:spPr>
        <p:txBody>
          <a:bodyPr lIns="0" tIns="0" rIns="0" bIns="0" rtlCol="0" anchor="t">
            <a:spAutoFit/>
          </a:bodyPr>
          <a:lstStyle/>
          <a:p>
            <a:pPr algn="ctr">
              <a:lnSpc>
                <a:spcPts val="3640"/>
              </a:lnSpc>
            </a:pPr>
            <a:r>
              <a:rPr lang="en-US" sz="2600" b="1">
                <a:solidFill>
                  <a:srgbClr val="FFFFFF"/>
                </a:solidFill>
                <a:latin typeface="Public Sans Heavy"/>
                <a:ea typeface="Public Sans Heavy"/>
                <a:cs typeface="Public Sans Heavy"/>
                <a:sym typeface="Public Sans Heavy"/>
              </a:rPr>
              <a:t>HS→R</a:t>
            </a:r>
          </a:p>
          <a:p>
            <a:pPr algn="ctr">
              <a:lnSpc>
                <a:spcPts val="3640"/>
              </a:lnSpc>
            </a:pPr>
            <a:endParaRPr lang="en-US" sz="2600" b="1">
              <a:solidFill>
                <a:srgbClr val="FFFFFF"/>
              </a:solidFill>
              <a:latin typeface="Public Sans Heavy"/>
              <a:ea typeface="Public Sans Heavy"/>
              <a:cs typeface="Public Sans Heavy"/>
              <a:sym typeface="Public Sans Heavy"/>
            </a:endParaRPr>
          </a:p>
        </p:txBody>
      </p:sp>
      <p:sp>
        <p:nvSpPr>
          <p:cNvPr id="45" name="TextBox 45"/>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76842" y="2173868"/>
            <a:ext cx="14486417" cy="7833435"/>
            <a:chOff x="0" y="0"/>
            <a:chExt cx="3739448" cy="2022082"/>
          </a:xfrm>
        </p:grpSpPr>
        <p:sp>
          <p:nvSpPr>
            <p:cNvPr id="3" name="Freeform 3"/>
            <p:cNvSpPr/>
            <p:nvPr/>
          </p:nvSpPr>
          <p:spPr>
            <a:xfrm>
              <a:off x="0" y="0"/>
              <a:ext cx="3739448" cy="2022082"/>
            </a:xfrm>
            <a:custGeom>
              <a:avLst/>
              <a:gdLst/>
              <a:ahLst/>
              <a:cxnLst/>
              <a:rect l="l" t="t" r="r" b="b"/>
              <a:pathLst>
                <a:path w="3739448" h="2022082">
                  <a:moveTo>
                    <a:pt x="27256" y="0"/>
                  </a:moveTo>
                  <a:lnTo>
                    <a:pt x="3712193" y="0"/>
                  </a:lnTo>
                  <a:cubicBezTo>
                    <a:pt x="3727246" y="0"/>
                    <a:pt x="3739448" y="12203"/>
                    <a:pt x="3739448" y="27256"/>
                  </a:cubicBezTo>
                  <a:lnTo>
                    <a:pt x="3739448" y="1994826"/>
                  </a:lnTo>
                  <a:cubicBezTo>
                    <a:pt x="3739448" y="2002055"/>
                    <a:pt x="3736577" y="2008988"/>
                    <a:pt x="3731466" y="2014099"/>
                  </a:cubicBezTo>
                  <a:cubicBezTo>
                    <a:pt x="3726354" y="2019210"/>
                    <a:pt x="3719421" y="2022082"/>
                    <a:pt x="3712193" y="2022082"/>
                  </a:cubicBezTo>
                  <a:lnTo>
                    <a:pt x="27256" y="2022082"/>
                  </a:lnTo>
                  <a:cubicBezTo>
                    <a:pt x="20027" y="2022082"/>
                    <a:pt x="13094" y="2019210"/>
                    <a:pt x="7983" y="2014099"/>
                  </a:cubicBezTo>
                  <a:cubicBezTo>
                    <a:pt x="2872" y="2008988"/>
                    <a:pt x="0" y="2002055"/>
                    <a:pt x="0" y="1994826"/>
                  </a:cubicBezTo>
                  <a:lnTo>
                    <a:pt x="0" y="27256"/>
                  </a:lnTo>
                  <a:cubicBezTo>
                    <a:pt x="0" y="20027"/>
                    <a:pt x="2872" y="13094"/>
                    <a:pt x="7983" y="7983"/>
                  </a:cubicBezTo>
                  <a:cubicBezTo>
                    <a:pt x="13094" y="2872"/>
                    <a:pt x="20027" y="0"/>
                    <a:pt x="27256" y="0"/>
                  </a:cubicBezTo>
                  <a:close/>
                </a:path>
              </a:pathLst>
            </a:custGeom>
            <a:solidFill>
              <a:srgbClr val="E1EDFC"/>
            </a:solidFill>
          </p:spPr>
        </p:sp>
        <p:sp>
          <p:nvSpPr>
            <p:cNvPr id="4" name="TextBox 4"/>
            <p:cNvSpPr txBox="1"/>
            <p:nvPr/>
          </p:nvSpPr>
          <p:spPr>
            <a:xfrm>
              <a:off x="0" y="-57150"/>
              <a:ext cx="3739448" cy="207923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381518" y="1284376"/>
            <a:ext cx="5287835" cy="7389432"/>
            <a:chOff x="0" y="0"/>
            <a:chExt cx="1466477" cy="2049314"/>
          </a:xfrm>
        </p:grpSpPr>
        <p:sp>
          <p:nvSpPr>
            <p:cNvPr id="6" name="Freeform 6"/>
            <p:cNvSpPr/>
            <p:nvPr/>
          </p:nvSpPr>
          <p:spPr>
            <a:xfrm>
              <a:off x="0" y="0"/>
              <a:ext cx="1466477" cy="2049314"/>
            </a:xfrm>
            <a:custGeom>
              <a:avLst/>
              <a:gdLst/>
              <a:ahLst/>
              <a:cxnLst/>
              <a:rect l="l" t="t" r="r" b="b"/>
              <a:pathLst>
                <a:path w="1466477" h="2049314">
                  <a:moveTo>
                    <a:pt x="86382" y="0"/>
                  </a:moveTo>
                  <a:lnTo>
                    <a:pt x="1380095" y="0"/>
                  </a:lnTo>
                  <a:cubicBezTo>
                    <a:pt x="1403005" y="0"/>
                    <a:pt x="1424977" y="9101"/>
                    <a:pt x="1441177" y="25301"/>
                  </a:cubicBezTo>
                  <a:cubicBezTo>
                    <a:pt x="1457376" y="41500"/>
                    <a:pt x="1466477" y="63472"/>
                    <a:pt x="1466477" y="86382"/>
                  </a:cubicBezTo>
                  <a:lnTo>
                    <a:pt x="1466477" y="1962932"/>
                  </a:lnTo>
                  <a:cubicBezTo>
                    <a:pt x="1466477" y="2010639"/>
                    <a:pt x="1427803" y="2049314"/>
                    <a:pt x="1380095" y="2049314"/>
                  </a:cubicBezTo>
                  <a:lnTo>
                    <a:pt x="86382" y="2049314"/>
                  </a:lnTo>
                  <a:cubicBezTo>
                    <a:pt x="38674" y="2049314"/>
                    <a:pt x="0" y="2010639"/>
                    <a:pt x="0" y="1962932"/>
                  </a:cubicBezTo>
                  <a:lnTo>
                    <a:pt x="0" y="86382"/>
                  </a:lnTo>
                  <a:cubicBezTo>
                    <a:pt x="0" y="38674"/>
                    <a:pt x="38674" y="0"/>
                    <a:pt x="86382" y="0"/>
                  </a:cubicBezTo>
                  <a:close/>
                </a:path>
              </a:pathLst>
            </a:custGeom>
            <a:solidFill>
              <a:srgbClr val="E1EDFC"/>
            </a:solidFill>
            <a:ln cap="rnd">
              <a:noFill/>
              <a:prstDash val="solid"/>
              <a:round/>
            </a:ln>
          </p:spPr>
        </p:sp>
        <p:sp>
          <p:nvSpPr>
            <p:cNvPr id="7" name="TextBox 7"/>
            <p:cNvSpPr txBox="1"/>
            <p:nvPr/>
          </p:nvSpPr>
          <p:spPr>
            <a:xfrm>
              <a:off x="0" y="-57150"/>
              <a:ext cx="1466477" cy="2106464"/>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8" name="Freeform 8"/>
          <p:cNvSpPr/>
          <p:nvPr/>
        </p:nvSpPr>
        <p:spPr>
          <a:xfrm>
            <a:off x="2207858" y="7849322"/>
            <a:ext cx="1168984" cy="1168984"/>
          </a:xfrm>
          <a:custGeom>
            <a:avLst/>
            <a:gdLst/>
            <a:ahLst/>
            <a:cxnLst/>
            <a:rect l="l" t="t" r="r" b="b"/>
            <a:pathLst>
              <a:path w="1168984" h="1168984">
                <a:moveTo>
                  <a:pt x="0" y="0"/>
                </a:moveTo>
                <a:lnTo>
                  <a:pt x="1168984" y="0"/>
                </a:lnTo>
                <a:lnTo>
                  <a:pt x="1168984" y="1168984"/>
                </a:lnTo>
                <a:lnTo>
                  <a:pt x="0" y="1168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274358" y="1028700"/>
            <a:ext cx="1421616" cy="1421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2593490" y="1341922"/>
            <a:ext cx="783352" cy="795171"/>
          </a:xfrm>
          <a:custGeom>
            <a:avLst/>
            <a:gdLst/>
            <a:ahLst/>
            <a:cxnLst/>
            <a:rect l="l" t="t" r="r" b="b"/>
            <a:pathLst>
              <a:path w="783352" h="795171">
                <a:moveTo>
                  <a:pt x="0" y="0"/>
                </a:moveTo>
                <a:lnTo>
                  <a:pt x="783352" y="0"/>
                </a:lnTo>
                <a:lnTo>
                  <a:pt x="783352" y="795171"/>
                </a:lnTo>
                <a:lnTo>
                  <a:pt x="0" y="795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62400" y="2145293"/>
            <a:ext cx="2625363" cy="5704029"/>
          </a:xfrm>
          <a:prstGeom prst="rect">
            <a:avLst/>
          </a:prstGeom>
        </p:spPr>
        <p:txBody>
          <a:bodyPr lIns="0" tIns="0" rIns="0" bIns="0" rtlCol="0" anchor="t">
            <a:spAutoFit/>
          </a:bodyPr>
          <a:lstStyle/>
          <a:p>
            <a:pPr marL="0" lvl="0" indent="0" algn="l">
              <a:lnSpc>
                <a:spcPts val="5649"/>
              </a:lnSpc>
              <a:spcBef>
                <a:spcPct val="0"/>
              </a:spcBef>
            </a:pPr>
            <a:r>
              <a:rPr lang="en-US" sz="4448" b="1">
                <a:solidFill>
                  <a:srgbClr val="0E2F5F"/>
                </a:solidFill>
                <a:latin typeface="Public Sans Heavy"/>
                <a:ea typeface="Public Sans Heavy"/>
                <a:cs typeface="Public Sans Heavy"/>
                <a:sym typeface="Public Sans Heavy"/>
              </a:rPr>
              <a:t>Bài 6: Xét </a:t>
            </a:r>
            <a:r>
              <a:rPr lang="en-US" sz="4448" b="1" u="none" strike="noStrike">
                <a:solidFill>
                  <a:srgbClr val="0E2F5F"/>
                </a:solidFill>
                <a:latin typeface="Public Sans Heavy"/>
                <a:ea typeface="Public Sans Heavy"/>
                <a:cs typeface="Public Sans Heavy"/>
                <a:sym typeface="Public Sans Heavy"/>
              </a:rPr>
              <a:t>lược đồ quan hệ và tập phụ thuộc dữ liệu:</a:t>
            </a:r>
          </a:p>
          <a:p>
            <a:pPr marL="0" lvl="0" indent="0" algn="l">
              <a:lnSpc>
                <a:spcPts val="5649"/>
              </a:lnSpc>
              <a:spcBef>
                <a:spcPct val="0"/>
              </a:spcBef>
            </a:pPr>
            <a:endParaRPr lang="en-US" sz="4448" b="1" u="none" strike="noStrike">
              <a:solidFill>
                <a:srgbClr val="0E2F5F"/>
              </a:solidFill>
              <a:latin typeface="Public Sans Heavy"/>
              <a:ea typeface="Public Sans Heavy"/>
              <a:cs typeface="Public Sans Heavy"/>
              <a:sym typeface="Public Sans Heavy"/>
            </a:endParaRPr>
          </a:p>
        </p:txBody>
      </p:sp>
      <p:sp>
        <p:nvSpPr>
          <p:cNvPr id="14" name="TextBox 14"/>
          <p:cNvSpPr txBox="1"/>
          <p:nvPr/>
        </p:nvSpPr>
        <p:spPr>
          <a:xfrm>
            <a:off x="3878128" y="52234"/>
            <a:ext cx="9468915" cy="2511417"/>
          </a:xfrm>
          <a:prstGeom prst="rect">
            <a:avLst/>
          </a:prstGeom>
        </p:spPr>
        <p:txBody>
          <a:bodyPr lIns="0" tIns="0" rIns="0" bIns="0" rtlCol="0" anchor="t">
            <a:spAutoFit/>
          </a:bodyPr>
          <a:lstStyle/>
          <a:p>
            <a:pPr marL="0" lvl="0" indent="0" algn="just">
              <a:lnSpc>
                <a:spcPts val="4018"/>
              </a:lnSpc>
              <a:spcBef>
                <a:spcPct val="0"/>
              </a:spcBef>
            </a:pPr>
            <a:r>
              <a:rPr lang="en-US" sz="2870" b="1">
                <a:solidFill>
                  <a:srgbClr val="021828"/>
                </a:solidFill>
                <a:latin typeface="Public Sans Bold"/>
                <a:ea typeface="Public Sans Bold"/>
                <a:cs typeface="Public Sans Bold"/>
                <a:sym typeface="Public Sans Bold"/>
              </a:rPr>
              <a:t>Q(C,</a:t>
            </a:r>
            <a:r>
              <a:rPr lang="en-US" sz="2870" b="1" u="none" strike="noStrike">
                <a:solidFill>
                  <a:srgbClr val="021828"/>
                </a:solidFill>
                <a:latin typeface="Public Sans Bold"/>
                <a:ea typeface="Public Sans Bold"/>
                <a:cs typeface="Public Sans Bold"/>
                <a:sym typeface="Public Sans Bold"/>
              </a:rPr>
              <a:t>T,H,R,S,G) </a:t>
            </a:r>
          </a:p>
          <a:p>
            <a:pPr marL="0" lvl="0" indent="0" algn="just">
              <a:lnSpc>
                <a:spcPts val="4018"/>
              </a:lnSpc>
              <a:spcBef>
                <a:spcPct val="0"/>
              </a:spcBef>
            </a:pPr>
            <a:r>
              <a:rPr lang="en-US" sz="2870" b="1" u="none" strike="noStrike">
                <a:solidFill>
                  <a:srgbClr val="021828"/>
                </a:solidFill>
                <a:latin typeface="Public Sans Bold"/>
                <a:ea typeface="Public Sans Bold"/>
                <a:cs typeface="Public Sans Bold"/>
                <a:sym typeface="Public Sans Bold"/>
              </a:rPr>
              <a:t>f={ f₁: C→T; f₂: HR→ C; f₃: HT→ R; f₄: CS→ G; f₅: HS→ R}</a:t>
            </a:r>
          </a:p>
          <a:p>
            <a:pPr marL="0" lvl="0" indent="0" algn="just">
              <a:lnSpc>
                <a:spcPts val="4018"/>
              </a:lnSpc>
              <a:spcBef>
                <a:spcPct val="0"/>
              </a:spcBef>
            </a:pPr>
            <a:r>
              <a:rPr lang="en-US" sz="2870" b="1" u="none" strike="noStrike">
                <a:solidFill>
                  <a:srgbClr val="021828"/>
                </a:solidFill>
                <a:latin typeface="Public Sans Bold"/>
                <a:ea typeface="Public Sans Bold"/>
                <a:cs typeface="Public Sans Bold"/>
                <a:sym typeface="Public Sans Bold"/>
              </a:rPr>
              <a:t>Tìm phủ tối thiểu của F</a:t>
            </a:r>
          </a:p>
          <a:p>
            <a:pPr marL="0" lvl="0" indent="0" algn="just">
              <a:lnSpc>
                <a:spcPts val="3750"/>
              </a:lnSpc>
              <a:spcBef>
                <a:spcPct val="0"/>
              </a:spcBef>
            </a:pPr>
            <a:endParaRPr lang="en-US" sz="2870" b="1" u="none" strike="noStrike">
              <a:solidFill>
                <a:srgbClr val="021828"/>
              </a:solidFill>
              <a:latin typeface="Public Sans Bold"/>
              <a:ea typeface="Public Sans Bold"/>
              <a:cs typeface="Public Sans Bold"/>
              <a:sym typeface="Public Sans Bold"/>
            </a:endParaRPr>
          </a:p>
        </p:txBody>
      </p:sp>
      <p:sp>
        <p:nvSpPr>
          <p:cNvPr id="15" name="TextBox 15"/>
          <p:cNvSpPr txBox="1"/>
          <p:nvPr/>
        </p:nvSpPr>
        <p:spPr>
          <a:xfrm>
            <a:off x="3761519" y="2289717"/>
            <a:ext cx="13717063" cy="7535063"/>
          </a:xfrm>
          <a:prstGeom prst="rect">
            <a:avLst/>
          </a:prstGeom>
        </p:spPr>
        <p:txBody>
          <a:bodyPr lIns="0" tIns="0" rIns="0" bIns="0" rtlCol="0" anchor="t">
            <a:spAutoFit/>
          </a:bodyPr>
          <a:lstStyle/>
          <a:p>
            <a:pPr algn="just">
              <a:lnSpc>
                <a:spcPts val="3721"/>
              </a:lnSpc>
            </a:pPr>
            <a:r>
              <a:rPr lang="en-US" sz="2658" b="1">
                <a:solidFill>
                  <a:srgbClr val="0E2F5F"/>
                </a:solidFill>
                <a:latin typeface="Public Sans Bold"/>
                <a:ea typeface="Public Sans Bold"/>
                <a:cs typeface="Public Sans Bold"/>
                <a:sym typeface="Public Sans Bold"/>
              </a:rPr>
              <a:t>Bước 3: Loại bỏ các phụ thuộc hàm thừa trong tập F.</a:t>
            </a:r>
          </a:p>
          <a:p>
            <a:pPr algn="just">
              <a:lnSpc>
                <a:spcPts val="3721"/>
              </a:lnSpc>
            </a:pPr>
            <a:r>
              <a:rPr lang="en-US" sz="2658" b="1">
                <a:solidFill>
                  <a:srgbClr val="0E2F5F"/>
                </a:solidFill>
                <a:latin typeface="Public Sans Bold"/>
                <a:ea typeface="Public Sans Bold"/>
                <a:cs typeface="Public Sans Bold"/>
                <a:sym typeface="Public Sans Bold"/>
              </a:rPr>
              <a:t>-</a:t>
            </a:r>
            <a:r>
              <a:rPr lang="en-US" sz="2658">
                <a:solidFill>
                  <a:srgbClr val="0E2F5F"/>
                </a:solidFill>
                <a:latin typeface="Public Sans"/>
                <a:ea typeface="Public Sans"/>
                <a:cs typeface="Public Sans"/>
                <a:sym typeface="Public Sans"/>
              </a:rPr>
              <a:t> Kiểm tra C→T: Xét F′={HR→C,HT→R,CS→G,HS→R}. Bao đóng của C theo F′ (C+ theo F′) là {C}, không chứa T. Vậy C→T không phải là phụ thuộc hàm thừa.</a:t>
            </a:r>
          </a:p>
          <a:p>
            <a:pPr algn="just">
              <a:lnSpc>
                <a:spcPts val="3721"/>
              </a:lnSpc>
            </a:pPr>
            <a:r>
              <a:rPr lang="en-US" sz="2658">
                <a:solidFill>
                  <a:srgbClr val="0E2F5F"/>
                </a:solidFill>
                <a:latin typeface="Public Sans"/>
                <a:ea typeface="Public Sans"/>
                <a:cs typeface="Public Sans"/>
                <a:sym typeface="Public Sans"/>
              </a:rPr>
              <a:t>- Kiểm tra HR→C: Xét F′={C→T,HT→R,CS→G,HS→R}. Bao đóng của HR theo F′ ((HR)+ theo F′) là {H,R}, không chứa C. Vậy HR→C không phải là phụ thuộc hàm thừa. </a:t>
            </a:r>
          </a:p>
          <a:p>
            <a:pPr algn="just">
              <a:lnSpc>
                <a:spcPts val="3721"/>
              </a:lnSpc>
            </a:pPr>
            <a:r>
              <a:rPr lang="en-US" sz="2658">
                <a:solidFill>
                  <a:srgbClr val="0E2F5F"/>
                </a:solidFill>
                <a:latin typeface="Public Sans"/>
                <a:ea typeface="Public Sans"/>
                <a:cs typeface="Public Sans"/>
                <a:sym typeface="Public Sans"/>
              </a:rPr>
              <a:t>- Kiểm tra HT→R: Xét F′={C→T,HR→C,CS→G,HS→R}. Bao đóng của HT theo F′ ((HT)+ theo F′) là {H,T,C} (từ C→T), không chứa R. Vậy HT→R không phải là phụ thuộc hàm thừa.</a:t>
            </a:r>
          </a:p>
          <a:p>
            <a:pPr algn="just">
              <a:lnSpc>
                <a:spcPts val="3721"/>
              </a:lnSpc>
            </a:pPr>
            <a:r>
              <a:rPr lang="en-US" sz="2658">
                <a:solidFill>
                  <a:srgbClr val="0E2F5F"/>
                </a:solidFill>
                <a:latin typeface="Public Sans"/>
                <a:ea typeface="Public Sans"/>
                <a:cs typeface="Public Sans"/>
                <a:sym typeface="Public Sans"/>
              </a:rPr>
              <a:t>- Kiểm tra CS→G: Xét F′={C→T,HR→C,HT→R,HS→R}. Bao đóng của CS theo F′ ((CS)+ theo F′) là {C,S,T} (từ C→T), không chứa G. Vậy CS→G không phải là phụ thuộc hàm thừa.</a:t>
            </a:r>
          </a:p>
          <a:p>
            <a:pPr algn="just">
              <a:lnSpc>
                <a:spcPts val="3721"/>
              </a:lnSpc>
            </a:pPr>
            <a:r>
              <a:rPr lang="en-US" sz="2658">
                <a:solidFill>
                  <a:srgbClr val="0E2F5F"/>
                </a:solidFill>
                <a:latin typeface="Public Sans"/>
                <a:ea typeface="Public Sans"/>
                <a:cs typeface="Public Sans"/>
                <a:sym typeface="Public Sans"/>
              </a:rPr>
              <a:t>- Kiểm tra HS→R: Xét F′={C→T,HR→C,HT→R,CS→G}. Bao đóng của HS theo F′ ((HS)+ theo F′) là {H,S}, không chứa R. Vậy HS→R không phải là phụ thuộc hàm thừa. </a:t>
            </a:r>
          </a:p>
          <a:p>
            <a:pPr algn="just">
              <a:lnSpc>
                <a:spcPts val="3721"/>
              </a:lnSpc>
            </a:pPr>
            <a:r>
              <a:rPr lang="en-US" sz="2658">
                <a:solidFill>
                  <a:srgbClr val="0E2F5F"/>
                </a:solidFill>
                <a:latin typeface="Public Sans"/>
                <a:ea typeface="Public Sans"/>
                <a:cs typeface="Public Sans"/>
                <a:sym typeface="Public Sans"/>
              </a:rPr>
              <a:t>=&gt;</a:t>
            </a:r>
            <a:r>
              <a:rPr lang="en-US" sz="2658" b="1">
                <a:solidFill>
                  <a:srgbClr val="0E2F5F"/>
                </a:solidFill>
                <a:latin typeface="Public Sans Bold"/>
                <a:ea typeface="Public Sans Bold"/>
                <a:cs typeface="Public Sans Bold"/>
                <a:sym typeface="Public Sans Bold"/>
              </a:rPr>
              <a:t> Kết luận: </a:t>
            </a:r>
            <a:r>
              <a:rPr lang="en-US" sz="2658">
                <a:solidFill>
                  <a:srgbClr val="0E2F5F"/>
                </a:solidFill>
                <a:latin typeface="Public Sans"/>
                <a:ea typeface="Public Sans"/>
                <a:cs typeface="Public Sans"/>
                <a:sym typeface="Public Sans"/>
              </a:rPr>
              <a:t>Không có thuộc tính thừa trong vế trái của bất kỳ phụ thuộc hàm nào và không có phụ thuộc hàm nào là thừa trong tập F.</a:t>
            </a:r>
          </a:p>
          <a:p>
            <a:pPr algn="just">
              <a:lnSpc>
                <a:spcPts val="3711"/>
              </a:lnSpc>
            </a:pPr>
            <a:r>
              <a:rPr lang="en-US" sz="2651">
                <a:solidFill>
                  <a:srgbClr val="0E2F5F"/>
                </a:solidFill>
                <a:latin typeface="Public Sans"/>
                <a:ea typeface="Public Sans"/>
                <a:cs typeface="Public Sans"/>
                <a:sym typeface="Public Sans"/>
              </a:rPr>
              <a:t>Vậy, phủ tối thiểu của F là chính tập F ban đầu: {C→T,HR→C,HT→R,CS→G,HS→R}</a:t>
            </a:r>
          </a:p>
        </p:txBody>
      </p:sp>
      <p:grpSp>
        <p:nvGrpSpPr>
          <p:cNvPr id="16" name="Group 16"/>
          <p:cNvGrpSpPr/>
          <p:nvPr/>
        </p:nvGrpSpPr>
        <p:grpSpPr>
          <a:xfrm rot="1167038">
            <a:off x="16359538" y="74416"/>
            <a:ext cx="1706366" cy="1626380"/>
            <a:chOff x="0" y="0"/>
            <a:chExt cx="812800" cy="774700"/>
          </a:xfrm>
        </p:grpSpPr>
        <p:sp>
          <p:nvSpPr>
            <p:cNvPr id="17" name="Freeform 1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1EDFC"/>
            </a:solidFill>
          </p:spPr>
        </p:sp>
        <p:sp>
          <p:nvSpPr>
            <p:cNvPr id="18" name="TextBox 18"/>
            <p:cNvSpPr txBox="1"/>
            <p:nvPr/>
          </p:nvSpPr>
          <p:spPr>
            <a:xfrm>
              <a:off x="228600" y="209550"/>
              <a:ext cx="355600" cy="400050"/>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830166" y="7161356"/>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2250567" y="2182909"/>
            <a:ext cx="1802772" cy="4538734"/>
            <a:chOff x="0" y="0"/>
            <a:chExt cx="474804" cy="1195387"/>
          </a:xfrm>
        </p:grpSpPr>
        <p:sp>
          <p:nvSpPr>
            <p:cNvPr id="5" name="Freeform 5"/>
            <p:cNvSpPr/>
            <p:nvPr/>
          </p:nvSpPr>
          <p:spPr>
            <a:xfrm>
              <a:off x="0" y="0"/>
              <a:ext cx="474804" cy="1195387"/>
            </a:xfrm>
            <a:custGeom>
              <a:avLst/>
              <a:gdLst/>
              <a:ahLst/>
              <a:cxnLst/>
              <a:rect l="l" t="t" r="r" b="b"/>
              <a:pathLst>
                <a:path w="474804" h="1195387">
                  <a:moveTo>
                    <a:pt x="0" y="0"/>
                  </a:moveTo>
                  <a:lnTo>
                    <a:pt x="474804" y="0"/>
                  </a:lnTo>
                  <a:lnTo>
                    <a:pt x="474804" y="1195387"/>
                  </a:lnTo>
                  <a:lnTo>
                    <a:pt x="0" y="1195387"/>
                  </a:lnTo>
                  <a:close/>
                </a:path>
              </a:pathLst>
            </a:custGeom>
            <a:solidFill>
              <a:srgbClr val="E1EDFC"/>
            </a:solidFill>
          </p:spPr>
        </p:sp>
        <p:sp>
          <p:nvSpPr>
            <p:cNvPr id="6" name="TextBox 6"/>
            <p:cNvSpPr txBox="1"/>
            <p:nvPr/>
          </p:nvSpPr>
          <p:spPr>
            <a:xfrm>
              <a:off x="0" y="-57150"/>
              <a:ext cx="474804" cy="125253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3560395" cy="1099463"/>
            <a:chOff x="0" y="0"/>
            <a:chExt cx="937717" cy="289571"/>
          </a:xfrm>
        </p:grpSpPr>
        <p:sp>
          <p:nvSpPr>
            <p:cNvPr id="9" name="Freeform 9"/>
            <p:cNvSpPr/>
            <p:nvPr/>
          </p:nvSpPr>
          <p:spPr>
            <a:xfrm>
              <a:off x="0" y="0"/>
              <a:ext cx="937717" cy="289571"/>
            </a:xfrm>
            <a:custGeom>
              <a:avLst/>
              <a:gdLst/>
              <a:ahLst/>
              <a:cxnLst/>
              <a:rect l="l" t="t" r="r" b="b"/>
              <a:pathLst>
                <a:path w="937717" h="289571">
                  <a:moveTo>
                    <a:pt x="110897" y="0"/>
                  </a:moveTo>
                  <a:lnTo>
                    <a:pt x="826820" y="0"/>
                  </a:lnTo>
                  <a:cubicBezTo>
                    <a:pt x="888067" y="0"/>
                    <a:pt x="937717" y="49650"/>
                    <a:pt x="937717" y="110897"/>
                  </a:cubicBezTo>
                  <a:lnTo>
                    <a:pt x="937717" y="178673"/>
                  </a:lnTo>
                  <a:cubicBezTo>
                    <a:pt x="937717" y="208085"/>
                    <a:pt x="926033" y="236292"/>
                    <a:pt x="905236" y="257089"/>
                  </a:cubicBezTo>
                  <a:cubicBezTo>
                    <a:pt x="884439" y="277887"/>
                    <a:pt x="856232" y="289571"/>
                    <a:pt x="826820" y="289571"/>
                  </a:cubicBezTo>
                  <a:lnTo>
                    <a:pt x="110897" y="289571"/>
                  </a:lnTo>
                  <a:cubicBezTo>
                    <a:pt x="81485" y="289571"/>
                    <a:pt x="53278" y="277887"/>
                    <a:pt x="32481" y="257089"/>
                  </a:cubicBezTo>
                  <a:cubicBezTo>
                    <a:pt x="11684" y="236292"/>
                    <a:pt x="0" y="208085"/>
                    <a:pt x="0" y="178673"/>
                  </a:cubicBezTo>
                  <a:lnTo>
                    <a:pt x="0" y="110897"/>
                  </a:lnTo>
                  <a:cubicBezTo>
                    <a:pt x="0" y="81485"/>
                    <a:pt x="11684" y="53278"/>
                    <a:pt x="32481" y="32481"/>
                  </a:cubicBezTo>
                  <a:cubicBezTo>
                    <a:pt x="53278" y="11684"/>
                    <a:pt x="81485" y="0"/>
                    <a:pt x="110897" y="0"/>
                  </a:cubicBezTo>
                  <a:close/>
                </a:path>
              </a:pathLst>
            </a:custGeom>
            <a:solidFill>
              <a:srgbClr val="E1EDFC"/>
            </a:solidFill>
          </p:spPr>
        </p:sp>
        <p:sp>
          <p:nvSpPr>
            <p:cNvPr id="10" name="TextBox 10"/>
            <p:cNvSpPr txBox="1"/>
            <p:nvPr/>
          </p:nvSpPr>
          <p:spPr>
            <a:xfrm>
              <a:off x="0" y="-57150"/>
              <a:ext cx="937717"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2" name="Group 12"/>
          <p:cNvGrpSpPr/>
          <p:nvPr/>
        </p:nvGrpSpPr>
        <p:grpSpPr>
          <a:xfrm>
            <a:off x="4552342" y="169134"/>
            <a:ext cx="10929822" cy="1953724"/>
            <a:chOff x="0" y="0"/>
            <a:chExt cx="2878636" cy="514561"/>
          </a:xfrm>
        </p:grpSpPr>
        <p:sp>
          <p:nvSpPr>
            <p:cNvPr id="13" name="Freeform 13"/>
            <p:cNvSpPr/>
            <p:nvPr/>
          </p:nvSpPr>
          <p:spPr>
            <a:xfrm>
              <a:off x="0" y="0"/>
              <a:ext cx="2878636" cy="514561"/>
            </a:xfrm>
            <a:custGeom>
              <a:avLst/>
              <a:gdLst/>
              <a:ahLst/>
              <a:cxnLst/>
              <a:rect l="l" t="t" r="r" b="b"/>
              <a:pathLst>
                <a:path w="2878636" h="514561">
                  <a:moveTo>
                    <a:pt x="36125" y="0"/>
                  </a:moveTo>
                  <a:lnTo>
                    <a:pt x="2842511" y="0"/>
                  </a:lnTo>
                  <a:cubicBezTo>
                    <a:pt x="2862462" y="0"/>
                    <a:pt x="2878636" y="16174"/>
                    <a:pt x="2878636" y="36125"/>
                  </a:cubicBezTo>
                  <a:lnTo>
                    <a:pt x="2878636" y="478436"/>
                  </a:lnTo>
                  <a:cubicBezTo>
                    <a:pt x="2878636" y="488017"/>
                    <a:pt x="2874830" y="497206"/>
                    <a:pt x="2868055" y="503980"/>
                  </a:cubicBezTo>
                  <a:cubicBezTo>
                    <a:pt x="2861281" y="510755"/>
                    <a:pt x="2852092" y="514561"/>
                    <a:pt x="2842511" y="514561"/>
                  </a:cubicBezTo>
                  <a:lnTo>
                    <a:pt x="36125" y="514561"/>
                  </a:lnTo>
                  <a:cubicBezTo>
                    <a:pt x="26544" y="514561"/>
                    <a:pt x="17355" y="510755"/>
                    <a:pt x="10581" y="503980"/>
                  </a:cubicBezTo>
                  <a:cubicBezTo>
                    <a:pt x="3806" y="497206"/>
                    <a:pt x="0" y="488017"/>
                    <a:pt x="0" y="478436"/>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14" name="TextBox 14"/>
            <p:cNvSpPr txBox="1"/>
            <p:nvPr/>
          </p:nvSpPr>
          <p:spPr>
            <a:xfrm>
              <a:off x="0" y="-47625"/>
              <a:ext cx="2878636" cy="562186"/>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334162" y="256693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rot="5400000">
            <a:off x="2247525" y="4494312"/>
            <a:ext cx="1808856" cy="4538734"/>
            <a:chOff x="0" y="0"/>
            <a:chExt cx="476407" cy="1195387"/>
          </a:xfrm>
        </p:grpSpPr>
        <p:sp>
          <p:nvSpPr>
            <p:cNvPr id="17" name="Freeform 17"/>
            <p:cNvSpPr/>
            <p:nvPr/>
          </p:nvSpPr>
          <p:spPr>
            <a:xfrm>
              <a:off x="0" y="0"/>
              <a:ext cx="476407" cy="1195387"/>
            </a:xfrm>
            <a:custGeom>
              <a:avLst/>
              <a:gdLst/>
              <a:ahLst/>
              <a:cxnLst/>
              <a:rect l="l" t="t" r="r" b="b"/>
              <a:pathLst>
                <a:path w="476407" h="1195387">
                  <a:moveTo>
                    <a:pt x="0" y="0"/>
                  </a:moveTo>
                  <a:lnTo>
                    <a:pt x="476407" y="0"/>
                  </a:lnTo>
                  <a:lnTo>
                    <a:pt x="476407" y="1195387"/>
                  </a:lnTo>
                  <a:lnTo>
                    <a:pt x="0" y="1195387"/>
                  </a:lnTo>
                  <a:close/>
                </a:path>
              </a:pathLst>
            </a:custGeom>
            <a:solidFill>
              <a:srgbClr val="98D4E1"/>
            </a:solidFill>
          </p:spPr>
        </p:sp>
        <p:sp>
          <p:nvSpPr>
            <p:cNvPr id="18" name="TextBox 18"/>
            <p:cNvSpPr txBox="1"/>
            <p:nvPr/>
          </p:nvSpPr>
          <p:spPr>
            <a:xfrm>
              <a:off x="0" y="-57150"/>
              <a:ext cx="476407" cy="1252537"/>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5400000">
            <a:off x="10262330" y="180675"/>
            <a:ext cx="3291519" cy="9343038"/>
            <a:chOff x="0" y="0"/>
            <a:chExt cx="866902" cy="2460718"/>
          </a:xfrm>
        </p:grpSpPr>
        <p:sp>
          <p:nvSpPr>
            <p:cNvPr id="20" name="Freeform 20"/>
            <p:cNvSpPr/>
            <p:nvPr/>
          </p:nvSpPr>
          <p:spPr>
            <a:xfrm>
              <a:off x="0" y="0"/>
              <a:ext cx="866902" cy="2460718"/>
            </a:xfrm>
            <a:custGeom>
              <a:avLst/>
              <a:gdLst/>
              <a:ahLst/>
              <a:cxnLst/>
              <a:rect l="l" t="t" r="r" b="b"/>
              <a:pathLst>
                <a:path w="866902" h="2460718">
                  <a:moveTo>
                    <a:pt x="0" y="0"/>
                  </a:moveTo>
                  <a:lnTo>
                    <a:pt x="866902" y="0"/>
                  </a:lnTo>
                  <a:lnTo>
                    <a:pt x="866902" y="2460718"/>
                  </a:lnTo>
                  <a:lnTo>
                    <a:pt x="0" y="2460718"/>
                  </a:lnTo>
                  <a:close/>
                </a:path>
              </a:pathLst>
            </a:custGeom>
            <a:solidFill>
              <a:srgbClr val="E1EDFC"/>
            </a:solidFill>
          </p:spPr>
        </p:sp>
        <p:sp>
          <p:nvSpPr>
            <p:cNvPr id="21" name="TextBox 21"/>
            <p:cNvSpPr txBox="1"/>
            <p:nvPr/>
          </p:nvSpPr>
          <p:spPr>
            <a:xfrm>
              <a:off x="0" y="-57150"/>
              <a:ext cx="866902" cy="2517868"/>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6558335" y="2549185"/>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5400000">
            <a:off x="10469316" y="3411533"/>
            <a:ext cx="2877547" cy="9343038"/>
            <a:chOff x="0" y="0"/>
            <a:chExt cx="757873" cy="2460718"/>
          </a:xfrm>
        </p:grpSpPr>
        <p:sp>
          <p:nvSpPr>
            <p:cNvPr id="24" name="Freeform 24"/>
            <p:cNvSpPr/>
            <p:nvPr/>
          </p:nvSpPr>
          <p:spPr>
            <a:xfrm>
              <a:off x="0" y="0"/>
              <a:ext cx="757873" cy="2460718"/>
            </a:xfrm>
            <a:custGeom>
              <a:avLst/>
              <a:gdLst/>
              <a:ahLst/>
              <a:cxnLst/>
              <a:rect l="l" t="t" r="r" b="b"/>
              <a:pathLst>
                <a:path w="757873" h="2460718">
                  <a:moveTo>
                    <a:pt x="0" y="0"/>
                  </a:moveTo>
                  <a:lnTo>
                    <a:pt x="757873" y="0"/>
                  </a:lnTo>
                  <a:lnTo>
                    <a:pt x="757873" y="2460718"/>
                  </a:lnTo>
                  <a:lnTo>
                    <a:pt x="0" y="2460718"/>
                  </a:lnTo>
                  <a:close/>
                </a:path>
              </a:pathLst>
            </a:custGeom>
            <a:solidFill>
              <a:srgbClr val="E1EDFC"/>
            </a:solidFill>
          </p:spPr>
        </p:sp>
        <p:sp>
          <p:nvSpPr>
            <p:cNvPr id="25" name="TextBox 25"/>
            <p:cNvSpPr txBox="1"/>
            <p:nvPr/>
          </p:nvSpPr>
          <p:spPr>
            <a:xfrm>
              <a:off x="0" y="-57150"/>
              <a:ext cx="757873" cy="2517868"/>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rot="5400000">
            <a:off x="11551366" y="894997"/>
            <a:ext cx="727041" cy="10525971"/>
            <a:chOff x="0" y="0"/>
            <a:chExt cx="191484" cy="2772272"/>
          </a:xfrm>
        </p:grpSpPr>
        <p:sp>
          <p:nvSpPr>
            <p:cNvPr id="27" name="Freeform 27"/>
            <p:cNvSpPr/>
            <p:nvPr/>
          </p:nvSpPr>
          <p:spPr>
            <a:xfrm>
              <a:off x="0" y="0"/>
              <a:ext cx="191484" cy="2772272"/>
            </a:xfrm>
            <a:custGeom>
              <a:avLst/>
              <a:gdLst/>
              <a:ahLst/>
              <a:cxnLst/>
              <a:rect l="l" t="t" r="r" b="b"/>
              <a:pathLst>
                <a:path w="191484" h="2772272">
                  <a:moveTo>
                    <a:pt x="0" y="0"/>
                  </a:moveTo>
                  <a:lnTo>
                    <a:pt x="191484" y="0"/>
                  </a:lnTo>
                  <a:lnTo>
                    <a:pt x="191484" y="2772272"/>
                  </a:lnTo>
                  <a:lnTo>
                    <a:pt x="0" y="2772272"/>
                  </a:lnTo>
                  <a:close/>
                </a:path>
              </a:pathLst>
            </a:custGeom>
            <a:solidFill>
              <a:srgbClr val="8EB4E3"/>
            </a:solidFill>
          </p:spPr>
        </p:sp>
        <p:sp>
          <p:nvSpPr>
            <p:cNvPr id="28" name="TextBox 28"/>
            <p:cNvSpPr txBox="1"/>
            <p:nvPr/>
          </p:nvSpPr>
          <p:spPr>
            <a:xfrm>
              <a:off x="0" y="-57150"/>
              <a:ext cx="191484" cy="2829422"/>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512688" y="259537"/>
            <a:ext cx="1772047" cy="1318927"/>
          </a:xfrm>
          <a:prstGeom prst="rect">
            <a:avLst/>
          </a:prstGeom>
        </p:spPr>
        <p:txBody>
          <a:bodyPr lIns="0" tIns="0" rIns="0" bIns="0" rtlCol="0" anchor="t">
            <a:spAutoFit/>
          </a:bodyPr>
          <a:lstStyle/>
          <a:p>
            <a:pPr algn="just">
              <a:lnSpc>
                <a:spcPts val="10780"/>
              </a:lnSpc>
            </a:pPr>
            <a:r>
              <a:rPr lang="en-US" sz="7700" b="1">
                <a:solidFill>
                  <a:srgbClr val="0E2F5F"/>
                </a:solidFill>
                <a:latin typeface="Barlow Condensed Heavy"/>
                <a:ea typeface="Barlow Condensed Heavy"/>
                <a:cs typeface="Barlow Condensed Heavy"/>
                <a:sym typeface="Barlow Condensed Heavy"/>
              </a:rPr>
              <a:t>Bài 7</a:t>
            </a:r>
          </a:p>
        </p:txBody>
      </p:sp>
      <p:sp>
        <p:nvSpPr>
          <p:cNvPr id="30" name="TextBox 30"/>
          <p:cNvSpPr txBox="1"/>
          <p:nvPr/>
        </p:nvSpPr>
        <p:spPr>
          <a:xfrm>
            <a:off x="5657120" y="352984"/>
            <a:ext cx="2204045" cy="4152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Q(A,B,C,D,E,H) </a:t>
            </a:r>
          </a:p>
        </p:txBody>
      </p:sp>
      <p:sp>
        <p:nvSpPr>
          <p:cNvPr id="31" name="TextBox 31"/>
          <p:cNvSpPr txBox="1"/>
          <p:nvPr/>
        </p:nvSpPr>
        <p:spPr>
          <a:xfrm>
            <a:off x="4810151" y="937149"/>
            <a:ext cx="5406312" cy="415222"/>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F={A → E; C → D; E → DH} </a:t>
            </a:r>
          </a:p>
        </p:txBody>
      </p:sp>
      <p:sp>
        <p:nvSpPr>
          <p:cNvPr id="32" name="TextBox 32"/>
          <p:cNvSpPr txBox="1"/>
          <p:nvPr/>
        </p:nvSpPr>
        <p:spPr>
          <a:xfrm>
            <a:off x="5620898" y="1521315"/>
            <a:ext cx="6628192" cy="375552"/>
          </a:xfrm>
          <a:prstGeom prst="rect">
            <a:avLst/>
          </a:prstGeom>
        </p:spPr>
        <p:txBody>
          <a:bodyPr wrap="square" lIns="0" tIns="0" rIns="0" bIns="0" rtlCol="0" anchor="t">
            <a:spAutoFit/>
          </a:bodyPr>
          <a:lstStyle/>
          <a:p>
            <a:pPr algn="ctr">
              <a:lnSpc>
                <a:spcPts val="3220"/>
              </a:lnSpc>
              <a:spcBef>
                <a:spcPct val="0"/>
              </a:spcBef>
            </a:pPr>
            <a:r>
              <a:rPr lang="en-US" sz="2300" b="1" dirty="0" err="1">
                <a:solidFill>
                  <a:srgbClr val="0E2F5F"/>
                </a:solidFill>
                <a:latin typeface="Public Sans Bold"/>
                <a:ea typeface="Public Sans Bold"/>
                <a:cs typeface="Public Sans Bold"/>
                <a:sym typeface="Public Sans Bold"/>
              </a:rPr>
              <a:t>Chứng</a:t>
            </a:r>
            <a:r>
              <a:rPr lang="en-US" sz="2300" b="1" dirty="0">
                <a:solidFill>
                  <a:srgbClr val="0E2F5F"/>
                </a:solidFill>
                <a:latin typeface="Public Sans Bold"/>
                <a:ea typeface="Public Sans Bold"/>
                <a:cs typeface="Public Sans Bold"/>
                <a:sym typeface="Public Sans Bold"/>
              </a:rPr>
              <a:t> </a:t>
            </a:r>
            <a:r>
              <a:rPr lang="en-US" sz="2300" b="1" dirty="0" err="1">
                <a:solidFill>
                  <a:srgbClr val="0E2F5F"/>
                </a:solidFill>
                <a:latin typeface="Public Sans Bold"/>
                <a:ea typeface="Public Sans Bold"/>
                <a:cs typeface="Public Sans Bold"/>
                <a:sym typeface="Public Sans Bold"/>
              </a:rPr>
              <a:t>minh</a:t>
            </a:r>
            <a:r>
              <a:rPr lang="en-US" sz="2300" b="1" dirty="0">
                <a:solidFill>
                  <a:srgbClr val="0E2F5F"/>
                </a:solidFill>
                <a:latin typeface="Public Sans Bold"/>
                <a:ea typeface="Public Sans Bold"/>
                <a:cs typeface="Public Sans Bold"/>
                <a:sym typeface="Public Sans Bold"/>
              </a:rPr>
              <a:t> K={A,B,C} </a:t>
            </a:r>
            <a:r>
              <a:rPr lang="en-US" sz="2300" b="1" dirty="0" err="1">
                <a:solidFill>
                  <a:srgbClr val="0E2F5F"/>
                </a:solidFill>
                <a:latin typeface="Public Sans Bold"/>
                <a:ea typeface="Public Sans Bold"/>
                <a:cs typeface="Public Sans Bold"/>
                <a:sym typeface="Public Sans Bold"/>
              </a:rPr>
              <a:t>là</a:t>
            </a:r>
            <a:r>
              <a:rPr lang="en-US" sz="2300" b="1" dirty="0">
                <a:solidFill>
                  <a:srgbClr val="0E2F5F"/>
                </a:solidFill>
                <a:latin typeface="Public Sans Bold"/>
                <a:ea typeface="Public Sans Bold"/>
                <a:cs typeface="Public Sans Bold"/>
                <a:sym typeface="Public Sans Bold"/>
              </a:rPr>
              <a:t> </a:t>
            </a:r>
            <a:r>
              <a:rPr lang="en-US" sz="2300" b="1" dirty="0" err="1">
                <a:solidFill>
                  <a:srgbClr val="0E2F5F"/>
                </a:solidFill>
                <a:latin typeface="Public Sans Bold"/>
                <a:ea typeface="Public Sans Bold"/>
                <a:cs typeface="Public Sans Bold"/>
                <a:sym typeface="Public Sans Bold"/>
              </a:rPr>
              <a:t>khóa</a:t>
            </a:r>
            <a:r>
              <a:rPr lang="en-US" sz="2300" b="1" dirty="0">
                <a:solidFill>
                  <a:srgbClr val="0E2F5F"/>
                </a:solidFill>
                <a:latin typeface="Public Sans Bold"/>
                <a:ea typeface="Public Sans Bold"/>
                <a:cs typeface="Public Sans Bold"/>
                <a:sym typeface="Public Sans Bold"/>
              </a:rPr>
              <a:t> </a:t>
            </a:r>
            <a:r>
              <a:rPr lang="en-US" sz="2300" b="1" dirty="0" err="1">
                <a:solidFill>
                  <a:srgbClr val="0E2F5F"/>
                </a:solidFill>
                <a:latin typeface="Public Sans Bold"/>
                <a:ea typeface="Public Sans Bold"/>
                <a:cs typeface="Public Sans Bold"/>
                <a:sym typeface="Public Sans Bold"/>
              </a:rPr>
              <a:t>duy</a:t>
            </a:r>
            <a:r>
              <a:rPr lang="en-US" sz="2300" b="1" dirty="0">
                <a:solidFill>
                  <a:srgbClr val="0E2F5F"/>
                </a:solidFill>
                <a:latin typeface="Public Sans Bold"/>
                <a:ea typeface="Public Sans Bold"/>
                <a:cs typeface="Public Sans Bold"/>
                <a:sym typeface="Public Sans Bold"/>
              </a:rPr>
              <a:t> </a:t>
            </a:r>
            <a:r>
              <a:rPr lang="en-US" sz="2300" b="1" dirty="0" err="1">
                <a:solidFill>
                  <a:srgbClr val="0E2F5F"/>
                </a:solidFill>
                <a:latin typeface="Public Sans Bold"/>
                <a:ea typeface="Public Sans Bold"/>
                <a:cs typeface="Public Sans Bold"/>
                <a:sym typeface="Public Sans Bold"/>
              </a:rPr>
              <a:t>nhất</a:t>
            </a:r>
            <a:r>
              <a:rPr lang="en-US" sz="2300" b="1" dirty="0">
                <a:solidFill>
                  <a:srgbClr val="0E2F5F"/>
                </a:solidFill>
                <a:latin typeface="Public Sans Bold"/>
                <a:ea typeface="Public Sans Bold"/>
                <a:cs typeface="Public Sans Bold"/>
                <a:sym typeface="Public Sans Bold"/>
              </a:rPr>
              <a:t> </a:t>
            </a:r>
            <a:r>
              <a:rPr lang="en-US" sz="2300" b="1" dirty="0" err="1">
                <a:solidFill>
                  <a:srgbClr val="0E2F5F"/>
                </a:solidFill>
                <a:latin typeface="Public Sans Bold"/>
                <a:ea typeface="Public Sans Bold"/>
                <a:cs typeface="Public Sans Bold"/>
                <a:sym typeface="Public Sans Bold"/>
              </a:rPr>
              <a:t>của</a:t>
            </a:r>
            <a:r>
              <a:rPr lang="en-US" sz="2300" b="1" dirty="0">
                <a:solidFill>
                  <a:srgbClr val="0E2F5F"/>
                </a:solidFill>
                <a:latin typeface="Public Sans Bold"/>
                <a:ea typeface="Public Sans Bold"/>
                <a:cs typeface="Public Sans Bold"/>
                <a:sym typeface="Public Sans Bold"/>
              </a:rPr>
              <a:t> Q</a:t>
            </a:r>
          </a:p>
        </p:txBody>
      </p:sp>
      <p:sp>
        <p:nvSpPr>
          <p:cNvPr id="33" name="TextBox 33"/>
          <p:cNvSpPr txBox="1"/>
          <p:nvPr/>
        </p:nvSpPr>
        <p:spPr>
          <a:xfrm>
            <a:off x="1355442" y="2492035"/>
            <a:ext cx="4330402" cy="782450"/>
          </a:xfrm>
          <a:prstGeom prst="rect">
            <a:avLst/>
          </a:prstGeom>
        </p:spPr>
        <p:txBody>
          <a:bodyPr lIns="0" tIns="0" rIns="0" bIns="0" rtlCol="0" anchor="t">
            <a:spAutoFit/>
          </a:bodyPr>
          <a:lstStyle/>
          <a:p>
            <a:pPr algn="ctr">
              <a:lnSpc>
                <a:spcPts val="3080"/>
              </a:lnSpc>
              <a:spcBef>
                <a:spcPct val="0"/>
              </a:spcBef>
            </a:pPr>
            <a:r>
              <a:rPr lang="en-US" sz="2200" b="1">
                <a:solidFill>
                  <a:srgbClr val="0E2F5F"/>
                </a:solidFill>
                <a:latin typeface="Public Sans Bold"/>
                <a:ea typeface="Public Sans Bold"/>
                <a:cs typeface="Public Sans Bold"/>
                <a:sym typeface="Public Sans Bold"/>
              </a:rPr>
              <a:t>Xét bao đóng của tập K = {A,B,C} </a:t>
            </a:r>
          </a:p>
          <a:p>
            <a:pPr algn="ctr">
              <a:lnSpc>
                <a:spcPts val="3080"/>
              </a:lnSpc>
              <a:spcBef>
                <a:spcPct val="0"/>
              </a:spcBef>
            </a:pPr>
            <a:r>
              <a:rPr lang="en-US" sz="2200" b="1">
                <a:solidFill>
                  <a:srgbClr val="0E2F5F"/>
                </a:solidFill>
                <a:latin typeface="Public Sans Bold"/>
                <a:ea typeface="Public Sans Bold"/>
                <a:cs typeface="Public Sans Bold"/>
                <a:sym typeface="Public Sans Bold"/>
              </a:rPr>
              <a:t>với K⁺ = {A, B, C}</a:t>
            </a:r>
          </a:p>
        </p:txBody>
      </p:sp>
      <p:sp>
        <p:nvSpPr>
          <p:cNvPr id="34" name="TextBox 34"/>
          <p:cNvSpPr txBox="1"/>
          <p:nvPr/>
        </p:nvSpPr>
        <p:spPr>
          <a:xfrm>
            <a:off x="930528" y="3819931"/>
            <a:ext cx="4442850" cy="1198779"/>
          </a:xfrm>
          <a:prstGeom prst="rect">
            <a:avLst/>
          </a:prstGeom>
        </p:spPr>
        <p:txBody>
          <a:bodyPr lIns="0" tIns="0" rIns="0" bIns="0" rtlCol="0" anchor="t">
            <a:spAutoFit/>
          </a:bodyPr>
          <a:lstStyle/>
          <a:p>
            <a:pPr algn="l">
              <a:lnSpc>
                <a:spcPts val="3220"/>
              </a:lnSpc>
              <a:spcBef>
                <a:spcPct val="0"/>
              </a:spcBef>
            </a:pPr>
            <a:r>
              <a:rPr lang="en-US" sz="2300" b="1">
                <a:solidFill>
                  <a:srgbClr val="0E2F5F"/>
                </a:solidFill>
                <a:latin typeface="Public Sans Bold"/>
                <a:ea typeface="Public Sans Bold"/>
                <a:cs typeface="Public Sans Bold"/>
                <a:sym typeface="Public Sans Bold"/>
              </a:rPr>
              <a:t>- A → E ⇒ K⁺ = {A, B, C, E}</a:t>
            </a:r>
          </a:p>
          <a:p>
            <a:pPr algn="l">
              <a:lnSpc>
                <a:spcPts val="3220"/>
              </a:lnSpc>
              <a:spcBef>
                <a:spcPct val="0"/>
              </a:spcBef>
            </a:pPr>
            <a:r>
              <a:rPr lang="en-US" sz="2300" b="1">
                <a:solidFill>
                  <a:srgbClr val="0E2F5F"/>
                </a:solidFill>
                <a:latin typeface="Public Sans Bold"/>
                <a:ea typeface="Public Sans Bold"/>
                <a:cs typeface="Public Sans Bold"/>
                <a:sym typeface="Public Sans Bold"/>
              </a:rPr>
              <a:t>- C → D ⇒ K⁺ = {A, B, C, E, D}</a:t>
            </a:r>
          </a:p>
          <a:p>
            <a:pPr algn="l">
              <a:lnSpc>
                <a:spcPts val="3220"/>
              </a:lnSpc>
              <a:spcBef>
                <a:spcPct val="0"/>
              </a:spcBef>
            </a:pPr>
            <a:r>
              <a:rPr lang="en-US" sz="2300" b="1">
                <a:solidFill>
                  <a:srgbClr val="0E2F5F"/>
                </a:solidFill>
                <a:latin typeface="Public Sans Bold"/>
                <a:ea typeface="Public Sans Bold"/>
                <a:cs typeface="Public Sans Bold"/>
                <a:sym typeface="Public Sans Bold"/>
              </a:rPr>
              <a:t>- E → D H ⇒ K⁺ = {A, B, C, E, D, H}</a:t>
            </a:r>
          </a:p>
        </p:txBody>
      </p:sp>
      <p:sp>
        <p:nvSpPr>
          <p:cNvPr id="35" name="TextBox 35"/>
          <p:cNvSpPr txBox="1"/>
          <p:nvPr/>
        </p:nvSpPr>
        <p:spPr>
          <a:xfrm>
            <a:off x="976036" y="5927516"/>
            <a:ext cx="4212147" cy="1672324"/>
          </a:xfrm>
          <a:prstGeom prst="rect">
            <a:avLst/>
          </a:prstGeom>
        </p:spPr>
        <p:txBody>
          <a:bodyPr lIns="0" tIns="0" rIns="0" bIns="0" rtlCol="0" anchor="t">
            <a:spAutoFit/>
          </a:bodyPr>
          <a:lstStyle/>
          <a:p>
            <a:pPr algn="ctr">
              <a:lnSpc>
                <a:spcPts val="3360"/>
              </a:lnSpc>
              <a:spcBef>
                <a:spcPct val="0"/>
              </a:spcBef>
            </a:pPr>
            <a:r>
              <a:rPr lang="en-US" sz="2400" b="1" dirty="0">
                <a:solidFill>
                  <a:srgbClr val="0E2F5F"/>
                </a:solidFill>
                <a:latin typeface="Public Sans Bold"/>
                <a:ea typeface="Public Sans Bold"/>
                <a:cs typeface="Public Sans Bold"/>
                <a:sym typeface="Public Sans Bold"/>
              </a:rPr>
              <a:t>⇒ K⁺ = {A, B, C, D, E, H} = </a:t>
            </a:r>
            <a:r>
              <a:rPr lang="en-US" sz="2400" b="1" dirty="0" err="1">
                <a:solidFill>
                  <a:srgbClr val="0E2F5F"/>
                </a:solidFill>
                <a:latin typeface="Public Sans Bold"/>
                <a:ea typeface="Public Sans Bold"/>
                <a:cs typeface="Public Sans Bold"/>
                <a:sym typeface="Public Sans Bold"/>
              </a:rPr>
              <a:t>toàn</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bộ</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thuộc</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tính</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của</a:t>
            </a:r>
            <a:r>
              <a:rPr lang="en-US" sz="2400" b="1" dirty="0">
                <a:solidFill>
                  <a:srgbClr val="0E2F5F"/>
                </a:solidFill>
                <a:latin typeface="Public Sans Bold"/>
                <a:ea typeface="Public Sans Bold"/>
                <a:cs typeface="Public Sans Bold"/>
                <a:sym typeface="Public Sans Bold"/>
              </a:rPr>
              <a:t> Q</a:t>
            </a:r>
          </a:p>
          <a:p>
            <a:pPr algn="ctr">
              <a:lnSpc>
                <a:spcPts val="3360"/>
              </a:lnSpc>
              <a:spcBef>
                <a:spcPct val="0"/>
              </a:spcBef>
            </a:pPr>
            <a:r>
              <a:rPr lang="en-US" sz="2400" b="1" dirty="0">
                <a:solidFill>
                  <a:srgbClr val="0E2F5F"/>
                </a:solidFill>
                <a:latin typeface="Public Sans Bold"/>
                <a:ea typeface="Public Sans Bold"/>
                <a:cs typeface="Public Sans Bold"/>
                <a:sym typeface="Public Sans Bold"/>
              </a:rPr>
              <a:t> → Do </a:t>
            </a:r>
            <a:r>
              <a:rPr lang="en-US" sz="2400" b="1" dirty="0" err="1">
                <a:solidFill>
                  <a:srgbClr val="0E2F5F"/>
                </a:solidFill>
                <a:latin typeface="Public Sans Bold"/>
                <a:ea typeface="Public Sans Bold"/>
                <a:cs typeface="Public Sans Bold"/>
                <a:sym typeface="Public Sans Bold"/>
              </a:rPr>
              <a:t>đó</a:t>
            </a:r>
            <a:r>
              <a:rPr lang="en-US" sz="2400" b="1" dirty="0">
                <a:solidFill>
                  <a:srgbClr val="0E2F5F"/>
                </a:solidFill>
                <a:latin typeface="Public Sans Bold"/>
                <a:ea typeface="Public Sans Bold"/>
                <a:cs typeface="Public Sans Bold"/>
                <a:sym typeface="Public Sans Bold"/>
              </a:rPr>
              <a:t>, K </a:t>
            </a:r>
            <a:r>
              <a:rPr lang="en-US" sz="2400" b="1" dirty="0" err="1">
                <a:solidFill>
                  <a:srgbClr val="0E2F5F"/>
                </a:solidFill>
                <a:latin typeface="Public Sans Bold"/>
                <a:ea typeface="Public Sans Bold"/>
                <a:cs typeface="Public Sans Bold"/>
                <a:sym typeface="Public Sans Bold"/>
              </a:rPr>
              <a:t>là</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một</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siêu</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khóa</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của</a:t>
            </a:r>
            <a:r>
              <a:rPr lang="en-US" sz="2400" b="1" dirty="0">
                <a:solidFill>
                  <a:srgbClr val="0E2F5F"/>
                </a:solidFill>
                <a:latin typeface="Public Sans Bold"/>
                <a:ea typeface="Public Sans Bold"/>
                <a:cs typeface="Public Sans Bold"/>
                <a:sym typeface="Public Sans Bold"/>
              </a:rPr>
              <a:t> Q</a:t>
            </a:r>
          </a:p>
        </p:txBody>
      </p:sp>
      <p:sp>
        <p:nvSpPr>
          <p:cNvPr id="36" name="TextBox 36"/>
          <p:cNvSpPr txBox="1"/>
          <p:nvPr/>
        </p:nvSpPr>
        <p:spPr>
          <a:xfrm>
            <a:off x="8347181" y="2559487"/>
            <a:ext cx="3901909" cy="362984"/>
          </a:xfrm>
          <a:prstGeom prst="rect">
            <a:avLst/>
          </a:prstGeom>
        </p:spPr>
        <p:txBody>
          <a:bodyPr wrap="square" lIns="0" tIns="0" rIns="0" bIns="0" rtlCol="0" anchor="t">
            <a:spAutoFit/>
          </a:bodyPr>
          <a:lstStyle/>
          <a:p>
            <a:pPr algn="ctr">
              <a:lnSpc>
                <a:spcPts val="3080"/>
              </a:lnSpc>
              <a:spcBef>
                <a:spcPct val="0"/>
              </a:spcBef>
            </a:pPr>
            <a:r>
              <a:rPr lang="en-US" sz="2200" b="1" dirty="0" err="1">
                <a:solidFill>
                  <a:srgbClr val="0E2F5F"/>
                </a:solidFill>
                <a:latin typeface="Public Sans Bold"/>
                <a:ea typeface="Public Sans Bold"/>
                <a:cs typeface="Public Sans Bold"/>
                <a:sym typeface="Public Sans Bold"/>
              </a:rPr>
              <a:t>Kiểm</a:t>
            </a:r>
            <a:r>
              <a:rPr lang="en-US" sz="2200" b="1" dirty="0">
                <a:solidFill>
                  <a:srgbClr val="0E2F5F"/>
                </a:solidFill>
                <a:latin typeface="Public Sans Bold"/>
                <a:ea typeface="Public Sans Bold"/>
                <a:cs typeface="Public Sans Bold"/>
                <a:sym typeface="Public Sans Bold"/>
              </a:rPr>
              <a:t> </a:t>
            </a:r>
            <a:r>
              <a:rPr lang="en-US" sz="2200" b="1" dirty="0" err="1">
                <a:solidFill>
                  <a:srgbClr val="0E2F5F"/>
                </a:solidFill>
                <a:latin typeface="Public Sans Bold"/>
                <a:ea typeface="Public Sans Bold"/>
                <a:cs typeface="Public Sans Bold"/>
                <a:sym typeface="Public Sans Bold"/>
              </a:rPr>
              <a:t>tra</a:t>
            </a:r>
            <a:r>
              <a:rPr lang="en-US" sz="2200" b="1" dirty="0">
                <a:solidFill>
                  <a:srgbClr val="0E2F5F"/>
                </a:solidFill>
                <a:latin typeface="Public Sans Bold"/>
                <a:ea typeface="Public Sans Bold"/>
                <a:cs typeface="Public Sans Bold"/>
                <a:sym typeface="Public Sans Bold"/>
              </a:rPr>
              <a:t> </a:t>
            </a:r>
            <a:r>
              <a:rPr lang="en-US" sz="2200" b="1" dirty="0" err="1">
                <a:solidFill>
                  <a:srgbClr val="0E2F5F"/>
                </a:solidFill>
                <a:latin typeface="Public Sans Bold"/>
                <a:ea typeface="Public Sans Bold"/>
                <a:cs typeface="Public Sans Bold"/>
                <a:sym typeface="Public Sans Bold"/>
              </a:rPr>
              <a:t>tính</a:t>
            </a:r>
            <a:r>
              <a:rPr lang="en-US" sz="2200" b="1" dirty="0">
                <a:solidFill>
                  <a:srgbClr val="0E2F5F"/>
                </a:solidFill>
                <a:latin typeface="Public Sans Bold"/>
                <a:ea typeface="Public Sans Bold"/>
                <a:cs typeface="Public Sans Bold"/>
                <a:sym typeface="Public Sans Bold"/>
              </a:rPr>
              <a:t> </a:t>
            </a:r>
            <a:r>
              <a:rPr lang="en-US" sz="2200" b="1" dirty="0" err="1">
                <a:solidFill>
                  <a:srgbClr val="0E2F5F"/>
                </a:solidFill>
                <a:latin typeface="Public Sans Bold"/>
                <a:ea typeface="Public Sans Bold"/>
                <a:cs typeface="Public Sans Bold"/>
                <a:sym typeface="Public Sans Bold"/>
              </a:rPr>
              <a:t>tối</a:t>
            </a:r>
            <a:r>
              <a:rPr lang="en-US" sz="2200" b="1" dirty="0">
                <a:solidFill>
                  <a:srgbClr val="0E2F5F"/>
                </a:solidFill>
                <a:latin typeface="Public Sans Bold"/>
                <a:ea typeface="Public Sans Bold"/>
                <a:cs typeface="Public Sans Bold"/>
                <a:sym typeface="Public Sans Bold"/>
              </a:rPr>
              <a:t> </a:t>
            </a:r>
            <a:r>
              <a:rPr lang="en-US" sz="2200" b="1" dirty="0" err="1">
                <a:solidFill>
                  <a:srgbClr val="0E2F5F"/>
                </a:solidFill>
                <a:latin typeface="Public Sans Bold"/>
                <a:ea typeface="Public Sans Bold"/>
                <a:cs typeface="Public Sans Bold"/>
                <a:sym typeface="Public Sans Bold"/>
              </a:rPr>
              <a:t>thiểu</a:t>
            </a:r>
            <a:r>
              <a:rPr lang="en-US" sz="2200" b="1" dirty="0">
                <a:solidFill>
                  <a:srgbClr val="0E2F5F"/>
                </a:solidFill>
                <a:latin typeface="Public Sans Bold"/>
                <a:ea typeface="Public Sans Bold"/>
                <a:cs typeface="Public Sans Bold"/>
                <a:sym typeface="Public Sans Bold"/>
              </a:rPr>
              <a:t> </a:t>
            </a:r>
            <a:r>
              <a:rPr lang="en-US" sz="2200" b="1" dirty="0" err="1">
                <a:solidFill>
                  <a:srgbClr val="0E2F5F"/>
                </a:solidFill>
                <a:latin typeface="Public Sans Bold"/>
                <a:ea typeface="Public Sans Bold"/>
                <a:cs typeface="Public Sans Bold"/>
                <a:sym typeface="Public Sans Bold"/>
              </a:rPr>
              <a:t>của</a:t>
            </a:r>
            <a:r>
              <a:rPr lang="en-US" sz="2200" b="1" dirty="0">
                <a:solidFill>
                  <a:srgbClr val="0E2F5F"/>
                </a:solidFill>
                <a:latin typeface="Public Sans Bold"/>
                <a:ea typeface="Public Sans Bold"/>
                <a:cs typeface="Public Sans Bold"/>
                <a:sym typeface="Public Sans Bold"/>
              </a:rPr>
              <a:t> K:</a:t>
            </a:r>
          </a:p>
        </p:txBody>
      </p:sp>
      <p:sp>
        <p:nvSpPr>
          <p:cNvPr id="37" name="TextBox 37"/>
          <p:cNvSpPr txBox="1"/>
          <p:nvPr/>
        </p:nvSpPr>
        <p:spPr>
          <a:xfrm>
            <a:off x="7913312" y="3149284"/>
            <a:ext cx="8055735" cy="2344815"/>
          </a:xfrm>
          <a:prstGeom prst="rect">
            <a:avLst/>
          </a:prstGeom>
        </p:spPr>
        <p:txBody>
          <a:bodyPr lIns="0" tIns="0" rIns="0" bIns="0" rtlCol="0" anchor="t">
            <a:spAutoFit/>
          </a:bodyPr>
          <a:lstStyle/>
          <a:p>
            <a:pPr algn="l">
              <a:lnSpc>
                <a:spcPts val="3080"/>
              </a:lnSpc>
              <a:spcBef>
                <a:spcPct val="0"/>
              </a:spcBef>
            </a:pPr>
            <a:r>
              <a:rPr lang="en-US" sz="2200" b="1">
                <a:solidFill>
                  <a:srgbClr val="0E2F5F"/>
                </a:solidFill>
                <a:latin typeface="Public Sans Bold"/>
                <a:ea typeface="Public Sans Bold"/>
                <a:cs typeface="Public Sans Bold"/>
                <a:sym typeface="Public Sans Bold"/>
              </a:rPr>
              <a:t>- Thử loại A: </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K' = {B, C} ⇒ K'⁺ = {B, C, D} (không có E, H) ⇒ Không phải khóa</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Thử loại B:</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K' = {A, C} ⇒ K'⁺ = {A, C, E, D, H} (thiếu B) ⇒ Không phải khóa</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Thử loại C:</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K' = {A, B} ⇒ K'⁺ = {A, B, E} (thiếu D, H) ⇒ Không phải khóa</a:t>
            </a:r>
          </a:p>
        </p:txBody>
      </p:sp>
      <p:sp>
        <p:nvSpPr>
          <p:cNvPr id="38" name="TextBox 38"/>
          <p:cNvSpPr txBox="1"/>
          <p:nvPr/>
        </p:nvSpPr>
        <p:spPr>
          <a:xfrm>
            <a:off x="5515575" y="5797343"/>
            <a:ext cx="12390886" cy="763945"/>
          </a:xfrm>
          <a:prstGeom prst="rect">
            <a:avLst/>
          </a:prstGeom>
        </p:spPr>
        <p:txBody>
          <a:bodyPr lIns="0" tIns="0" rIns="0" bIns="0" rtlCol="0" anchor="t">
            <a:spAutoFit/>
          </a:bodyPr>
          <a:lstStyle/>
          <a:p>
            <a:pPr algn="ctr">
              <a:lnSpc>
                <a:spcPts val="3042"/>
              </a:lnSpc>
              <a:spcBef>
                <a:spcPct val="0"/>
              </a:spcBef>
            </a:pPr>
            <a:r>
              <a:rPr lang="en-US" sz="2173" b="1">
                <a:solidFill>
                  <a:srgbClr val="0E2F5F"/>
                </a:solidFill>
                <a:latin typeface="Public Sans Bold"/>
                <a:ea typeface="Public Sans Bold"/>
                <a:cs typeface="Public Sans Bold"/>
                <a:sym typeface="Public Sans Bold"/>
              </a:rPr>
              <a:t>⇒ Không loại bỏ được thuộc tính nào khỏi K mà vẫn giữ đủ bao đóng</a:t>
            </a:r>
          </a:p>
          <a:p>
            <a:pPr algn="ctr">
              <a:lnSpc>
                <a:spcPts val="3042"/>
              </a:lnSpc>
              <a:spcBef>
                <a:spcPct val="0"/>
              </a:spcBef>
            </a:pPr>
            <a:r>
              <a:rPr lang="en-US" sz="2173" b="1">
                <a:solidFill>
                  <a:srgbClr val="0E2F5F"/>
                </a:solidFill>
                <a:latin typeface="Public Sans Bold"/>
                <a:ea typeface="Public Sans Bold"/>
                <a:cs typeface="Public Sans Bold"/>
                <a:sym typeface="Public Sans Bold"/>
              </a:rPr>
              <a:t> → K là khóa tối thiểu</a:t>
            </a:r>
          </a:p>
        </p:txBody>
      </p:sp>
      <p:sp>
        <p:nvSpPr>
          <p:cNvPr id="39" name="AutoShape 39"/>
          <p:cNvSpPr/>
          <p:nvPr/>
        </p:nvSpPr>
        <p:spPr>
          <a:xfrm flipV="1">
            <a:off x="6076104" y="3197689"/>
            <a:ext cx="0" cy="6492240"/>
          </a:xfrm>
          <a:prstGeom prst="line">
            <a:avLst/>
          </a:prstGeom>
          <a:ln w="38100" cap="flat">
            <a:solidFill>
              <a:srgbClr val="000000"/>
            </a:solidFill>
            <a:prstDash val="solid"/>
            <a:headEnd type="none" w="sm" len="sm"/>
            <a:tailEnd type="none" w="sm" len="sm"/>
          </a:ln>
        </p:spPr>
      </p:sp>
      <p:sp>
        <p:nvSpPr>
          <p:cNvPr id="40" name="TextBox 40"/>
          <p:cNvSpPr txBox="1"/>
          <p:nvPr/>
        </p:nvSpPr>
        <p:spPr>
          <a:xfrm>
            <a:off x="7594735" y="7208988"/>
            <a:ext cx="8403154" cy="1626798"/>
          </a:xfrm>
          <a:prstGeom prst="rect">
            <a:avLst/>
          </a:prstGeom>
        </p:spPr>
        <p:txBody>
          <a:bodyPr lIns="0" tIns="0" rIns="0" bIns="0" rtlCol="0" anchor="t">
            <a:spAutoFit/>
          </a:bodyPr>
          <a:lstStyle/>
          <a:p>
            <a:pPr algn="l">
              <a:lnSpc>
                <a:spcPts val="3266"/>
              </a:lnSpc>
              <a:spcBef>
                <a:spcPct val="0"/>
              </a:spcBef>
            </a:pPr>
            <a:r>
              <a:rPr lang="en-US" sz="2333" b="1">
                <a:solidFill>
                  <a:srgbClr val="0E2F5F"/>
                </a:solidFill>
                <a:latin typeface="Public Sans Bold"/>
                <a:ea typeface="Public Sans Bold"/>
                <a:cs typeface="Public Sans Bold"/>
                <a:sym typeface="Public Sans Bold"/>
              </a:rPr>
              <a:t>Kiểm tra duy nhất:</a:t>
            </a:r>
          </a:p>
          <a:p>
            <a:pPr algn="l">
              <a:lnSpc>
                <a:spcPts val="3266"/>
              </a:lnSpc>
              <a:spcBef>
                <a:spcPct val="0"/>
              </a:spcBef>
            </a:pPr>
            <a:r>
              <a:rPr lang="en-US" sz="2333" b="1">
                <a:solidFill>
                  <a:srgbClr val="0E2F5F"/>
                </a:solidFill>
                <a:latin typeface="Public Sans Bold"/>
                <a:ea typeface="Public Sans Bold"/>
                <a:cs typeface="Public Sans Bold"/>
                <a:sym typeface="Public Sans Bold"/>
              </a:rPr>
              <a:t>Không tồn tại tập thuộc tính nào khác có bao đóng bằng Q ngoài {A, B, C}.</a:t>
            </a:r>
          </a:p>
          <a:p>
            <a:pPr algn="l">
              <a:lnSpc>
                <a:spcPts val="3266"/>
              </a:lnSpc>
              <a:spcBef>
                <a:spcPct val="0"/>
              </a:spcBef>
            </a:pPr>
            <a:r>
              <a:rPr lang="en-US" sz="2333" b="1">
                <a:solidFill>
                  <a:srgbClr val="0E2F5F"/>
                </a:solidFill>
                <a:latin typeface="Public Sans Bold"/>
                <a:ea typeface="Public Sans Bold"/>
                <a:cs typeface="Public Sans Bold"/>
                <a:sym typeface="Public Sans Bold"/>
              </a:rPr>
              <a:t> → Vì vậy, {A, B, C} là khóa duy nhất của quan hệ Q</a:t>
            </a:r>
          </a:p>
        </p:txBody>
      </p:sp>
      <p:sp>
        <p:nvSpPr>
          <p:cNvPr id="41" name="TextBox 41"/>
          <p:cNvSpPr txBox="1"/>
          <p:nvPr/>
        </p:nvSpPr>
        <p:spPr>
          <a:xfrm>
            <a:off x="425502" y="1692112"/>
            <a:ext cx="4126840" cy="537845"/>
          </a:xfrm>
          <a:prstGeom prst="rect">
            <a:avLst/>
          </a:prstGeom>
        </p:spPr>
        <p:txBody>
          <a:bodyPr wrap="square" lIns="0" tIns="0" rIns="0" bIns="0" rtlCol="0" anchor="t">
            <a:spAutoFit/>
          </a:bodyPr>
          <a:lstStyle/>
          <a:p>
            <a:pPr algn="ctr">
              <a:lnSpc>
                <a:spcPts val="4480"/>
              </a:lnSpc>
            </a:pPr>
            <a:r>
              <a:rPr lang="en-US" sz="3200" b="1" dirty="0">
                <a:solidFill>
                  <a:srgbClr val="0E2F5F"/>
                </a:solidFill>
                <a:latin typeface="Merriweather 36pt Ultra-Bold"/>
                <a:ea typeface="Merriweather 36pt Ultra-Bold"/>
                <a:cs typeface="Merriweather 36pt Ultra-Bold"/>
                <a:sym typeface="Merriweather 36pt Ultra-Bold"/>
              </a:rPr>
              <a:t>Nguyễn </a:t>
            </a:r>
            <a:r>
              <a:rPr lang="en-US" sz="3200" b="1" dirty="0" err="1">
                <a:solidFill>
                  <a:srgbClr val="0E2F5F"/>
                </a:solidFill>
                <a:latin typeface="Merriweather 36pt Ultra-Bold"/>
                <a:ea typeface="Merriweather 36pt Ultra-Bold"/>
                <a:cs typeface="Merriweather 36pt Ultra-Bold"/>
                <a:sym typeface="Merriweather 36pt Ultra-Bold"/>
              </a:rPr>
              <a:t>Trung</a:t>
            </a:r>
            <a:r>
              <a:rPr lang="en-US" sz="3200" b="1" dirty="0">
                <a:solidFill>
                  <a:srgbClr val="0E2F5F"/>
                </a:solidFill>
                <a:latin typeface="Merriweather 36pt Ultra-Bold"/>
                <a:ea typeface="Merriweather 36pt Ultra-Bold"/>
                <a:cs typeface="Merriweather 36pt Ultra-Bold"/>
                <a:sym typeface="Merriweather 36pt Ultra-Bold"/>
              </a:rPr>
              <a:t> </a:t>
            </a:r>
            <a:r>
              <a:rPr lang="en-US" sz="3200" b="1" dirty="0" err="1">
                <a:solidFill>
                  <a:srgbClr val="0E2F5F"/>
                </a:solidFill>
                <a:latin typeface="Merriweather 36pt Ultra-Bold"/>
                <a:ea typeface="Merriweather 36pt Ultra-Bold"/>
                <a:cs typeface="Merriweather 36pt Ultra-Bold"/>
                <a:sym typeface="Merriweather 36pt Ultra-Bold"/>
              </a:rPr>
              <a:t>Kiên</a:t>
            </a:r>
            <a:endParaRPr lang="en-US" sz="3200" b="1" dirty="0">
              <a:solidFill>
                <a:srgbClr val="0E2F5F"/>
              </a:solidFill>
              <a:latin typeface="Merriweather 36pt Ultra-Bold"/>
              <a:ea typeface="Merriweather 36pt Ultra-Bold"/>
              <a:cs typeface="Merriweather 36pt Ultra-Bold"/>
              <a:sym typeface="Merriweather 36pt Ultra-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3661" y="995201"/>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702334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13314301" y="7728885"/>
            <a:ext cx="1802772" cy="4538734"/>
            <a:chOff x="0" y="0"/>
            <a:chExt cx="474804" cy="1195387"/>
          </a:xfrm>
        </p:grpSpPr>
        <p:sp>
          <p:nvSpPr>
            <p:cNvPr id="5" name="Freeform 5"/>
            <p:cNvSpPr/>
            <p:nvPr/>
          </p:nvSpPr>
          <p:spPr>
            <a:xfrm>
              <a:off x="0" y="0"/>
              <a:ext cx="474804" cy="1195387"/>
            </a:xfrm>
            <a:custGeom>
              <a:avLst/>
              <a:gdLst/>
              <a:ahLst/>
              <a:cxnLst/>
              <a:rect l="l" t="t" r="r" b="b"/>
              <a:pathLst>
                <a:path w="474804" h="1195387">
                  <a:moveTo>
                    <a:pt x="0" y="0"/>
                  </a:moveTo>
                  <a:lnTo>
                    <a:pt x="474804" y="0"/>
                  </a:lnTo>
                  <a:lnTo>
                    <a:pt x="474804" y="1195387"/>
                  </a:lnTo>
                  <a:lnTo>
                    <a:pt x="0" y="1195387"/>
                  </a:lnTo>
                  <a:close/>
                </a:path>
              </a:pathLst>
            </a:custGeom>
            <a:solidFill>
              <a:srgbClr val="E1EDFC"/>
            </a:solidFill>
          </p:spPr>
        </p:sp>
        <p:sp>
          <p:nvSpPr>
            <p:cNvPr id="6" name="TextBox 6"/>
            <p:cNvSpPr txBox="1"/>
            <p:nvPr/>
          </p:nvSpPr>
          <p:spPr>
            <a:xfrm>
              <a:off x="0" y="-57150"/>
              <a:ext cx="474804" cy="125253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2009724" y="9352479"/>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3560395" cy="1099463"/>
            <a:chOff x="0" y="0"/>
            <a:chExt cx="937717" cy="289571"/>
          </a:xfrm>
        </p:grpSpPr>
        <p:sp>
          <p:nvSpPr>
            <p:cNvPr id="9" name="Freeform 9"/>
            <p:cNvSpPr/>
            <p:nvPr/>
          </p:nvSpPr>
          <p:spPr>
            <a:xfrm>
              <a:off x="0" y="0"/>
              <a:ext cx="937717" cy="289571"/>
            </a:xfrm>
            <a:custGeom>
              <a:avLst/>
              <a:gdLst/>
              <a:ahLst/>
              <a:cxnLst/>
              <a:rect l="l" t="t" r="r" b="b"/>
              <a:pathLst>
                <a:path w="937717" h="289571">
                  <a:moveTo>
                    <a:pt x="110897" y="0"/>
                  </a:moveTo>
                  <a:lnTo>
                    <a:pt x="826820" y="0"/>
                  </a:lnTo>
                  <a:cubicBezTo>
                    <a:pt x="888067" y="0"/>
                    <a:pt x="937717" y="49650"/>
                    <a:pt x="937717" y="110897"/>
                  </a:cubicBezTo>
                  <a:lnTo>
                    <a:pt x="937717" y="178673"/>
                  </a:lnTo>
                  <a:cubicBezTo>
                    <a:pt x="937717" y="208085"/>
                    <a:pt x="926033" y="236292"/>
                    <a:pt x="905236" y="257089"/>
                  </a:cubicBezTo>
                  <a:cubicBezTo>
                    <a:pt x="884439" y="277887"/>
                    <a:pt x="856232" y="289571"/>
                    <a:pt x="826820" y="289571"/>
                  </a:cubicBezTo>
                  <a:lnTo>
                    <a:pt x="110897" y="289571"/>
                  </a:lnTo>
                  <a:cubicBezTo>
                    <a:pt x="81485" y="289571"/>
                    <a:pt x="53278" y="277887"/>
                    <a:pt x="32481" y="257089"/>
                  </a:cubicBezTo>
                  <a:cubicBezTo>
                    <a:pt x="11684" y="236292"/>
                    <a:pt x="0" y="208085"/>
                    <a:pt x="0" y="178673"/>
                  </a:cubicBezTo>
                  <a:lnTo>
                    <a:pt x="0" y="110897"/>
                  </a:lnTo>
                  <a:cubicBezTo>
                    <a:pt x="0" y="81485"/>
                    <a:pt x="11684" y="53278"/>
                    <a:pt x="32481" y="32481"/>
                  </a:cubicBezTo>
                  <a:cubicBezTo>
                    <a:pt x="53278" y="11684"/>
                    <a:pt x="81485" y="0"/>
                    <a:pt x="110897" y="0"/>
                  </a:cubicBezTo>
                  <a:close/>
                </a:path>
              </a:pathLst>
            </a:custGeom>
            <a:solidFill>
              <a:srgbClr val="E1EDFC"/>
            </a:solidFill>
          </p:spPr>
        </p:sp>
        <p:sp>
          <p:nvSpPr>
            <p:cNvPr id="10" name="TextBox 10"/>
            <p:cNvSpPr txBox="1"/>
            <p:nvPr/>
          </p:nvSpPr>
          <p:spPr>
            <a:xfrm>
              <a:off x="0" y="-57150"/>
              <a:ext cx="937717"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2" name="Group 12"/>
          <p:cNvGrpSpPr/>
          <p:nvPr/>
        </p:nvGrpSpPr>
        <p:grpSpPr>
          <a:xfrm>
            <a:off x="4552342" y="169134"/>
            <a:ext cx="10929822" cy="1953724"/>
            <a:chOff x="0" y="0"/>
            <a:chExt cx="2878636" cy="514561"/>
          </a:xfrm>
        </p:grpSpPr>
        <p:sp>
          <p:nvSpPr>
            <p:cNvPr id="13" name="Freeform 13"/>
            <p:cNvSpPr/>
            <p:nvPr/>
          </p:nvSpPr>
          <p:spPr>
            <a:xfrm>
              <a:off x="0" y="0"/>
              <a:ext cx="2878636" cy="514561"/>
            </a:xfrm>
            <a:custGeom>
              <a:avLst/>
              <a:gdLst/>
              <a:ahLst/>
              <a:cxnLst/>
              <a:rect l="l" t="t" r="r" b="b"/>
              <a:pathLst>
                <a:path w="2878636" h="514561">
                  <a:moveTo>
                    <a:pt x="36125" y="0"/>
                  </a:moveTo>
                  <a:lnTo>
                    <a:pt x="2842511" y="0"/>
                  </a:lnTo>
                  <a:cubicBezTo>
                    <a:pt x="2862462" y="0"/>
                    <a:pt x="2878636" y="16174"/>
                    <a:pt x="2878636" y="36125"/>
                  </a:cubicBezTo>
                  <a:lnTo>
                    <a:pt x="2878636" y="478436"/>
                  </a:lnTo>
                  <a:cubicBezTo>
                    <a:pt x="2878636" y="488017"/>
                    <a:pt x="2874830" y="497206"/>
                    <a:pt x="2868055" y="503980"/>
                  </a:cubicBezTo>
                  <a:cubicBezTo>
                    <a:pt x="2861281" y="510755"/>
                    <a:pt x="2852092" y="514561"/>
                    <a:pt x="2842511" y="514561"/>
                  </a:cubicBezTo>
                  <a:lnTo>
                    <a:pt x="36125" y="514561"/>
                  </a:lnTo>
                  <a:cubicBezTo>
                    <a:pt x="26544" y="514561"/>
                    <a:pt x="17355" y="510755"/>
                    <a:pt x="10581" y="503980"/>
                  </a:cubicBezTo>
                  <a:cubicBezTo>
                    <a:pt x="3806" y="497206"/>
                    <a:pt x="0" y="488017"/>
                    <a:pt x="0" y="478436"/>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14" name="TextBox 14"/>
            <p:cNvSpPr txBox="1"/>
            <p:nvPr/>
          </p:nvSpPr>
          <p:spPr>
            <a:xfrm>
              <a:off x="0" y="-47625"/>
              <a:ext cx="2878636" cy="562186"/>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334162" y="256693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rot="5400000">
            <a:off x="11709707" y="2275213"/>
            <a:ext cx="4852371" cy="7225140"/>
            <a:chOff x="0" y="0"/>
            <a:chExt cx="1277991" cy="1902918"/>
          </a:xfrm>
        </p:grpSpPr>
        <p:sp>
          <p:nvSpPr>
            <p:cNvPr id="17" name="Freeform 17"/>
            <p:cNvSpPr/>
            <p:nvPr/>
          </p:nvSpPr>
          <p:spPr>
            <a:xfrm>
              <a:off x="0" y="0"/>
              <a:ext cx="1277991" cy="1902918"/>
            </a:xfrm>
            <a:custGeom>
              <a:avLst/>
              <a:gdLst/>
              <a:ahLst/>
              <a:cxnLst/>
              <a:rect l="l" t="t" r="r" b="b"/>
              <a:pathLst>
                <a:path w="1277991" h="1902918">
                  <a:moveTo>
                    <a:pt x="0" y="0"/>
                  </a:moveTo>
                  <a:lnTo>
                    <a:pt x="1277991" y="0"/>
                  </a:lnTo>
                  <a:lnTo>
                    <a:pt x="1277991" y="1902918"/>
                  </a:lnTo>
                  <a:lnTo>
                    <a:pt x="0" y="1902918"/>
                  </a:lnTo>
                  <a:close/>
                </a:path>
              </a:pathLst>
            </a:custGeom>
            <a:solidFill>
              <a:srgbClr val="98D4E1"/>
            </a:solidFill>
          </p:spPr>
        </p:sp>
        <p:sp>
          <p:nvSpPr>
            <p:cNvPr id="18" name="TextBox 18"/>
            <p:cNvSpPr txBox="1"/>
            <p:nvPr/>
          </p:nvSpPr>
          <p:spPr>
            <a:xfrm>
              <a:off x="0" y="-57150"/>
              <a:ext cx="1277991" cy="1960068"/>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5400000">
            <a:off x="3950331" y="-149421"/>
            <a:ext cx="2293379" cy="9343038"/>
            <a:chOff x="0" y="0"/>
            <a:chExt cx="604018" cy="2460718"/>
          </a:xfrm>
        </p:grpSpPr>
        <p:sp>
          <p:nvSpPr>
            <p:cNvPr id="20" name="Freeform 20"/>
            <p:cNvSpPr/>
            <p:nvPr/>
          </p:nvSpPr>
          <p:spPr>
            <a:xfrm>
              <a:off x="0" y="0"/>
              <a:ext cx="604018" cy="2460718"/>
            </a:xfrm>
            <a:custGeom>
              <a:avLst/>
              <a:gdLst/>
              <a:ahLst/>
              <a:cxnLst/>
              <a:rect l="l" t="t" r="r" b="b"/>
              <a:pathLst>
                <a:path w="604018" h="2460718">
                  <a:moveTo>
                    <a:pt x="0" y="0"/>
                  </a:moveTo>
                  <a:lnTo>
                    <a:pt x="604018" y="0"/>
                  </a:lnTo>
                  <a:lnTo>
                    <a:pt x="604018" y="2460718"/>
                  </a:lnTo>
                  <a:lnTo>
                    <a:pt x="0" y="2460718"/>
                  </a:lnTo>
                  <a:close/>
                </a:path>
              </a:pathLst>
            </a:custGeom>
            <a:solidFill>
              <a:srgbClr val="E1EDFC"/>
            </a:solidFill>
          </p:spPr>
        </p:sp>
        <p:sp>
          <p:nvSpPr>
            <p:cNvPr id="21" name="TextBox 21"/>
            <p:cNvSpPr txBox="1"/>
            <p:nvPr/>
          </p:nvSpPr>
          <p:spPr>
            <a:xfrm>
              <a:off x="0" y="-57150"/>
              <a:ext cx="604018" cy="2517868"/>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9163584" y="2612394"/>
            <a:ext cx="1519327" cy="469610"/>
          </a:xfrm>
          <a:custGeom>
            <a:avLst/>
            <a:gdLst/>
            <a:ahLst/>
            <a:cxnLst/>
            <a:rect l="l" t="t" r="r" b="b"/>
            <a:pathLst>
              <a:path w="1519327" h="469610">
                <a:moveTo>
                  <a:pt x="0" y="0"/>
                </a:moveTo>
                <a:lnTo>
                  <a:pt x="1519327" y="0"/>
                </a:lnTo>
                <a:lnTo>
                  <a:pt x="1519327" y="469611"/>
                </a:lnTo>
                <a:lnTo>
                  <a:pt x="0" y="4696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rot="5400000">
            <a:off x="4425024" y="2970453"/>
            <a:ext cx="1343993" cy="9343038"/>
            <a:chOff x="0" y="0"/>
            <a:chExt cx="353974" cy="2460718"/>
          </a:xfrm>
        </p:grpSpPr>
        <p:sp>
          <p:nvSpPr>
            <p:cNvPr id="24" name="Freeform 24"/>
            <p:cNvSpPr/>
            <p:nvPr/>
          </p:nvSpPr>
          <p:spPr>
            <a:xfrm>
              <a:off x="0" y="0"/>
              <a:ext cx="353974" cy="2460718"/>
            </a:xfrm>
            <a:custGeom>
              <a:avLst/>
              <a:gdLst/>
              <a:ahLst/>
              <a:cxnLst/>
              <a:rect l="l" t="t" r="r" b="b"/>
              <a:pathLst>
                <a:path w="353974" h="2460718">
                  <a:moveTo>
                    <a:pt x="0" y="0"/>
                  </a:moveTo>
                  <a:lnTo>
                    <a:pt x="353974" y="0"/>
                  </a:lnTo>
                  <a:lnTo>
                    <a:pt x="353974" y="2460718"/>
                  </a:lnTo>
                  <a:lnTo>
                    <a:pt x="0" y="2460718"/>
                  </a:lnTo>
                  <a:close/>
                </a:path>
              </a:pathLst>
            </a:custGeom>
            <a:solidFill>
              <a:srgbClr val="E1EDFC"/>
            </a:solidFill>
          </p:spPr>
        </p:sp>
        <p:sp>
          <p:nvSpPr>
            <p:cNvPr id="25" name="TextBox 25"/>
            <p:cNvSpPr txBox="1"/>
            <p:nvPr/>
          </p:nvSpPr>
          <p:spPr>
            <a:xfrm>
              <a:off x="0" y="-57150"/>
              <a:ext cx="353974" cy="2517868"/>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rot="5400000">
            <a:off x="10950403" y="2751593"/>
            <a:ext cx="727041" cy="14461641"/>
            <a:chOff x="0" y="0"/>
            <a:chExt cx="191484" cy="3808827"/>
          </a:xfrm>
        </p:grpSpPr>
        <p:sp>
          <p:nvSpPr>
            <p:cNvPr id="27" name="Freeform 27"/>
            <p:cNvSpPr/>
            <p:nvPr/>
          </p:nvSpPr>
          <p:spPr>
            <a:xfrm>
              <a:off x="0" y="0"/>
              <a:ext cx="191484" cy="3808827"/>
            </a:xfrm>
            <a:custGeom>
              <a:avLst/>
              <a:gdLst/>
              <a:ahLst/>
              <a:cxnLst/>
              <a:rect l="l" t="t" r="r" b="b"/>
              <a:pathLst>
                <a:path w="191484" h="3808827">
                  <a:moveTo>
                    <a:pt x="0" y="0"/>
                  </a:moveTo>
                  <a:lnTo>
                    <a:pt x="191484" y="0"/>
                  </a:lnTo>
                  <a:lnTo>
                    <a:pt x="191484" y="3808827"/>
                  </a:lnTo>
                  <a:lnTo>
                    <a:pt x="0" y="3808827"/>
                  </a:lnTo>
                  <a:close/>
                </a:path>
              </a:pathLst>
            </a:custGeom>
            <a:solidFill>
              <a:srgbClr val="8EB4E3"/>
            </a:solidFill>
          </p:spPr>
        </p:sp>
        <p:sp>
          <p:nvSpPr>
            <p:cNvPr id="28" name="TextBox 28"/>
            <p:cNvSpPr txBox="1"/>
            <p:nvPr/>
          </p:nvSpPr>
          <p:spPr>
            <a:xfrm>
              <a:off x="0" y="-57150"/>
              <a:ext cx="191484" cy="3865977"/>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512688" y="259537"/>
            <a:ext cx="1788583" cy="1318927"/>
          </a:xfrm>
          <a:prstGeom prst="rect">
            <a:avLst/>
          </a:prstGeom>
        </p:spPr>
        <p:txBody>
          <a:bodyPr lIns="0" tIns="0" rIns="0" bIns="0" rtlCol="0" anchor="t">
            <a:spAutoFit/>
          </a:bodyPr>
          <a:lstStyle/>
          <a:p>
            <a:pPr algn="just">
              <a:lnSpc>
                <a:spcPts val="10780"/>
              </a:lnSpc>
            </a:pPr>
            <a:r>
              <a:rPr lang="en-US" sz="7700" b="1">
                <a:solidFill>
                  <a:srgbClr val="0E2F5F"/>
                </a:solidFill>
                <a:latin typeface="Barlow Condensed Heavy"/>
                <a:ea typeface="Barlow Condensed Heavy"/>
                <a:cs typeface="Barlow Condensed Heavy"/>
                <a:sym typeface="Barlow Condensed Heavy"/>
              </a:rPr>
              <a:t>Bài 8</a:t>
            </a:r>
          </a:p>
        </p:txBody>
      </p:sp>
      <p:sp>
        <p:nvSpPr>
          <p:cNvPr id="30" name="TextBox 30"/>
          <p:cNvSpPr txBox="1"/>
          <p:nvPr/>
        </p:nvSpPr>
        <p:spPr>
          <a:xfrm>
            <a:off x="5407227" y="512680"/>
            <a:ext cx="1618059" cy="4152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Q(A,B,C,D) </a:t>
            </a:r>
          </a:p>
        </p:txBody>
      </p:sp>
      <p:sp>
        <p:nvSpPr>
          <p:cNvPr id="31" name="TextBox 31"/>
          <p:cNvSpPr txBox="1"/>
          <p:nvPr/>
        </p:nvSpPr>
        <p:spPr>
          <a:xfrm>
            <a:off x="7008932" y="482200"/>
            <a:ext cx="5406312" cy="8343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F={AB→C; D→B; C→ABD} </a:t>
            </a:r>
          </a:p>
          <a:p>
            <a:pPr algn="ctr">
              <a:lnSpc>
                <a:spcPts val="3360"/>
              </a:lnSpc>
              <a:spcBef>
                <a:spcPct val="0"/>
              </a:spcBef>
            </a:pPr>
            <a:endParaRPr lang="en-US" sz="2400" b="1">
              <a:solidFill>
                <a:srgbClr val="0E2F5F"/>
              </a:solidFill>
              <a:latin typeface="Public Sans Bold"/>
              <a:ea typeface="Public Sans Bold"/>
              <a:cs typeface="Public Sans Bold"/>
              <a:sym typeface="Public Sans Bold"/>
            </a:endParaRPr>
          </a:p>
        </p:txBody>
      </p:sp>
      <p:sp>
        <p:nvSpPr>
          <p:cNvPr id="32" name="TextBox 32"/>
          <p:cNvSpPr txBox="1"/>
          <p:nvPr/>
        </p:nvSpPr>
        <p:spPr>
          <a:xfrm>
            <a:off x="5423582" y="1371787"/>
            <a:ext cx="5612790" cy="8343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Hãy tìm tất cả các khóa của Q</a:t>
            </a:r>
          </a:p>
          <a:p>
            <a:pPr algn="ctr">
              <a:lnSpc>
                <a:spcPts val="3360"/>
              </a:lnSpc>
              <a:spcBef>
                <a:spcPct val="0"/>
              </a:spcBef>
            </a:pPr>
            <a:endParaRPr lang="en-US" sz="2400" b="1">
              <a:solidFill>
                <a:srgbClr val="0E2F5F"/>
              </a:solidFill>
              <a:latin typeface="Public Sans Bold"/>
              <a:ea typeface="Public Sans Bold"/>
              <a:cs typeface="Public Sans Bold"/>
              <a:sym typeface="Public Sans Bold"/>
            </a:endParaRPr>
          </a:p>
        </p:txBody>
      </p:sp>
      <p:sp>
        <p:nvSpPr>
          <p:cNvPr id="33" name="TextBox 33"/>
          <p:cNvSpPr txBox="1"/>
          <p:nvPr/>
        </p:nvSpPr>
        <p:spPr>
          <a:xfrm>
            <a:off x="1501228" y="2545719"/>
            <a:ext cx="666353" cy="490854"/>
          </a:xfrm>
          <a:prstGeom prst="rect">
            <a:avLst/>
          </a:prstGeom>
        </p:spPr>
        <p:txBody>
          <a:bodyPr lIns="0" tIns="0" rIns="0" bIns="0" rtlCol="0" anchor="t">
            <a:spAutoFit/>
          </a:bodyPr>
          <a:lstStyle/>
          <a:p>
            <a:pPr algn="ctr">
              <a:lnSpc>
                <a:spcPts val="3920"/>
              </a:lnSpc>
              <a:spcBef>
                <a:spcPct val="0"/>
              </a:spcBef>
            </a:pPr>
            <a:r>
              <a:rPr lang="en-US" sz="2800" b="1">
                <a:solidFill>
                  <a:srgbClr val="0E2F5F"/>
                </a:solidFill>
                <a:latin typeface="Public Sans Bold"/>
                <a:ea typeface="Public Sans Bold"/>
                <a:cs typeface="Public Sans Bold"/>
                <a:sym typeface="Public Sans Bold"/>
              </a:rPr>
              <a:t>Xét </a:t>
            </a:r>
          </a:p>
        </p:txBody>
      </p:sp>
      <p:sp>
        <p:nvSpPr>
          <p:cNvPr id="34" name="TextBox 34"/>
          <p:cNvSpPr txBox="1"/>
          <p:nvPr/>
        </p:nvSpPr>
        <p:spPr>
          <a:xfrm>
            <a:off x="683356" y="3516411"/>
            <a:ext cx="8547034" cy="1954224"/>
          </a:xfrm>
          <a:prstGeom prst="rect">
            <a:avLst/>
          </a:prstGeom>
        </p:spPr>
        <p:txBody>
          <a:bodyPr lIns="0" tIns="0" rIns="0" bIns="0" rtlCol="0" anchor="t">
            <a:spAutoFit/>
          </a:bodyPr>
          <a:lstStyle/>
          <a:p>
            <a:pPr algn="l">
              <a:lnSpc>
                <a:spcPts val="3080"/>
              </a:lnSpc>
              <a:spcBef>
                <a:spcPct val="0"/>
              </a:spcBef>
            </a:pPr>
            <a:r>
              <a:rPr lang="en-US" sz="2200" b="1">
                <a:solidFill>
                  <a:srgbClr val="0E2F5F"/>
                </a:solidFill>
                <a:latin typeface="Public Sans Bold"/>
                <a:ea typeface="Public Sans Bold"/>
                <a:cs typeface="Public Sans Bold"/>
                <a:sym typeface="Public Sans Bold"/>
              </a:rPr>
              <a:t>1) C⁺ = {C}</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 áp dụng C → A B D ⇒ C⁺ = {A, B, C, D} = Q</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 {C} là siêu khóa</a:t>
            </a:r>
          </a:p>
          <a:p>
            <a:pPr algn="l">
              <a:lnSpc>
                <a:spcPts val="3080"/>
              </a:lnSpc>
              <a:spcBef>
                <a:spcPct val="0"/>
              </a:spcBef>
            </a:pPr>
            <a:r>
              <a:rPr lang="en-US" sz="2200" b="1">
                <a:solidFill>
                  <a:srgbClr val="0E2F5F"/>
                </a:solidFill>
                <a:latin typeface="Public Sans Bold"/>
                <a:ea typeface="Public Sans Bold"/>
                <a:cs typeface="Public Sans Bold"/>
                <a:sym typeface="Public Sans Bold"/>
              </a:rPr>
              <a:t> Vì {C} chỉ có 1 thuộc tính → không thể tối giản thêm → {C} là khóa</a:t>
            </a:r>
          </a:p>
          <a:p>
            <a:pPr algn="l">
              <a:lnSpc>
                <a:spcPts val="3080"/>
              </a:lnSpc>
              <a:spcBef>
                <a:spcPct val="0"/>
              </a:spcBef>
            </a:pPr>
            <a:endParaRPr lang="en-US" sz="2200" b="1">
              <a:solidFill>
                <a:srgbClr val="0E2F5F"/>
              </a:solidFill>
              <a:latin typeface="Public Sans Bold"/>
              <a:ea typeface="Public Sans Bold"/>
              <a:cs typeface="Public Sans Bold"/>
              <a:sym typeface="Public Sans Bold"/>
            </a:endParaRPr>
          </a:p>
        </p:txBody>
      </p:sp>
      <p:sp>
        <p:nvSpPr>
          <p:cNvPr id="35" name="AutoShape 35"/>
          <p:cNvSpPr/>
          <p:nvPr/>
        </p:nvSpPr>
        <p:spPr>
          <a:xfrm flipH="1" flipV="1">
            <a:off x="10036302" y="3123862"/>
            <a:ext cx="19050" cy="5190036"/>
          </a:xfrm>
          <a:prstGeom prst="line">
            <a:avLst/>
          </a:prstGeom>
          <a:ln w="38100" cap="flat">
            <a:solidFill>
              <a:srgbClr val="000000"/>
            </a:solidFill>
            <a:prstDash val="solid"/>
            <a:headEnd type="none" w="sm" len="sm"/>
            <a:tailEnd type="none" w="sm" len="sm"/>
          </a:ln>
        </p:spPr>
      </p:sp>
      <p:grpSp>
        <p:nvGrpSpPr>
          <p:cNvPr id="36" name="Group 36"/>
          <p:cNvGrpSpPr/>
          <p:nvPr/>
        </p:nvGrpSpPr>
        <p:grpSpPr>
          <a:xfrm rot="5400000">
            <a:off x="4635294" y="1659020"/>
            <a:ext cx="923453" cy="9343038"/>
            <a:chOff x="0" y="0"/>
            <a:chExt cx="243214" cy="2460718"/>
          </a:xfrm>
        </p:grpSpPr>
        <p:sp>
          <p:nvSpPr>
            <p:cNvPr id="37" name="Freeform 37"/>
            <p:cNvSpPr/>
            <p:nvPr/>
          </p:nvSpPr>
          <p:spPr>
            <a:xfrm>
              <a:off x="0" y="0"/>
              <a:ext cx="243214" cy="2460718"/>
            </a:xfrm>
            <a:custGeom>
              <a:avLst/>
              <a:gdLst/>
              <a:ahLst/>
              <a:cxnLst/>
              <a:rect l="l" t="t" r="r" b="b"/>
              <a:pathLst>
                <a:path w="243214" h="2460718">
                  <a:moveTo>
                    <a:pt x="0" y="0"/>
                  </a:moveTo>
                  <a:lnTo>
                    <a:pt x="243214" y="0"/>
                  </a:lnTo>
                  <a:lnTo>
                    <a:pt x="243214" y="2460718"/>
                  </a:lnTo>
                  <a:lnTo>
                    <a:pt x="0" y="2460718"/>
                  </a:lnTo>
                  <a:close/>
                </a:path>
              </a:pathLst>
            </a:custGeom>
            <a:solidFill>
              <a:srgbClr val="E1EDFC"/>
            </a:solidFill>
          </p:spPr>
        </p:sp>
        <p:sp>
          <p:nvSpPr>
            <p:cNvPr id="38" name="TextBox 38"/>
            <p:cNvSpPr txBox="1"/>
            <p:nvPr/>
          </p:nvSpPr>
          <p:spPr>
            <a:xfrm>
              <a:off x="0" y="-57150"/>
              <a:ext cx="243214" cy="2517868"/>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656236" y="6059312"/>
            <a:ext cx="8565720" cy="782450"/>
          </a:xfrm>
          <a:prstGeom prst="rect">
            <a:avLst/>
          </a:prstGeom>
        </p:spPr>
        <p:txBody>
          <a:bodyPr lIns="0" tIns="0" rIns="0" bIns="0" rtlCol="0" anchor="t">
            <a:spAutoFit/>
          </a:bodyPr>
          <a:lstStyle/>
          <a:p>
            <a:pPr algn="l">
              <a:lnSpc>
                <a:spcPts val="3080"/>
              </a:lnSpc>
              <a:spcBef>
                <a:spcPct val="0"/>
              </a:spcBef>
            </a:pPr>
            <a:r>
              <a:rPr lang="en-US" sz="2200" b="1">
                <a:solidFill>
                  <a:srgbClr val="0E2F5F"/>
                </a:solidFill>
                <a:latin typeface="Public Sans Bold"/>
                <a:ea typeface="Public Sans Bold"/>
                <a:cs typeface="Public Sans Bold"/>
                <a:sym typeface="Public Sans Bold"/>
              </a:rPr>
              <a:t>2) D⁺ = {D, B} (không có C) =&gt; Không là siêu khóa =&gt; không là khóa</a:t>
            </a:r>
          </a:p>
          <a:p>
            <a:pPr algn="l">
              <a:lnSpc>
                <a:spcPts val="3080"/>
              </a:lnSpc>
              <a:spcBef>
                <a:spcPct val="0"/>
              </a:spcBef>
            </a:pPr>
            <a:endParaRPr lang="en-US" sz="2200" b="1">
              <a:solidFill>
                <a:srgbClr val="0E2F5F"/>
              </a:solidFill>
              <a:latin typeface="Public Sans Bold"/>
              <a:ea typeface="Public Sans Bold"/>
              <a:cs typeface="Public Sans Bold"/>
              <a:sym typeface="Public Sans Bold"/>
            </a:endParaRPr>
          </a:p>
        </p:txBody>
      </p:sp>
      <p:sp>
        <p:nvSpPr>
          <p:cNvPr id="40" name="TextBox 40"/>
          <p:cNvSpPr txBox="1"/>
          <p:nvPr/>
        </p:nvSpPr>
        <p:spPr>
          <a:xfrm>
            <a:off x="683356" y="7250686"/>
            <a:ext cx="8804671" cy="746791"/>
          </a:xfrm>
          <a:prstGeom prst="rect">
            <a:avLst/>
          </a:prstGeom>
        </p:spPr>
        <p:txBody>
          <a:bodyPr lIns="0" tIns="0" rIns="0" bIns="0" rtlCol="0" anchor="t">
            <a:spAutoFit/>
          </a:bodyPr>
          <a:lstStyle/>
          <a:p>
            <a:pPr algn="just">
              <a:lnSpc>
                <a:spcPts val="2800"/>
              </a:lnSpc>
              <a:spcBef>
                <a:spcPct val="0"/>
              </a:spcBef>
            </a:pPr>
            <a:r>
              <a:rPr lang="en-US" sz="2000" b="1">
                <a:solidFill>
                  <a:srgbClr val="0E2F5F"/>
                </a:solidFill>
                <a:latin typeface="Public Sans Bold"/>
                <a:ea typeface="Public Sans Bold"/>
                <a:cs typeface="Public Sans Bold"/>
                <a:sym typeface="Public Sans Bold"/>
              </a:rPr>
              <a:t>3) AB⁺ = {A, B, C} → C → A B D </a:t>
            </a:r>
          </a:p>
          <a:p>
            <a:pPr algn="just">
              <a:lnSpc>
                <a:spcPts val="3080"/>
              </a:lnSpc>
              <a:spcBef>
                <a:spcPct val="0"/>
              </a:spcBef>
            </a:pPr>
            <a:r>
              <a:rPr lang="en-US" sz="2200" b="1">
                <a:solidFill>
                  <a:srgbClr val="0E2F5F"/>
                </a:solidFill>
                <a:latin typeface="Public Sans Bold"/>
                <a:ea typeface="Public Sans Bold"/>
                <a:cs typeface="Public Sans Bold"/>
                <a:sym typeface="Public Sans Bold"/>
              </a:rPr>
              <a:t>⇒ AB⁺ = Q → siêu khóa nhưng không tối thiểu (vì C là khóa nhỏ hơn)</a:t>
            </a:r>
          </a:p>
        </p:txBody>
      </p:sp>
      <p:sp>
        <p:nvSpPr>
          <p:cNvPr id="41" name="TextBox 41"/>
          <p:cNvSpPr txBox="1"/>
          <p:nvPr/>
        </p:nvSpPr>
        <p:spPr>
          <a:xfrm>
            <a:off x="10682911" y="4050359"/>
            <a:ext cx="7065551" cy="3947118"/>
          </a:xfrm>
          <a:prstGeom prst="rect">
            <a:avLst/>
          </a:prstGeom>
        </p:spPr>
        <p:txBody>
          <a:bodyPr lIns="0" tIns="0" rIns="0" bIns="0" rtlCol="0" anchor="t">
            <a:spAutoFit/>
          </a:bodyPr>
          <a:lstStyle/>
          <a:p>
            <a:pPr algn="just">
              <a:lnSpc>
                <a:spcPts val="3500"/>
              </a:lnSpc>
              <a:spcBef>
                <a:spcPct val="0"/>
              </a:spcBef>
            </a:pPr>
            <a:r>
              <a:rPr lang="en-US" sz="2500" b="1">
                <a:solidFill>
                  <a:srgbClr val="0E2F5F"/>
                </a:solidFill>
                <a:latin typeface="Public Sans Bold"/>
                <a:ea typeface="Public Sans Bold"/>
                <a:cs typeface="Public Sans Bold"/>
                <a:sym typeface="Public Sans Bold"/>
              </a:rPr>
              <a:t> Vì: AB có thể suy ra toàn bộ Q ⇒ là siêu khóa</a:t>
            </a:r>
          </a:p>
          <a:p>
            <a:pPr algn="just">
              <a:lnSpc>
                <a:spcPts val="3500"/>
              </a:lnSpc>
              <a:spcBef>
                <a:spcPct val="0"/>
              </a:spcBef>
            </a:pPr>
            <a:endParaRPr lang="en-US" sz="2500" b="1">
              <a:solidFill>
                <a:srgbClr val="0E2F5F"/>
              </a:solidFill>
              <a:latin typeface="Public Sans Bold"/>
              <a:ea typeface="Public Sans Bold"/>
              <a:cs typeface="Public Sans Bold"/>
              <a:sym typeface="Public Sans Bold"/>
            </a:endParaRPr>
          </a:p>
          <a:p>
            <a:pPr algn="just">
              <a:lnSpc>
                <a:spcPts val="3500"/>
              </a:lnSpc>
              <a:spcBef>
                <a:spcPct val="0"/>
              </a:spcBef>
            </a:pPr>
            <a:r>
              <a:rPr lang="en-US" sz="2500" b="1">
                <a:solidFill>
                  <a:srgbClr val="0E2F5F"/>
                </a:solidFill>
                <a:latin typeface="Public Sans Bold"/>
                <a:ea typeface="Public Sans Bold"/>
                <a:cs typeface="Public Sans Bold"/>
                <a:sym typeface="Public Sans Bold"/>
              </a:rPr>
              <a:t>Nhưng vì C cũng có thể suy ra toàn bộ Q</a:t>
            </a:r>
          </a:p>
          <a:p>
            <a:pPr algn="just">
              <a:lnSpc>
                <a:spcPts val="3500"/>
              </a:lnSpc>
              <a:spcBef>
                <a:spcPct val="0"/>
              </a:spcBef>
            </a:pPr>
            <a:endParaRPr lang="en-US" sz="2500" b="1">
              <a:solidFill>
                <a:srgbClr val="0E2F5F"/>
              </a:solidFill>
              <a:latin typeface="Public Sans Bold"/>
              <a:ea typeface="Public Sans Bold"/>
              <a:cs typeface="Public Sans Bold"/>
              <a:sym typeface="Public Sans Bold"/>
            </a:endParaRPr>
          </a:p>
          <a:p>
            <a:pPr algn="just">
              <a:lnSpc>
                <a:spcPts val="3500"/>
              </a:lnSpc>
              <a:spcBef>
                <a:spcPct val="0"/>
              </a:spcBef>
            </a:pPr>
            <a:r>
              <a:rPr lang="en-US" sz="2500" b="1">
                <a:solidFill>
                  <a:srgbClr val="0E2F5F"/>
                </a:solidFill>
                <a:latin typeface="Public Sans Bold"/>
                <a:ea typeface="Public Sans Bold"/>
                <a:cs typeface="Public Sans Bold"/>
                <a:sym typeface="Public Sans Bold"/>
              </a:rPr>
              <a:t>và C ⊂ AB </a:t>
            </a:r>
          </a:p>
          <a:p>
            <a:pPr algn="just">
              <a:lnSpc>
                <a:spcPts val="3500"/>
              </a:lnSpc>
              <a:spcBef>
                <a:spcPct val="0"/>
              </a:spcBef>
            </a:pPr>
            <a:endParaRPr lang="en-US" sz="2500" b="1">
              <a:solidFill>
                <a:srgbClr val="0E2F5F"/>
              </a:solidFill>
              <a:latin typeface="Public Sans Bold"/>
              <a:ea typeface="Public Sans Bold"/>
              <a:cs typeface="Public Sans Bold"/>
              <a:sym typeface="Public Sans Bold"/>
            </a:endParaRPr>
          </a:p>
          <a:p>
            <a:pPr algn="just">
              <a:lnSpc>
                <a:spcPts val="3500"/>
              </a:lnSpc>
              <a:spcBef>
                <a:spcPct val="0"/>
              </a:spcBef>
            </a:pPr>
            <a:r>
              <a:rPr lang="en-US" sz="2500" b="1">
                <a:solidFill>
                  <a:srgbClr val="0E2F5F"/>
                </a:solidFill>
                <a:latin typeface="Public Sans Bold"/>
                <a:ea typeface="Public Sans Bold"/>
                <a:cs typeface="Public Sans Bold"/>
                <a:sym typeface="Public Sans Bold"/>
              </a:rPr>
              <a:t>⇒ AB không tối thiểu </a:t>
            </a:r>
          </a:p>
          <a:p>
            <a:pPr algn="just">
              <a:lnSpc>
                <a:spcPts val="3500"/>
              </a:lnSpc>
              <a:spcBef>
                <a:spcPct val="0"/>
              </a:spcBef>
            </a:pPr>
            <a:endParaRPr lang="en-US" sz="2500" b="1">
              <a:solidFill>
                <a:srgbClr val="0E2F5F"/>
              </a:solidFill>
              <a:latin typeface="Public Sans Bold"/>
              <a:ea typeface="Public Sans Bold"/>
              <a:cs typeface="Public Sans Bold"/>
              <a:sym typeface="Public Sans Bold"/>
            </a:endParaRPr>
          </a:p>
          <a:p>
            <a:pPr algn="just">
              <a:lnSpc>
                <a:spcPts val="3500"/>
              </a:lnSpc>
              <a:spcBef>
                <a:spcPct val="0"/>
              </a:spcBef>
            </a:pPr>
            <a:r>
              <a:rPr lang="en-US" sz="2500" b="1">
                <a:solidFill>
                  <a:srgbClr val="0E2F5F"/>
                </a:solidFill>
                <a:latin typeface="Public Sans Bold"/>
                <a:ea typeface="Public Sans Bold"/>
                <a:cs typeface="Public Sans Bold"/>
                <a:sym typeface="Public Sans Bold"/>
              </a:rPr>
              <a:t>⇒ AB không phải là khóa</a:t>
            </a:r>
          </a:p>
        </p:txBody>
      </p:sp>
      <p:sp>
        <p:nvSpPr>
          <p:cNvPr id="42" name="TextBox 42"/>
          <p:cNvSpPr txBox="1"/>
          <p:nvPr/>
        </p:nvSpPr>
        <p:spPr>
          <a:xfrm>
            <a:off x="406452" y="1833615"/>
            <a:ext cx="4145890" cy="521335"/>
          </a:xfrm>
          <a:prstGeom prst="rect">
            <a:avLst/>
          </a:prstGeom>
        </p:spPr>
        <p:txBody>
          <a:bodyPr wrap="square" lIns="0" tIns="0" rIns="0" bIns="0" rtlCol="0" anchor="t">
            <a:spAutoFit/>
          </a:bodyPr>
          <a:lstStyle/>
          <a:p>
            <a:pPr algn="ctr">
              <a:lnSpc>
                <a:spcPts val="4339"/>
              </a:lnSpc>
            </a:pPr>
            <a:r>
              <a:rPr lang="en-US" sz="3099" b="1" dirty="0">
                <a:solidFill>
                  <a:srgbClr val="0E2F5F"/>
                </a:solidFill>
                <a:latin typeface="Merriweather 36pt Ultra-Bold"/>
                <a:ea typeface="Merriweather 36pt Ultra-Bold"/>
                <a:cs typeface="Merriweather 36pt Ultra-Bold"/>
                <a:sym typeface="Merriweather 36pt Ultra-Bold"/>
              </a:rPr>
              <a:t> Nguyễn </a:t>
            </a:r>
            <a:r>
              <a:rPr lang="en-US" sz="3099" b="1" dirty="0" err="1">
                <a:solidFill>
                  <a:srgbClr val="0E2F5F"/>
                </a:solidFill>
                <a:latin typeface="Merriweather 36pt Ultra-Bold"/>
                <a:ea typeface="Merriweather 36pt Ultra-Bold"/>
                <a:cs typeface="Merriweather 36pt Ultra-Bold"/>
                <a:sym typeface="Merriweather 36pt Ultra-Bold"/>
              </a:rPr>
              <a:t>Trung</a:t>
            </a:r>
            <a:r>
              <a:rPr lang="en-US" sz="3099" b="1" dirty="0">
                <a:solidFill>
                  <a:srgbClr val="0E2F5F"/>
                </a:solidFill>
                <a:latin typeface="Merriweather 36pt Ultra-Bold"/>
                <a:ea typeface="Merriweather 36pt Ultra-Bold"/>
                <a:cs typeface="Merriweather 36pt Ultra-Bold"/>
                <a:sym typeface="Merriweather 36pt Ultra-Bold"/>
              </a:rPr>
              <a:t> </a:t>
            </a:r>
            <a:r>
              <a:rPr lang="en-US" sz="3099" b="1" dirty="0" err="1">
                <a:solidFill>
                  <a:srgbClr val="0E2F5F"/>
                </a:solidFill>
                <a:latin typeface="Merriweather 36pt Ultra-Bold"/>
                <a:ea typeface="Merriweather 36pt Ultra-Bold"/>
                <a:cs typeface="Merriweather 36pt Ultra-Bold"/>
                <a:sym typeface="Merriweather 36pt Ultra-Bold"/>
              </a:rPr>
              <a:t>Kiên</a:t>
            </a:r>
            <a:endParaRPr lang="en-US" sz="3099" b="1" dirty="0">
              <a:solidFill>
                <a:srgbClr val="0E2F5F"/>
              </a:solidFill>
              <a:latin typeface="Merriweather 36pt Ultra-Bold"/>
              <a:ea typeface="Merriweather 36pt Ultra-Bold"/>
              <a:cs typeface="Merriweather 36pt Ultra-Bold"/>
              <a:sym typeface="Merriweather 36pt Ultra-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36521" y="3307946"/>
            <a:ext cx="2594369" cy="4588246"/>
            <a:chOff x="0" y="0"/>
            <a:chExt cx="683291" cy="1208427"/>
          </a:xfrm>
        </p:grpSpPr>
        <p:sp>
          <p:nvSpPr>
            <p:cNvPr id="4" name="Freeform 4"/>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id="5" name="TextBox 5"/>
            <p:cNvSpPr txBox="1"/>
            <p:nvPr/>
          </p:nvSpPr>
          <p:spPr>
            <a:xfrm>
              <a:off x="0" y="-57150"/>
              <a:ext cx="683291" cy="1265577"/>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2023277" y="1058492"/>
            <a:ext cx="14846493" cy="8074765"/>
          </a:xfrm>
          <a:prstGeom prst="rect">
            <a:avLst/>
          </a:prstGeom>
        </p:spPr>
        <p:txBody>
          <a:bodyPr lIns="0" tIns="0" rIns="0" bIns="0" rtlCol="0" anchor="t">
            <a:spAutoFit/>
          </a:bodyPr>
          <a:lstStyle/>
          <a:p>
            <a:pPr algn="l">
              <a:lnSpc>
                <a:spcPts val="6434"/>
              </a:lnSpc>
            </a:pPr>
            <a:r>
              <a:rPr lang="en-US" sz="4595" b="1" spc="128">
                <a:solidFill>
                  <a:srgbClr val="0E2F5F"/>
                </a:solidFill>
                <a:latin typeface="Public Sans Heavy"/>
                <a:ea typeface="Public Sans Heavy"/>
                <a:cs typeface="Public Sans Heavy"/>
                <a:sym typeface="Public Sans Heavy"/>
              </a:rPr>
              <a:t>MỤC LỤC:</a:t>
            </a:r>
          </a:p>
          <a:p>
            <a:pPr algn="l">
              <a:lnSpc>
                <a:spcPts val="6434"/>
              </a:lnSpc>
            </a:pPr>
            <a:r>
              <a:rPr lang="en-US" sz="4595" b="1" spc="128">
                <a:solidFill>
                  <a:srgbClr val="0E2F5F"/>
                </a:solidFill>
                <a:latin typeface="Public Sans Heavy"/>
                <a:ea typeface="Public Sans Heavy"/>
                <a:cs typeface="Public Sans Heavy"/>
                <a:sym typeface="Public Sans Heavy"/>
              </a:rPr>
              <a:t>PHẦN A: XÂY DỰNG LƯỢC ĐỒ ERD- TẠO CSDL</a:t>
            </a:r>
          </a:p>
          <a:p>
            <a:pPr algn="l">
              <a:lnSpc>
                <a:spcPts val="6434"/>
              </a:lnSpc>
            </a:pPr>
            <a:r>
              <a:rPr lang="en-US" sz="4595" b="1" spc="128">
                <a:solidFill>
                  <a:srgbClr val="0E2F5F"/>
                </a:solidFill>
                <a:latin typeface="Public Sans Bold"/>
                <a:ea typeface="Public Sans Bold"/>
                <a:cs typeface="Public Sans Bold"/>
                <a:sym typeface="Public Sans Bold"/>
              </a:rPr>
              <a:t>1.LƯỢC ĐỒ ER</a:t>
            </a:r>
          </a:p>
          <a:p>
            <a:pPr algn="l">
              <a:lnSpc>
                <a:spcPts val="6434"/>
              </a:lnSpc>
            </a:pPr>
            <a:r>
              <a:rPr lang="en-US" sz="4595" b="1" spc="128">
                <a:solidFill>
                  <a:srgbClr val="0E2F5F"/>
                </a:solidFill>
                <a:latin typeface="Public Sans Bold"/>
                <a:ea typeface="Public Sans Bold"/>
                <a:cs typeface="Public Sans Bold"/>
                <a:sym typeface="Public Sans Bold"/>
              </a:rPr>
              <a:t>2.CHUYỂN ĐỔI SANG LƯỢC ĐỒ QUAN HỆ</a:t>
            </a:r>
          </a:p>
          <a:p>
            <a:pPr algn="l">
              <a:lnSpc>
                <a:spcPts val="6434"/>
              </a:lnSpc>
            </a:pPr>
            <a:r>
              <a:rPr lang="en-US" sz="4595" b="1" spc="128">
                <a:solidFill>
                  <a:srgbClr val="0E2F5F"/>
                </a:solidFill>
                <a:latin typeface="Public Sans Bold"/>
                <a:ea typeface="Public Sans Bold"/>
                <a:cs typeface="Public Sans Bold"/>
                <a:sym typeface="Public Sans Bold"/>
              </a:rPr>
              <a:t>3.CÀI ĐẶT CSDL- TẠO DATABASE TRÊN SSMS, NHẬP DỮ LIỆU</a:t>
            </a:r>
          </a:p>
          <a:p>
            <a:pPr algn="l">
              <a:lnSpc>
                <a:spcPts val="6434"/>
              </a:lnSpc>
            </a:pPr>
            <a:r>
              <a:rPr lang="en-US" sz="4595" b="1" spc="128">
                <a:solidFill>
                  <a:srgbClr val="0E2F5F"/>
                </a:solidFill>
                <a:latin typeface="Public Sans Bold"/>
                <a:ea typeface="Public Sans Bold"/>
                <a:cs typeface="Public Sans Bold"/>
                <a:sym typeface="Public Sans Bold"/>
              </a:rPr>
              <a:t>4. 12 CÂU HỎI TRUY VẤN</a:t>
            </a:r>
          </a:p>
          <a:p>
            <a:pPr algn="l">
              <a:lnSpc>
                <a:spcPts val="6434"/>
              </a:lnSpc>
            </a:pPr>
            <a:r>
              <a:rPr lang="en-US" sz="4595" b="1" spc="128">
                <a:solidFill>
                  <a:srgbClr val="0E2F5F"/>
                </a:solidFill>
                <a:latin typeface="Public Sans Heavy"/>
                <a:ea typeface="Public Sans Heavy"/>
                <a:cs typeface="Public Sans Heavy"/>
                <a:sym typeface="Public Sans Heavy"/>
              </a:rPr>
              <a:t>PHẦN B: BÀI TẬP CHUẨN HÓA CƠ SỞ DỮ LIỆU</a:t>
            </a:r>
          </a:p>
          <a:p>
            <a:pPr algn="l">
              <a:lnSpc>
                <a:spcPts val="6434"/>
              </a:lnSpc>
            </a:pPr>
            <a:r>
              <a:rPr lang="en-US" sz="4595" b="1" spc="128">
                <a:solidFill>
                  <a:srgbClr val="0E2F5F"/>
                </a:solidFill>
                <a:latin typeface="Public Sans Bold"/>
                <a:ea typeface="Public Sans Bold"/>
                <a:cs typeface="Public Sans Bold"/>
                <a:sym typeface="Public Sans Bold"/>
              </a:rPr>
              <a:t>1.11 BÀI TẬP</a:t>
            </a:r>
          </a:p>
          <a:p>
            <a:pPr algn="l">
              <a:lnSpc>
                <a:spcPts val="6434"/>
              </a:lnSpc>
            </a:pPr>
            <a:r>
              <a:rPr lang="en-US" sz="4595" b="1" spc="128">
                <a:solidFill>
                  <a:srgbClr val="0E2F5F"/>
                </a:solidFill>
                <a:latin typeface="Public Sans Bold"/>
                <a:ea typeface="Public Sans Bold"/>
                <a:cs typeface="Public Sans Bold"/>
                <a:sym typeface="Public Sans Bold"/>
              </a:rPr>
              <a:t>2.7 BÀI TẬP TỔNG HỢP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97593" y="2856416"/>
            <a:ext cx="7700460" cy="6581399"/>
            <a:chOff x="0" y="0"/>
            <a:chExt cx="2028105" cy="1733373"/>
          </a:xfrm>
        </p:grpSpPr>
        <p:sp>
          <p:nvSpPr>
            <p:cNvPr id="3" name="Freeform 3"/>
            <p:cNvSpPr/>
            <p:nvPr/>
          </p:nvSpPr>
          <p:spPr>
            <a:xfrm>
              <a:off x="0" y="0"/>
              <a:ext cx="2028105" cy="1733373"/>
            </a:xfrm>
            <a:custGeom>
              <a:avLst/>
              <a:gdLst/>
              <a:ahLst/>
              <a:cxnLst/>
              <a:rect l="l" t="t" r="r" b="b"/>
              <a:pathLst>
                <a:path w="2028105" h="1733373">
                  <a:moveTo>
                    <a:pt x="19102" y="0"/>
                  </a:moveTo>
                  <a:lnTo>
                    <a:pt x="2009002" y="0"/>
                  </a:lnTo>
                  <a:cubicBezTo>
                    <a:pt x="2019552" y="0"/>
                    <a:pt x="2028105" y="8552"/>
                    <a:pt x="2028105" y="19102"/>
                  </a:cubicBezTo>
                  <a:lnTo>
                    <a:pt x="2028105" y="1714270"/>
                  </a:lnTo>
                  <a:cubicBezTo>
                    <a:pt x="2028105" y="1719337"/>
                    <a:pt x="2026092" y="1724195"/>
                    <a:pt x="2022510" y="1727778"/>
                  </a:cubicBezTo>
                  <a:cubicBezTo>
                    <a:pt x="2018927" y="1731360"/>
                    <a:pt x="2014069" y="1733373"/>
                    <a:pt x="2009002" y="1733373"/>
                  </a:cubicBezTo>
                  <a:lnTo>
                    <a:pt x="19102" y="1733373"/>
                  </a:lnTo>
                  <a:cubicBezTo>
                    <a:pt x="8552" y="1733373"/>
                    <a:pt x="0" y="1724820"/>
                    <a:pt x="0" y="1714270"/>
                  </a:cubicBezTo>
                  <a:lnTo>
                    <a:pt x="0" y="19102"/>
                  </a:lnTo>
                  <a:cubicBezTo>
                    <a:pt x="0" y="8552"/>
                    <a:pt x="8552" y="0"/>
                    <a:pt x="19102" y="0"/>
                  </a:cubicBezTo>
                  <a:close/>
                </a:path>
              </a:pathLst>
            </a:custGeom>
            <a:solidFill>
              <a:srgbClr val="E1EDFC"/>
            </a:solidFill>
          </p:spPr>
        </p:sp>
        <p:sp>
          <p:nvSpPr>
            <p:cNvPr id="4" name="TextBox 4"/>
            <p:cNvSpPr txBox="1"/>
            <p:nvPr/>
          </p:nvSpPr>
          <p:spPr>
            <a:xfrm>
              <a:off x="0" y="-57150"/>
              <a:ext cx="2028105" cy="179052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710346" y="976626"/>
            <a:ext cx="3353620" cy="8229600"/>
            <a:chOff x="0" y="0"/>
            <a:chExt cx="883258" cy="2167467"/>
          </a:xfrm>
        </p:grpSpPr>
        <p:sp>
          <p:nvSpPr>
            <p:cNvPr id="6" name="Freeform 6"/>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7" name="TextBox 7"/>
            <p:cNvSpPr txBox="1"/>
            <p:nvPr/>
          </p:nvSpPr>
          <p:spPr>
            <a:xfrm>
              <a:off x="0" y="-57150"/>
              <a:ext cx="883258" cy="222461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1149120" y="698880"/>
            <a:ext cx="1496945" cy="14969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85162" y="976626"/>
            <a:ext cx="824861" cy="837306"/>
          </a:xfrm>
          <a:custGeom>
            <a:avLst/>
            <a:gdLst/>
            <a:ahLst/>
            <a:cxnLst/>
            <a:rect l="l" t="t" r="r" b="b"/>
            <a:pathLst>
              <a:path w="824861" h="837306">
                <a:moveTo>
                  <a:pt x="0" y="0"/>
                </a:moveTo>
                <a:lnTo>
                  <a:pt x="824862" y="0"/>
                </a:lnTo>
                <a:lnTo>
                  <a:pt x="824862"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930362" y="670305"/>
            <a:ext cx="13922631" cy="2282571"/>
          </a:xfrm>
          <a:prstGeom prst="rect">
            <a:avLst/>
          </a:prstGeom>
        </p:spPr>
        <p:txBody>
          <a:bodyPr lIns="0" tIns="0" rIns="0" bIns="0" rtlCol="0" anchor="t">
            <a:spAutoFit/>
          </a:bodyPr>
          <a:lstStyle/>
          <a:p>
            <a:pPr marL="0" lvl="0" indent="0" algn="l">
              <a:lnSpc>
                <a:spcPts val="4572"/>
              </a:lnSpc>
              <a:spcBef>
                <a:spcPct val="0"/>
              </a:spcBef>
            </a:pPr>
            <a:r>
              <a:rPr lang="en-US" sz="3600" b="1">
                <a:solidFill>
                  <a:srgbClr val="0E2F5F"/>
                </a:solidFill>
                <a:latin typeface="Public Sans Heavy"/>
                <a:ea typeface="Public Sans Heavy"/>
                <a:cs typeface="Public Sans Heavy"/>
                <a:sym typeface="Public Sans Heavy"/>
              </a:rPr>
              <a:t>Q(A,B,C,D,E,</a:t>
            </a:r>
            <a:r>
              <a:rPr lang="en-US" sz="3600" b="1" u="none" strike="noStrike">
                <a:solidFill>
                  <a:srgbClr val="0E2F5F"/>
                </a:solidFill>
                <a:latin typeface="Public Sans Heavy"/>
                <a:ea typeface="Public Sans Heavy"/>
                <a:cs typeface="Public Sans Heavy"/>
                <a:sym typeface="Public Sans Heavy"/>
              </a:rPr>
              <a:t>G)</a:t>
            </a:r>
          </a:p>
          <a:p>
            <a:pPr marL="0" lvl="0" indent="0" algn="l">
              <a:lnSpc>
                <a:spcPts val="4572"/>
              </a:lnSpc>
              <a:spcBef>
                <a:spcPct val="0"/>
              </a:spcBef>
            </a:pPr>
            <a:r>
              <a:rPr lang="en-US" sz="3600" b="1" u="none" strike="noStrike">
                <a:solidFill>
                  <a:srgbClr val="0E2F5F"/>
                </a:solidFill>
                <a:latin typeface="Public Sans Heavy"/>
                <a:ea typeface="Public Sans Heavy"/>
                <a:cs typeface="Public Sans Heavy"/>
                <a:sym typeface="Public Sans Heavy"/>
              </a:rPr>
              <a:t>F {AB→C;C→A;BC→D;ACD→B;D→EG;BE→C;CG→BD;CE→G}. Hãy tìm tất cả các khóa của Q.</a:t>
            </a:r>
          </a:p>
          <a:p>
            <a:pPr marL="0" lvl="0" indent="0" algn="l">
              <a:lnSpc>
                <a:spcPts val="4572"/>
              </a:lnSpc>
              <a:spcBef>
                <a:spcPct val="0"/>
              </a:spcBef>
            </a:pPr>
            <a:endParaRPr lang="en-US" sz="3600" b="1" u="none" strike="noStrike">
              <a:solidFill>
                <a:srgbClr val="0E2F5F"/>
              </a:solidFill>
              <a:latin typeface="Public Sans Heavy"/>
              <a:ea typeface="Public Sans Heavy"/>
              <a:cs typeface="Public Sans Heavy"/>
              <a:sym typeface="Public Sans Heavy"/>
            </a:endParaRPr>
          </a:p>
        </p:txBody>
      </p:sp>
      <p:sp>
        <p:nvSpPr>
          <p:cNvPr id="13" name="Freeform 13"/>
          <p:cNvSpPr/>
          <p:nvPr/>
        </p:nvSpPr>
        <p:spPr>
          <a:xfrm>
            <a:off x="254236" y="7371562"/>
            <a:ext cx="1230927" cy="1230927"/>
          </a:xfrm>
          <a:custGeom>
            <a:avLst/>
            <a:gdLst/>
            <a:ahLst/>
            <a:cxnLst/>
            <a:rect l="l" t="t" r="r" b="b"/>
            <a:pathLst>
              <a:path w="1230927" h="1230927">
                <a:moveTo>
                  <a:pt x="0" y="0"/>
                </a:moveTo>
                <a:lnTo>
                  <a:pt x="1230926" y="0"/>
                </a:lnTo>
                <a:lnTo>
                  <a:pt x="1230926"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330835" y="3123246"/>
            <a:ext cx="6833976" cy="672909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0E2F5F"/>
                </a:solidFill>
                <a:latin typeface="Public Sans"/>
                <a:ea typeface="Public Sans"/>
                <a:cs typeface="Public Sans"/>
                <a:sym typeface="Public Sans"/>
              </a:rPr>
              <a:t>Ta có:</a:t>
            </a:r>
          </a:p>
          <a:p>
            <a:pPr algn="l">
              <a:lnSpc>
                <a:spcPts val="4480"/>
              </a:lnSpc>
            </a:pPr>
            <a:r>
              <a:rPr lang="en-US" sz="3200">
                <a:solidFill>
                  <a:srgbClr val="0E2F5F"/>
                </a:solidFill>
                <a:latin typeface="Public Sans"/>
                <a:ea typeface="Public Sans"/>
                <a:cs typeface="Public Sans"/>
                <a:sym typeface="Public Sans"/>
              </a:rPr>
              <a:t>TG = {A, B, C, D, E, G}</a:t>
            </a:r>
          </a:p>
          <a:p>
            <a:pPr algn="l">
              <a:lnSpc>
                <a:spcPts val="4480"/>
              </a:lnSpc>
              <a:spcBef>
                <a:spcPct val="0"/>
              </a:spcBef>
            </a:pPr>
            <a:r>
              <a:rPr lang="en-US" sz="3200">
                <a:solidFill>
                  <a:srgbClr val="0E2F5F"/>
                </a:solidFill>
                <a:latin typeface="Public Sans"/>
                <a:ea typeface="Public Sans"/>
                <a:cs typeface="Public Sans"/>
                <a:sym typeface="Public Sans"/>
              </a:rPr>
              <a:t>TN = ∅</a:t>
            </a:r>
          </a:p>
          <a:p>
            <a:pPr marL="690881" lvl="1" indent="-345440" algn="l">
              <a:lnSpc>
                <a:spcPts val="4480"/>
              </a:lnSpc>
              <a:buFont typeface="Arial"/>
              <a:buChar char="•"/>
            </a:pPr>
            <a:r>
              <a:rPr lang="en-US" sz="3200">
                <a:solidFill>
                  <a:srgbClr val="0E2F5F"/>
                </a:solidFill>
                <a:latin typeface="Public Sans"/>
                <a:ea typeface="Public Sans"/>
                <a:cs typeface="Public Sans"/>
                <a:sym typeface="Public Sans"/>
              </a:rPr>
              <a:t>Tìm bao đóng: </a:t>
            </a:r>
          </a:p>
          <a:p>
            <a:pPr algn="l">
              <a:lnSpc>
                <a:spcPts val="4480"/>
              </a:lnSpc>
              <a:spcBef>
                <a:spcPct val="0"/>
              </a:spcBef>
            </a:pPr>
            <a:r>
              <a:rPr lang="en-US" sz="3200">
                <a:solidFill>
                  <a:srgbClr val="0E2F5F"/>
                </a:solidFill>
                <a:latin typeface="Public Sans"/>
                <a:ea typeface="Public Sans"/>
                <a:cs typeface="Public Sans"/>
                <a:sym typeface="Public Sans"/>
              </a:rPr>
              <a:t>AB+ = {A, B, C, D, E, G} = Q</a:t>
            </a:r>
          </a:p>
          <a:p>
            <a:pPr algn="l">
              <a:lnSpc>
                <a:spcPts val="4480"/>
              </a:lnSpc>
              <a:spcBef>
                <a:spcPct val="0"/>
              </a:spcBef>
            </a:pPr>
            <a:r>
              <a:rPr lang="en-US" sz="3200">
                <a:solidFill>
                  <a:srgbClr val="0E2F5F"/>
                </a:solidFill>
                <a:latin typeface="Public Sans"/>
                <a:ea typeface="Public Sans"/>
                <a:cs typeface="Public Sans"/>
                <a:sym typeface="Public Sans"/>
              </a:rPr>
              <a:t>BC+ = {A, B, C, D, E, G} = Q</a:t>
            </a:r>
          </a:p>
          <a:p>
            <a:pPr algn="l">
              <a:lnSpc>
                <a:spcPts val="4480"/>
              </a:lnSpc>
              <a:spcBef>
                <a:spcPct val="0"/>
              </a:spcBef>
            </a:pPr>
            <a:r>
              <a:rPr lang="en-US" sz="3200">
                <a:solidFill>
                  <a:srgbClr val="0E2F5F"/>
                </a:solidFill>
                <a:latin typeface="Public Sans"/>
                <a:ea typeface="Public Sans"/>
                <a:cs typeface="Public Sans"/>
                <a:sym typeface="Public Sans"/>
              </a:rPr>
              <a:t>BD+ = {A, B, C, D, E, G} = Q</a:t>
            </a:r>
          </a:p>
          <a:p>
            <a:pPr algn="l">
              <a:lnSpc>
                <a:spcPts val="4480"/>
              </a:lnSpc>
              <a:spcBef>
                <a:spcPct val="0"/>
              </a:spcBef>
            </a:pPr>
            <a:r>
              <a:rPr lang="en-US" sz="3200">
                <a:solidFill>
                  <a:srgbClr val="0E2F5F"/>
                </a:solidFill>
                <a:latin typeface="Public Sans"/>
                <a:ea typeface="Public Sans"/>
                <a:cs typeface="Public Sans"/>
                <a:sym typeface="Public Sans"/>
              </a:rPr>
              <a:t>BE+ = {A, B, C, D, E, G} = Q</a:t>
            </a:r>
          </a:p>
          <a:p>
            <a:pPr algn="l">
              <a:lnSpc>
                <a:spcPts val="4480"/>
              </a:lnSpc>
              <a:spcBef>
                <a:spcPct val="0"/>
              </a:spcBef>
            </a:pPr>
            <a:r>
              <a:rPr lang="en-US" sz="3200">
                <a:solidFill>
                  <a:srgbClr val="0E2F5F"/>
                </a:solidFill>
                <a:latin typeface="Public Sans"/>
                <a:ea typeface="Public Sans"/>
                <a:cs typeface="Public Sans"/>
                <a:sym typeface="Public Sans"/>
              </a:rPr>
              <a:t>CD+ = {A, B, C, D, E, G} = Q</a:t>
            </a:r>
          </a:p>
          <a:p>
            <a:pPr algn="l">
              <a:lnSpc>
                <a:spcPts val="4480"/>
              </a:lnSpc>
              <a:spcBef>
                <a:spcPct val="0"/>
              </a:spcBef>
            </a:pPr>
            <a:r>
              <a:rPr lang="en-US" sz="3200">
                <a:solidFill>
                  <a:srgbClr val="0E2F5F"/>
                </a:solidFill>
                <a:latin typeface="Public Sans"/>
                <a:ea typeface="Public Sans"/>
                <a:cs typeface="Public Sans"/>
                <a:sym typeface="Public Sans"/>
              </a:rPr>
              <a:t>CE+ = {A, B, C, D, E, G} = Q</a:t>
            </a:r>
          </a:p>
          <a:p>
            <a:pPr algn="l">
              <a:lnSpc>
                <a:spcPts val="4480"/>
              </a:lnSpc>
              <a:spcBef>
                <a:spcPct val="0"/>
              </a:spcBef>
            </a:pPr>
            <a:r>
              <a:rPr lang="en-US" sz="3200">
                <a:solidFill>
                  <a:srgbClr val="0E2F5F"/>
                </a:solidFill>
                <a:latin typeface="Public Sans"/>
                <a:ea typeface="Public Sans"/>
                <a:cs typeface="Public Sans"/>
                <a:sym typeface="Public Sans"/>
              </a:rPr>
              <a:t>CG+ = {A, B, C, D, E, G} = Q</a:t>
            </a:r>
          </a:p>
          <a:p>
            <a:pPr algn="l">
              <a:lnSpc>
                <a:spcPts val="4480"/>
              </a:lnSpc>
              <a:spcBef>
                <a:spcPct val="0"/>
              </a:spcBef>
            </a:pPr>
            <a:endParaRPr lang="en-US" sz="3200">
              <a:solidFill>
                <a:srgbClr val="0E2F5F"/>
              </a:solidFill>
              <a:latin typeface="Public Sans"/>
              <a:ea typeface="Public Sans"/>
              <a:cs typeface="Public Sans"/>
              <a:sym typeface="Public Sans"/>
            </a:endParaRPr>
          </a:p>
        </p:txBody>
      </p:sp>
      <p:grpSp>
        <p:nvGrpSpPr>
          <p:cNvPr id="15" name="Group 15"/>
          <p:cNvGrpSpPr/>
          <p:nvPr/>
        </p:nvGrpSpPr>
        <p:grpSpPr>
          <a:xfrm>
            <a:off x="10264803" y="2856416"/>
            <a:ext cx="7657447" cy="6581399"/>
            <a:chOff x="0" y="0"/>
            <a:chExt cx="2016776" cy="1733373"/>
          </a:xfrm>
        </p:grpSpPr>
        <p:sp>
          <p:nvSpPr>
            <p:cNvPr id="16" name="Freeform 16"/>
            <p:cNvSpPr/>
            <p:nvPr/>
          </p:nvSpPr>
          <p:spPr>
            <a:xfrm>
              <a:off x="0" y="0"/>
              <a:ext cx="2016776" cy="1733373"/>
            </a:xfrm>
            <a:custGeom>
              <a:avLst/>
              <a:gdLst/>
              <a:ahLst/>
              <a:cxnLst/>
              <a:rect l="l" t="t" r="r" b="b"/>
              <a:pathLst>
                <a:path w="2016776" h="1733373">
                  <a:moveTo>
                    <a:pt x="19210" y="0"/>
                  </a:moveTo>
                  <a:lnTo>
                    <a:pt x="1997566" y="0"/>
                  </a:lnTo>
                  <a:cubicBezTo>
                    <a:pt x="2008176" y="0"/>
                    <a:pt x="2016776" y="8600"/>
                    <a:pt x="2016776" y="19210"/>
                  </a:cubicBezTo>
                  <a:lnTo>
                    <a:pt x="2016776" y="1714163"/>
                  </a:lnTo>
                  <a:cubicBezTo>
                    <a:pt x="2016776" y="1719258"/>
                    <a:pt x="2014752" y="1724144"/>
                    <a:pt x="2011150" y="1727746"/>
                  </a:cubicBezTo>
                  <a:cubicBezTo>
                    <a:pt x="2007547" y="1731349"/>
                    <a:pt x="2002661" y="1733373"/>
                    <a:pt x="1997566" y="1733373"/>
                  </a:cubicBezTo>
                  <a:lnTo>
                    <a:pt x="19210" y="1733373"/>
                  </a:lnTo>
                  <a:cubicBezTo>
                    <a:pt x="8600" y="1733373"/>
                    <a:pt x="0" y="1724772"/>
                    <a:pt x="0" y="1714163"/>
                  </a:cubicBezTo>
                  <a:lnTo>
                    <a:pt x="0" y="19210"/>
                  </a:lnTo>
                  <a:cubicBezTo>
                    <a:pt x="0" y="8600"/>
                    <a:pt x="8600" y="0"/>
                    <a:pt x="19210" y="0"/>
                  </a:cubicBezTo>
                  <a:close/>
                </a:path>
              </a:pathLst>
            </a:custGeom>
            <a:solidFill>
              <a:srgbClr val="E1EDFC"/>
            </a:solidFill>
          </p:spPr>
        </p:sp>
        <p:sp>
          <p:nvSpPr>
            <p:cNvPr id="17" name="TextBox 17"/>
            <p:cNvSpPr txBox="1"/>
            <p:nvPr/>
          </p:nvSpPr>
          <p:spPr>
            <a:xfrm>
              <a:off x="0" y="-57150"/>
              <a:ext cx="2016776" cy="1790523"/>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10485107" y="3873181"/>
            <a:ext cx="7216839" cy="4481195"/>
          </a:xfrm>
          <a:prstGeom prst="rect">
            <a:avLst/>
          </a:prstGeom>
        </p:spPr>
        <p:txBody>
          <a:bodyPr lIns="0" tIns="0" rIns="0" bIns="0" rtlCol="0" anchor="t">
            <a:spAutoFit/>
          </a:bodyPr>
          <a:lstStyle/>
          <a:p>
            <a:pPr algn="l">
              <a:lnSpc>
                <a:spcPts val="4480"/>
              </a:lnSpc>
              <a:spcBef>
                <a:spcPct val="0"/>
              </a:spcBef>
            </a:pPr>
            <a:r>
              <a:rPr lang="en-US" sz="3200">
                <a:solidFill>
                  <a:srgbClr val="0E2F5F"/>
                </a:solidFill>
                <a:latin typeface="Public Sans"/>
                <a:ea typeface="Public Sans"/>
                <a:cs typeface="Public Sans"/>
                <a:sym typeface="Public Sans"/>
              </a:rPr>
              <a:t> → Các tập AB, BC, BD, BE, CD, CE, CG đều là khóa tối thiểu</a:t>
            </a:r>
          </a:p>
          <a:p>
            <a:pPr algn="l">
              <a:lnSpc>
                <a:spcPts val="4480"/>
              </a:lnSpc>
              <a:spcBef>
                <a:spcPct val="0"/>
              </a:spcBef>
            </a:pPr>
            <a:r>
              <a:rPr lang="en-US" sz="3200">
                <a:solidFill>
                  <a:srgbClr val="0E2F5F"/>
                </a:solidFill>
                <a:latin typeface="Public Sans"/>
                <a:ea typeface="Public Sans"/>
                <a:cs typeface="Public Sans"/>
                <a:sym typeface="Public Sans"/>
              </a:rPr>
              <a:t>Bất kỳ tổ hợp nào khác chứa AB, BC, BD, BE, CD, CE, CG cũng không thể là khóa tối thiểu</a:t>
            </a:r>
          </a:p>
          <a:p>
            <a:pPr algn="l">
              <a:lnSpc>
                <a:spcPts val="4480"/>
              </a:lnSpc>
              <a:spcBef>
                <a:spcPct val="0"/>
              </a:spcBef>
            </a:pPr>
            <a:r>
              <a:rPr lang="en-US" sz="3200" b="1">
                <a:solidFill>
                  <a:srgbClr val="0E2F5F"/>
                </a:solidFill>
                <a:latin typeface="Public Sans Bold"/>
                <a:ea typeface="Public Sans Bold"/>
                <a:cs typeface="Public Sans Bold"/>
                <a:sym typeface="Public Sans Bold"/>
              </a:rPr>
              <a:t>Kết quả: Lược đồ Q có 7 khóa là: AB, BC, BD, BE, CD, CE, CG</a:t>
            </a:r>
          </a:p>
          <a:p>
            <a:pPr algn="l">
              <a:lnSpc>
                <a:spcPts val="4480"/>
              </a:lnSpc>
              <a:spcBef>
                <a:spcPct val="0"/>
              </a:spcBef>
            </a:pPr>
            <a:endParaRPr lang="en-US" sz="3200" b="1">
              <a:solidFill>
                <a:srgbClr val="0E2F5F"/>
              </a:solidFill>
              <a:latin typeface="Public Sans Bold"/>
              <a:ea typeface="Public Sans Bold"/>
              <a:cs typeface="Public Sans Bold"/>
              <a:sym typeface="Public Sans Bold"/>
            </a:endParaRPr>
          </a:p>
        </p:txBody>
      </p:sp>
      <p:sp>
        <p:nvSpPr>
          <p:cNvPr id="19" name="TextBox 19"/>
          <p:cNvSpPr txBox="1"/>
          <p:nvPr/>
        </p:nvSpPr>
        <p:spPr>
          <a:xfrm>
            <a:off x="140829" y="3047046"/>
            <a:ext cx="1344334" cy="2370455"/>
          </a:xfrm>
          <a:prstGeom prst="rect">
            <a:avLst/>
          </a:prstGeom>
        </p:spPr>
        <p:txBody>
          <a:bodyPr lIns="0" tIns="0" rIns="0" bIns="0" rtlCol="0" anchor="t">
            <a:spAutoFit/>
          </a:bodyPr>
          <a:lstStyle/>
          <a:p>
            <a:pPr algn="ctr">
              <a:lnSpc>
                <a:spcPts val="9520"/>
              </a:lnSpc>
              <a:spcBef>
                <a:spcPct val="0"/>
              </a:spcBef>
            </a:pPr>
            <a:r>
              <a:rPr lang="en-US" sz="6800" b="1">
                <a:solidFill>
                  <a:srgbClr val="0E2F5F"/>
                </a:solidFill>
                <a:latin typeface="Public Sans Bold"/>
                <a:ea typeface="Public Sans Bold"/>
                <a:cs typeface="Public Sans Bold"/>
                <a:sym typeface="Public Sans Bold"/>
              </a:rPr>
              <a:t>Bài 9</a:t>
            </a:r>
          </a:p>
        </p:txBody>
      </p:sp>
      <p:sp>
        <p:nvSpPr>
          <p:cNvPr id="20" name="TextBox 20"/>
          <p:cNvSpPr txBox="1"/>
          <p:nvPr/>
        </p:nvSpPr>
        <p:spPr>
          <a:xfrm>
            <a:off x="15791985" y="208025"/>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8711508" y="2311793"/>
            <a:ext cx="6294865" cy="6805137"/>
            <a:chOff x="0" y="0"/>
            <a:chExt cx="1657907" cy="1792300"/>
          </a:xfrm>
        </p:grpSpPr>
        <p:sp>
          <p:nvSpPr>
            <p:cNvPr id="5" name="Freeform 5"/>
            <p:cNvSpPr/>
            <p:nvPr/>
          </p:nvSpPr>
          <p:spPr>
            <a:xfrm>
              <a:off x="0" y="0"/>
              <a:ext cx="1657907" cy="1792300"/>
            </a:xfrm>
            <a:custGeom>
              <a:avLst/>
              <a:gdLst/>
              <a:ahLst/>
              <a:cxnLst/>
              <a:rect l="l" t="t" r="r" b="b"/>
              <a:pathLst>
                <a:path w="1657907" h="1792300">
                  <a:moveTo>
                    <a:pt x="0" y="0"/>
                  </a:moveTo>
                  <a:lnTo>
                    <a:pt x="1657907" y="0"/>
                  </a:lnTo>
                  <a:lnTo>
                    <a:pt x="1657907" y="1792300"/>
                  </a:lnTo>
                  <a:lnTo>
                    <a:pt x="0" y="1792300"/>
                  </a:lnTo>
                  <a:close/>
                </a:path>
              </a:pathLst>
            </a:custGeom>
            <a:solidFill>
              <a:srgbClr val="E1EDFC"/>
            </a:solidFill>
          </p:spPr>
        </p:sp>
        <p:sp>
          <p:nvSpPr>
            <p:cNvPr id="6" name="TextBox 6"/>
            <p:cNvSpPr txBox="1"/>
            <p:nvPr/>
          </p:nvSpPr>
          <p:spPr>
            <a:xfrm>
              <a:off x="0" y="-57150"/>
              <a:ext cx="1657907" cy="1849450"/>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4164915" cy="1099463"/>
            <a:chOff x="0" y="0"/>
            <a:chExt cx="987758" cy="289571"/>
          </a:xfrm>
        </p:grpSpPr>
        <p:sp>
          <p:nvSpPr>
            <p:cNvPr id="9" name="Freeform 9"/>
            <p:cNvSpPr/>
            <p:nvPr/>
          </p:nvSpPr>
          <p:spPr>
            <a:xfrm>
              <a:off x="0" y="0"/>
              <a:ext cx="987758" cy="289571"/>
            </a:xfrm>
            <a:custGeom>
              <a:avLst/>
              <a:gdLst/>
              <a:ahLst/>
              <a:cxnLst/>
              <a:rect l="l" t="t" r="r" b="b"/>
              <a:pathLst>
                <a:path w="987758" h="289571">
                  <a:moveTo>
                    <a:pt x="105279" y="0"/>
                  </a:moveTo>
                  <a:lnTo>
                    <a:pt x="882479" y="0"/>
                  </a:lnTo>
                  <a:cubicBezTo>
                    <a:pt x="910401" y="0"/>
                    <a:pt x="937179" y="11092"/>
                    <a:pt x="956922" y="30836"/>
                  </a:cubicBezTo>
                  <a:cubicBezTo>
                    <a:pt x="976666" y="50579"/>
                    <a:pt x="987758" y="77357"/>
                    <a:pt x="987758" y="105279"/>
                  </a:cubicBezTo>
                  <a:lnTo>
                    <a:pt x="987758" y="184291"/>
                  </a:lnTo>
                  <a:cubicBezTo>
                    <a:pt x="987758" y="242435"/>
                    <a:pt x="940623" y="289571"/>
                    <a:pt x="882479" y="289571"/>
                  </a:cubicBezTo>
                  <a:lnTo>
                    <a:pt x="105279" y="289571"/>
                  </a:lnTo>
                  <a:cubicBezTo>
                    <a:pt x="77357" y="289571"/>
                    <a:pt x="50579" y="278479"/>
                    <a:pt x="30836" y="258735"/>
                  </a:cubicBezTo>
                  <a:cubicBezTo>
                    <a:pt x="11092" y="238991"/>
                    <a:pt x="0" y="212213"/>
                    <a:pt x="0" y="184291"/>
                  </a:cubicBezTo>
                  <a:lnTo>
                    <a:pt x="0" y="105279"/>
                  </a:lnTo>
                  <a:cubicBezTo>
                    <a:pt x="0" y="77357"/>
                    <a:pt x="11092" y="50579"/>
                    <a:pt x="30836" y="30836"/>
                  </a:cubicBezTo>
                  <a:cubicBezTo>
                    <a:pt x="50579" y="11092"/>
                    <a:pt x="77357" y="0"/>
                    <a:pt x="105279" y="0"/>
                  </a:cubicBezTo>
                  <a:close/>
                </a:path>
              </a:pathLst>
            </a:custGeom>
            <a:solidFill>
              <a:srgbClr val="E1EDFC"/>
            </a:solidFill>
          </p:spPr>
        </p:sp>
        <p:sp>
          <p:nvSpPr>
            <p:cNvPr id="10" name="TextBox 10"/>
            <p:cNvSpPr txBox="1"/>
            <p:nvPr/>
          </p:nvSpPr>
          <p:spPr>
            <a:xfrm>
              <a:off x="0" y="-57150"/>
              <a:ext cx="987758"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1144487" y="326568"/>
            <a:ext cx="3198913" cy="1265667"/>
          </a:xfrm>
          <a:prstGeom prst="rect">
            <a:avLst/>
          </a:prstGeom>
        </p:spPr>
        <p:txBody>
          <a:bodyPr wrap="square" lIns="0" tIns="0" rIns="0" bIns="0" rtlCol="0" anchor="t">
            <a:spAutoFit/>
          </a:bodyPr>
          <a:lstStyle/>
          <a:p>
            <a:pPr algn="just">
              <a:lnSpc>
                <a:spcPts val="10780"/>
              </a:lnSpc>
            </a:pPr>
            <a:r>
              <a:rPr lang="en-US" sz="7700" b="1" dirty="0" err="1">
                <a:solidFill>
                  <a:srgbClr val="0E2F5F"/>
                </a:solidFill>
                <a:latin typeface="Public Sans Heavy"/>
                <a:ea typeface="Public Sans Heavy"/>
                <a:cs typeface="Public Sans Heavy"/>
                <a:sym typeface="Public Sans Heavy"/>
              </a:rPr>
              <a:t>Bài</a:t>
            </a:r>
            <a:r>
              <a:rPr lang="en-US" sz="7700" b="1" dirty="0">
                <a:solidFill>
                  <a:srgbClr val="0E2F5F"/>
                </a:solidFill>
                <a:latin typeface="Public Sans Heavy"/>
                <a:ea typeface="Public Sans Heavy"/>
                <a:cs typeface="Public Sans Heavy"/>
                <a:sym typeface="Public Sans Heavy"/>
              </a:rPr>
              <a:t> 10</a:t>
            </a:r>
          </a:p>
        </p:txBody>
      </p:sp>
      <p:sp>
        <p:nvSpPr>
          <p:cNvPr id="13" name="TextBox 13"/>
          <p:cNvSpPr txBox="1"/>
          <p:nvPr/>
        </p:nvSpPr>
        <p:spPr>
          <a:xfrm>
            <a:off x="1079711" y="2225674"/>
            <a:ext cx="6553315" cy="7087828"/>
          </a:xfrm>
          <a:prstGeom prst="rect">
            <a:avLst/>
          </a:prstGeom>
        </p:spPr>
        <p:txBody>
          <a:bodyPr lIns="0" tIns="0" rIns="0" bIns="0" rtlCol="0" anchor="t">
            <a:spAutoFit/>
          </a:bodyPr>
          <a:lstStyle/>
          <a:p>
            <a:pPr algn="l">
              <a:lnSpc>
                <a:spcPts val="6232"/>
              </a:lnSpc>
              <a:spcBef>
                <a:spcPct val="0"/>
              </a:spcBef>
            </a:pPr>
            <a:r>
              <a:rPr lang="en-US" sz="4451" b="1" dirty="0" err="1">
                <a:solidFill>
                  <a:srgbClr val="0E2F5F"/>
                </a:solidFill>
                <a:latin typeface="Public Sans Bold"/>
                <a:ea typeface="Public Sans Bold"/>
                <a:cs typeface="Public Sans Bold"/>
                <a:sym typeface="Public Sans Bold"/>
              </a:rPr>
              <a:t>Xác</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định</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phủ</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tối</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thiểu</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của</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tập</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phụ</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thuộc</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hàm</a:t>
            </a:r>
            <a:r>
              <a:rPr lang="en-US" sz="4451" b="1" dirty="0">
                <a:solidFill>
                  <a:srgbClr val="0E2F5F"/>
                </a:solidFill>
                <a:latin typeface="Public Sans Bold"/>
                <a:ea typeface="Public Sans Bold"/>
                <a:cs typeface="Public Sans Bold"/>
                <a:sym typeface="Public Sans Bold"/>
              </a:rPr>
              <a:t> </a:t>
            </a:r>
            <a:r>
              <a:rPr lang="en-US" sz="4451" b="1" dirty="0" err="1">
                <a:solidFill>
                  <a:srgbClr val="0E2F5F"/>
                </a:solidFill>
                <a:latin typeface="Public Sans Bold"/>
                <a:ea typeface="Public Sans Bold"/>
                <a:cs typeface="Public Sans Bold"/>
                <a:sym typeface="Public Sans Bold"/>
              </a:rPr>
              <a:t>sau</a:t>
            </a:r>
            <a:r>
              <a:rPr lang="en-US" sz="4451" b="1" dirty="0">
                <a:solidFill>
                  <a:srgbClr val="0E2F5F"/>
                </a:solidFill>
                <a:latin typeface="Public Sans Bold"/>
                <a:ea typeface="Public Sans Bold"/>
                <a:cs typeface="Public Sans Bold"/>
                <a:sym typeface="Public Sans Bold"/>
              </a:rPr>
              <a:t>:</a:t>
            </a:r>
          </a:p>
          <a:p>
            <a:pPr algn="l">
              <a:lnSpc>
                <a:spcPts val="6232"/>
              </a:lnSpc>
              <a:spcBef>
                <a:spcPct val="0"/>
              </a:spcBef>
            </a:pPr>
            <a:r>
              <a:rPr lang="en-US" sz="4451" b="1" dirty="0">
                <a:solidFill>
                  <a:srgbClr val="0E2F5F"/>
                </a:solidFill>
                <a:latin typeface="Public Sans Bold"/>
                <a:ea typeface="Public Sans Bold"/>
                <a:cs typeface="Public Sans Bold"/>
                <a:sym typeface="Public Sans Bold"/>
              </a:rPr>
              <a:t>a) Q(A,B,C,D,E,G),</a:t>
            </a:r>
          </a:p>
          <a:p>
            <a:pPr algn="l">
              <a:lnSpc>
                <a:spcPts val="6232"/>
              </a:lnSpc>
              <a:spcBef>
                <a:spcPct val="0"/>
              </a:spcBef>
            </a:pPr>
            <a:r>
              <a:rPr lang="en-US" sz="4451" b="1" dirty="0">
                <a:solidFill>
                  <a:srgbClr val="0E2F5F"/>
                </a:solidFill>
                <a:latin typeface="Public Sans Bold"/>
                <a:ea typeface="Public Sans Bold"/>
                <a:cs typeface="Public Sans Bold"/>
                <a:sym typeface="Public Sans Bold"/>
              </a:rPr>
              <a:t>F={AB→C;C→A;BC→D;ACD→B;D→EG;BE→C;CG→BD;CE→AG}</a:t>
            </a:r>
          </a:p>
          <a:p>
            <a:pPr algn="l">
              <a:lnSpc>
                <a:spcPts val="6232"/>
              </a:lnSpc>
              <a:spcBef>
                <a:spcPct val="0"/>
              </a:spcBef>
            </a:pPr>
            <a:endParaRPr lang="en-US" sz="4451" b="1" dirty="0">
              <a:solidFill>
                <a:srgbClr val="0E2F5F"/>
              </a:solidFill>
              <a:latin typeface="Public Sans Bold"/>
              <a:ea typeface="Public Sans Bold"/>
              <a:cs typeface="Public Sans Bold"/>
              <a:sym typeface="Public Sans Bold"/>
            </a:endParaRPr>
          </a:p>
        </p:txBody>
      </p:sp>
      <p:sp>
        <p:nvSpPr>
          <p:cNvPr id="14" name="TextBox 14"/>
          <p:cNvSpPr txBox="1"/>
          <p:nvPr/>
        </p:nvSpPr>
        <p:spPr>
          <a:xfrm>
            <a:off x="8707267" y="3212462"/>
            <a:ext cx="6386932" cy="4918075"/>
          </a:xfrm>
          <a:prstGeom prst="rect">
            <a:avLst/>
          </a:prstGeom>
        </p:spPr>
        <p:txBody>
          <a:bodyPr lIns="0" tIns="0" rIns="0" bIns="0" rtlCol="0" anchor="t">
            <a:spAutoFit/>
          </a:bodyPr>
          <a:lstStyle/>
          <a:p>
            <a:pPr algn="l">
              <a:lnSpc>
                <a:spcPts val="5599"/>
              </a:lnSpc>
              <a:spcBef>
                <a:spcPct val="0"/>
              </a:spcBef>
            </a:pPr>
            <a:r>
              <a:rPr lang="en-US" sz="3999" b="1">
                <a:solidFill>
                  <a:srgbClr val="0E2F5F"/>
                </a:solidFill>
                <a:latin typeface="Public Sans Bold"/>
                <a:ea typeface="Public Sans Bold"/>
                <a:cs typeface="Public Sans Bold"/>
                <a:sym typeface="Public Sans Bold"/>
              </a:rPr>
              <a:t>Bước 1: Tách vế phải ra đơn thuộc tính:</a:t>
            </a:r>
          </a:p>
          <a:p>
            <a:pPr algn="l">
              <a:lnSpc>
                <a:spcPts val="5599"/>
              </a:lnSpc>
              <a:spcBef>
                <a:spcPct val="0"/>
              </a:spcBef>
            </a:pPr>
            <a:r>
              <a:rPr lang="en-US" sz="3999">
                <a:solidFill>
                  <a:srgbClr val="0E2F5F"/>
                </a:solidFill>
                <a:latin typeface="Public Sans"/>
                <a:ea typeface="Public Sans"/>
                <a:cs typeface="Public Sans"/>
                <a:sym typeface="Public Sans"/>
              </a:rPr>
              <a:t>F1 = {AB → C; C → A; BC → D; ACD → B; D → E; D → G; BE → C; CG → B; CG → D; CE → A; CE → G}</a:t>
            </a:r>
          </a:p>
          <a:p>
            <a:pPr algn="l">
              <a:lnSpc>
                <a:spcPts val="5599"/>
              </a:lnSpc>
              <a:spcBef>
                <a:spcPct val="0"/>
              </a:spcBef>
            </a:pPr>
            <a:endParaRPr lang="en-US" sz="3999">
              <a:solidFill>
                <a:srgbClr val="0E2F5F"/>
              </a:solidFill>
              <a:latin typeface="Public Sans"/>
              <a:ea typeface="Public Sans"/>
              <a:cs typeface="Public Sans"/>
              <a:sym typeface="Public Sans"/>
            </a:endParaRPr>
          </a:p>
        </p:txBody>
      </p:sp>
      <p:sp>
        <p:nvSpPr>
          <p:cNvPr id="15" name="TextBox 15"/>
          <p:cNvSpPr txBox="1"/>
          <p:nvPr/>
        </p:nvSpPr>
        <p:spPr>
          <a:xfrm>
            <a:off x="15944385" y="360425"/>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8394617" y="494746"/>
            <a:ext cx="8612526" cy="10135709"/>
            <a:chOff x="0" y="0"/>
            <a:chExt cx="2268320" cy="2669487"/>
          </a:xfrm>
        </p:grpSpPr>
        <p:sp>
          <p:nvSpPr>
            <p:cNvPr id="5" name="Freeform 5"/>
            <p:cNvSpPr/>
            <p:nvPr/>
          </p:nvSpPr>
          <p:spPr>
            <a:xfrm>
              <a:off x="0" y="0"/>
              <a:ext cx="2268320" cy="2669487"/>
            </a:xfrm>
            <a:custGeom>
              <a:avLst/>
              <a:gdLst/>
              <a:ahLst/>
              <a:cxnLst/>
              <a:rect l="l" t="t" r="r" b="b"/>
              <a:pathLst>
                <a:path w="2268320" h="2669487">
                  <a:moveTo>
                    <a:pt x="0" y="0"/>
                  </a:moveTo>
                  <a:lnTo>
                    <a:pt x="2268320" y="0"/>
                  </a:lnTo>
                  <a:lnTo>
                    <a:pt x="2268320" y="2669487"/>
                  </a:lnTo>
                  <a:lnTo>
                    <a:pt x="0" y="2669487"/>
                  </a:lnTo>
                  <a:close/>
                </a:path>
              </a:pathLst>
            </a:custGeom>
            <a:solidFill>
              <a:srgbClr val="E1EDFC"/>
            </a:solidFill>
          </p:spPr>
        </p:sp>
        <p:sp>
          <p:nvSpPr>
            <p:cNvPr id="6" name="TextBox 6"/>
            <p:cNvSpPr txBox="1"/>
            <p:nvPr/>
          </p:nvSpPr>
          <p:spPr>
            <a:xfrm>
              <a:off x="0" y="-57150"/>
              <a:ext cx="2268320" cy="272663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3750393" cy="1099463"/>
            <a:chOff x="0" y="0"/>
            <a:chExt cx="987758" cy="289571"/>
          </a:xfrm>
        </p:grpSpPr>
        <p:sp>
          <p:nvSpPr>
            <p:cNvPr id="9" name="Freeform 9"/>
            <p:cNvSpPr/>
            <p:nvPr/>
          </p:nvSpPr>
          <p:spPr>
            <a:xfrm>
              <a:off x="0" y="0"/>
              <a:ext cx="987758" cy="289571"/>
            </a:xfrm>
            <a:custGeom>
              <a:avLst/>
              <a:gdLst/>
              <a:ahLst/>
              <a:cxnLst/>
              <a:rect l="l" t="t" r="r" b="b"/>
              <a:pathLst>
                <a:path w="987758" h="289571">
                  <a:moveTo>
                    <a:pt x="105279" y="0"/>
                  </a:moveTo>
                  <a:lnTo>
                    <a:pt x="882479" y="0"/>
                  </a:lnTo>
                  <a:cubicBezTo>
                    <a:pt x="910401" y="0"/>
                    <a:pt x="937179" y="11092"/>
                    <a:pt x="956922" y="30836"/>
                  </a:cubicBezTo>
                  <a:cubicBezTo>
                    <a:pt x="976666" y="50579"/>
                    <a:pt x="987758" y="77357"/>
                    <a:pt x="987758" y="105279"/>
                  </a:cubicBezTo>
                  <a:lnTo>
                    <a:pt x="987758" y="184291"/>
                  </a:lnTo>
                  <a:cubicBezTo>
                    <a:pt x="987758" y="242435"/>
                    <a:pt x="940623" y="289571"/>
                    <a:pt x="882479" y="289571"/>
                  </a:cubicBezTo>
                  <a:lnTo>
                    <a:pt x="105279" y="289571"/>
                  </a:lnTo>
                  <a:cubicBezTo>
                    <a:pt x="77357" y="289571"/>
                    <a:pt x="50579" y="278479"/>
                    <a:pt x="30836" y="258735"/>
                  </a:cubicBezTo>
                  <a:cubicBezTo>
                    <a:pt x="11092" y="238991"/>
                    <a:pt x="0" y="212213"/>
                    <a:pt x="0" y="184291"/>
                  </a:cubicBezTo>
                  <a:lnTo>
                    <a:pt x="0" y="105279"/>
                  </a:lnTo>
                  <a:cubicBezTo>
                    <a:pt x="0" y="77357"/>
                    <a:pt x="11092" y="50579"/>
                    <a:pt x="30836" y="30836"/>
                  </a:cubicBezTo>
                  <a:cubicBezTo>
                    <a:pt x="50579" y="11092"/>
                    <a:pt x="77357" y="0"/>
                    <a:pt x="105279" y="0"/>
                  </a:cubicBezTo>
                  <a:close/>
                </a:path>
              </a:pathLst>
            </a:custGeom>
            <a:solidFill>
              <a:srgbClr val="E1EDFC"/>
            </a:solidFill>
          </p:spPr>
        </p:sp>
        <p:sp>
          <p:nvSpPr>
            <p:cNvPr id="10" name="TextBox 10"/>
            <p:cNvSpPr txBox="1"/>
            <p:nvPr/>
          </p:nvSpPr>
          <p:spPr>
            <a:xfrm>
              <a:off x="0" y="-57150"/>
              <a:ext cx="987758"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1144487" y="259537"/>
            <a:ext cx="3122713" cy="1291547"/>
          </a:xfrm>
          <a:prstGeom prst="rect">
            <a:avLst/>
          </a:prstGeom>
        </p:spPr>
        <p:txBody>
          <a:bodyPr wrap="square" lIns="0" tIns="0" rIns="0" bIns="0" rtlCol="0" anchor="t">
            <a:spAutoFit/>
          </a:bodyPr>
          <a:lstStyle/>
          <a:p>
            <a:pPr algn="just">
              <a:lnSpc>
                <a:spcPts val="10780"/>
              </a:lnSpc>
            </a:pPr>
            <a:r>
              <a:rPr lang="en-US" sz="7700" b="1" dirty="0" err="1">
                <a:solidFill>
                  <a:srgbClr val="0E2F5F"/>
                </a:solidFill>
                <a:latin typeface="Public Sans Heavy"/>
                <a:ea typeface="Public Sans Heavy"/>
                <a:cs typeface="Public Sans Heavy"/>
                <a:sym typeface="Public Sans Heavy"/>
              </a:rPr>
              <a:t>Bài</a:t>
            </a:r>
            <a:r>
              <a:rPr lang="en-US" sz="7700" b="1" dirty="0">
                <a:solidFill>
                  <a:srgbClr val="0E2F5F"/>
                </a:solidFill>
                <a:latin typeface="Public Sans Heavy"/>
                <a:ea typeface="Public Sans Heavy"/>
                <a:cs typeface="Public Sans Heavy"/>
                <a:sym typeface="Public Sans Heavy"/>
              </a:rPr>
              <a:t> 10</a:t>
            </a:r>
          </a:p>
        </p:txBody>
      </p:sp>
      <p:sp>
        <p:nvSpPr>
          <p:cNvPr id="13" name="TextBox 13"/>
          <p:cNvSpPr txBox="1"/>
          <p:nvPr/>
        </p:nvSpPr>
        <p:spPr>
          <a:xfrm>
            <a:off x="1079711" y="2225674"/>
            <a:ext cx="6553315" cy="7087828"/>
          </a:xfrm>
          <a:prstGeom prst="rect">
            <a:avLst/>
          </a:prstGeom>
        </p:spPr>
        <p:txBody>
          <a:bodyPr lIns="0" tIns="0" rIns="0" bIns="0" rtlCol="0" anchor="t">
            <a:spAutoFit/>
          </a:bodyPr>
          <a:lstStyle/>
          <a:p>
            <a:pPr algn="l">
              <a:lnSpc>
                <a:spcPts val="6232"/>
              </a:lnSpc>
              <a:spcBef>
                <a:spcPct val="0"/>
              </a:spcBef>
            </a:pPr>
            <a:r>
              <a:rPr lang="en-US" sz="4451" b="1">
                <a:solidFill>
                  <a:srgbClr val="0E2F5F"/>
                </a:solidFill>
                <a:latin typeface="Public Sans Bold"/>
                <a:ea typeface="Public Sans Bold"/>
                <a:cs typeface="Public Sans Bold"/>
                <a:sym typeface="Public Sans Bold"/>
              </a:rPr>
              <a:t>Xác định phủ tối thiểu của tập phụ thuộc hàm sau:</a:t>
            </a:r>
          </a:p>
          <a:p>
            <a:pPr algn="l">
              <a:lnSpc>
                <a:spcPts val="6232"/>
              </a:lnSpc>
              <a:spcBef>
                <a:spcPct val="0"/>
              </a:spcBef>
            </a:pPr>
            <a:r>
              <a:rPr lang="en-US" sz="4451" b="1">
                <a:solidFill>
                  <a:srgbClr val="0E2F5F"/>
                </a:solidFill>
                <a:latin typeface="Public Sans Bold"/>
                <a:ea typeface="Public Sans Bold"/>
                <a:cs typeface="Public Sans Bold"/>
                <a:sym typeface="Public Sans Bold"/>
              </a:rPr>
              <a:t>a) Q(A,B,C,D,E,G),</a:t>
            </a:r>
          </a:p>
          <a:p>
            <a:pPr algn="l">
              <a:lnSpc>
                <a:spcPts val="6232"/>
              </a:lnSpc>
              <a:spcBef>
                <a:spcPct val="0"/>
              </a:spcBef>
            </a:pPr>
            <a:r>
              <a:rPr lang="en-US" sz="4451" b="1">
                <a:solidFill>
                  <a:srgbClr val="0E2F5F"/>
                </a:solidFill>
                <a:latin typeface="Public Sans Bold"/>
                <a:ea typeface="Public Sans Bold"/>
                <a:cs typeface="Public Sans Bold"/>
                <a:sym typeface="Public Sans Bold"/>
              </a:rPr>
              <a:t>F={AB→C;C→A;BC→D;ACD→B;D→EG;BE→C;CG→BD;CE→AG}</a:t>
            </a:r>
          </a:p>
          <a:p>
            <a:pPr algn="l">
              <a:lnSpc>
                <a:spcPts val="6232"/>
              </a:lnSpc>
              <a:spcBef>
                <a:spcPct val="0"/>
              </a:spcBef>
            </a:pPr>
            <a:endParaRPr lang="en-US" sz="4451" b="1">
              <a:solidFill>
                <a:srgbClr val="0E2F5F"/>
              </a:solidFill>
              <a:latin typeface="Public Sans Bold"/>
              <a:ea typeface="Public Sans Bold"/>
              <a:cs typeface="Public Sans Bold"/>
              <a:sym typeface="Public Sans Bold"/>
            </a:endParaRPr>
          </a:p>
        </p:txBody>
      </p:sp>
      <p:sp>
        <p:nvSpPr>
          <p:cNvPr id="14" name="TextBox 14"/>
          <p:cNvSpPr txBox="1"/>
          <p:nvPr/>
        </p:nvSpPr>
        <p:spPr>
          <a:xfrm>
            <a:off x="8142509" y="1602740"/>
            <a:ext cx="9116791" cy="7853045"/>
          </a:xfrm>
          <a:prstGeom prst="rect">
            <a:avLst/>
          </a:prstGeom>
        </p:spPr>
        <p:txBody>
          <a:bodyPr lIns="0" tIns="0" rIns="0" bIns="0" rtlCol="0" anchor="t">
            <a:spAutoFit/>
          </a:bodyPr>
          <a:lstStyle/>
          <a:p>
            <a:pPr algn="l">
              <a:lnSpc>
                <a:spcPts val="4480"/>
              </a:lnSpc>
            </a:pPr>
            <a:r>
              <a:rPr lang="en-US" sz="3200" b="1">
                <a:solidFill>
                  <a:srgbClr val="0E2F5F"/>
                </a:solidFill>
                <a:latin typeface="Public Sans Bold"/>
                <a:ea typeface="Public Sans Bold"/>
                <a:cs typeface="Public Sans Bold"/>
                <a:sym typeface="Public Sans Bold"/>
              </a:rPr>
              <a:t>Bước 2: Loại thuộc tính dư ở vế trái:</a:t>
            </a:r>
          </a:p>
          <a:p>
            <a:pPr marL="690881" lvl="1" indent="-345440" algn="l">
              <a:lnSpc>
                <a:spcPts val="4480"/>
              </a:lnSpc>
              <a:buFont typeface="Arial"/>
              <a:buChar char="•"/>
            </a:pPr>
            <a:r>
              <a:rPr lang="en-US" sz="3200" b="1">
                <a:solidFill>
                  <a:srgbClr val="0E2F5F"/>
                </a:solidFill>
                <a:latin typeface="Public Sans Bold"/>
                <a:ea typeface="Public Sans Bold"/>
                <a:cs typeface="Public Sans Bold"/>
                <a:sym typeface="Public Sans Bold"/>
              </a:rPr>
              <a:t>X</a:t>
            </a:r>
            <a:r>
              <a:rPr lang="en-US" sz="3200">
                <a:solidFill>
                  <a:srgbClr val="0E2F5F"/>
                </a:solidFill>
                <a:latin typeface="Public Sans"/>
                <a:ea typeface="Public Sans"/>
                <a:cs typeface="Public Sans"/>
                <a:sym typeface="Public Sans"/>
              </a:rPr>
              <a:t>ét ACD→B:</a:t>
            </a:r>
          </a:p>
          <a:p>
            <a:pPr algn="l">
              <a:lnSpc>
                <a:spcPts val="4480"/>
              </a:lnSpc>
            </a:pPr>
            <a:r>
              <a:rPr lang="en-US" sz="3200">
                <a:solidFill>
                  <a:srgbClr val="0E2F5F"/>
                </a:solidFill>
                <a:latin typeface="Public Sans"/>
                <a:ea typeface="Public Sans"/>
                <a:cs typeface="Public Sans"/>
                <a:sym typeface="Public Sans"/>
              </a:rPr>
              <a:t>CD+ = CDABEG, chứa B =&gt; A dư thừa</a:t>
            </a:r>
          </a:p>
          <a:p>
            <a:pPr algn="l">
              <a:lnSpc>
                <a:spcPts val="4480"/>
              </a:lnSpc>
            </a:pPr>
            <a:r>
              <a:rPr lang="en-US" sz="3200">
                <a:solidFill>
                  <a:srgbClr val="0E2F5F"/>
                </a:solidFill>
                <a:latin typeface="Public Sans"/>
                <a:ea typeface="Public Sans"/>
                <a:cs typeface="Public Sans"/>
                <a:sym typeface="Public Sans"/>
              </a:rPr>
              <a:t>AD+ = ADEG, không chứa B =&gt; C không dư thừa</a:t>
            </a:r>
          </a:p>
          <a:p>
            <a:pPr algn="l">
              <a:lnSpc>
                <a:spcPts val="4480"/>
              </a:lnSpc>
            </a:pPr>
            <a:r>
              <a:rPr lang="en-US" sz="3200">
                <a:solidFill>
                  <a:srgbClr val="0E2F5F"/>
                </a:solidFill>
                <a:latin typeface="Public Sans"/>
                <a:ea typeface="Public Sans"/>
                <a:cs typeface="Public Sans"/>
                <a:sym typeface="Public Sans"/>
              </a:rPr>
              <a:t>AC+ = AC, không chứa B =&gt; D không dư thừa</a:t>
            </a:r>
          </a:p>
          <a:p>
            <a:pPr algn="l">
              <a:lnSpc>
                <a:spcPts val="4480"/>
              </a:lnSpc>
            </a:pPr>
            <a:r>
              <a:rPr lang="en-US" sz="3200" b="1">
                <a:solidFill>
                  <a:srgbClr val="0E2F5F"/>
                </a:solidFill>
                <a:latin typeface="Public Sans Bold"/>
                <a:ea typeface="Public Sans Bold"/>
                <a:cs typeface="Public Sans Bold"/>
                <a:sym typeface="Public Sans Bold"/>
              </a:rPr>
              <a:t>=&gt; CD→B</a:t>
            </a:r>
          </a:p>
          <a:p>
            <a:pPr marL="690881" lvl="1" indent="-345440" algn="l">
              <a:lnSpc>
                <a:spcPts val="4480"/>
              </a:lnSpc>
              <a:buFont typeface="Arial"/>
              <a:buChar char="•"/>
            </a:pPr>
            <a:r>
              <a:rPr lang="en-US" sz="3200">
                <a:solidFill>
                  <a:srgbClr val="0E2F5F"/>
                </a:solidFill>
                <a:latin typeface="Public Sans"/>
                <a:ea typeface="Public Sans"/>
                <a:cs typeface="Public Sans"/>
                <a:sym typeface="Public Sans"/>
              </a:rPr>
              <a:t>Xét CE→A:</a:t>
            </a:r>
          </a:p>
          <a:p>
            <a:pPr algn="l">
              <a:lnSpc>
                <a:spcPts val="4480"/>
              </a:lnSpc>
              <a:spcBef>
                <a:spcPct val="0"/>
              </a:spcBef>
            </a:pPr>
            <a:r>
              <a:rPr lang="en-US" sz="3200">
                <a:solidFill>
                  <a:srgbClr val="0E2F5F"/>
                </a:solidFill>
                <a:latin typeface="Public Sans"/>
                <a:ea typeface="Public Sans"/>
                <a:cs typeface="Public Sans"/>
                <a:sym typeface="Public Sans"/>
              </a:rPr>
              <a:t>C+ = CA, chứa A =&gt; E dư thừa </a:t>
            </a:r>
          </a:p>
          <a:p>
            <a:pPr algn="l">
              <a:lnSpc>
                <a:spcPts val="4480"/>
              </a:lnSpc>
              <a:spcBef>
                <a:spcPct val="0"/>
              </a:spcBef>
            </a:pPr>
            <a:r>
              <a:rPr lang="en-US" sz="3200">
                <a:solidFill>
                  <a:srgbClr val="0E2F5F"/>
                </a:solidFill>
                <a:latin typeface="Public Sans"/>
                <a:ea typeface="Public Sans"/>
                <a:cs typeface="Public Sans"/>
                <a:sym typeface="Public Sans"/>
              </a:rPr>
              <a:t>E+ = E, không chứa A =&gt; C không dư thừa </a:t>
            </a:r>
          </a:p>
          <a:p>
            <a:pPr algn="l">
              <a:lnSpc>
                <a:spcPts val="4480"/>
              </a:lnSpc>
              <a:spcBef>
                <a:spcPct val="0"/>
              </a:spcBef>
            </a:pPr>
            <a:r>
              <a:rPr lang="en-US" sz="3200" b="1">
                <a:solidFill>
                  <a:srgbClr val="0E2F5F"/>
                </a:solidFill>
                <a:latin typeface="Public Sans Bold"/>
                <a:ea typeface="Public Sans Bold"/>
                <a:cs typeface="Public Sans Bold"/>
                <a:sym typeface="Public Sans Bold"/>
              </a:rPr>
              <a:t>=&gt; C → A</a:t>
            </a:r>
          </a:p>
          <a:p>
            <a:pPr algn="l">
              <a:lnSpc>
                <a:spcPts val="4480"/>
              </a:lnSpc>
              <a:spcBef>
                <a:spcPct val="0"/>
              </a:spcBef>
            </a:pPr>
            <a:r>
              <a:rPr lang="en-US" sz="3200">
                <a:solidFill>
                  <a:srgbClr val="0E2F5F"/>
                </a:solidFill>
                <a:latin typeface="Public Sans"/>
                <a:ea typeface="Public Sans"/>
                <a:cs typeface="Public Sans"/>
                <a:sym typeface="Public Sans"/>
              </a:rPr>
              <a:t>Các phụ thuộc còn lại đều không dư thừa</a:t>
            </a:r>
          </a:p>
          <a:p>
            <a:pPr algn="l">
              <a:lnSpc>
                <a:spcPts val="4480"/>
              </a:lnSpc>
              <a:spcBef>
                <a:spcPct val="0"/>
              </a:spcBef>
            </a:pPr>
            <a:r>
              <a:rPr lang="en-US" sz="3200">
                <a:solidFill>
                  <a:srgbClr val="0E2F5F"/>
                </a:solidFill>
                <a:latin typeface="Public Sans"/>
                <a:ea typeface="Public Sans"/>
                <a:cs typeface="Public Sans"/>
                <a:sym typeface="Public Sans"/>
              </a:rPr>
              <a:t>=&gt; F2= {AB → C; C → A; BC → D; CD → B; D → E; D → G; BE → C; CG → B; CG → D; CE → G}</a:t>
            </a:r>
          </a:p>
          <a:p>
            <a:pPr algn="l">
              <a:lnSpc>
                <a:spcPts val="4480"/>
              </a:lnSpc>
              <a:spcBef>
                <a:spcPct val="0"/>
              </a:spcBef>
            </a:pPr>
            <a:endParaRPr lang="en-US" sz="3200">
              <a:solidFill>
                <a:srgbClr val="0E2F5F"/>
              </a:solidFill>
              <a:latin typeface="Public Sans"/>
              <a:ea typeface="Public Sans"/>
              <a:cs typeface="Public Sans"/>
              <a:sym typeface="Public Sans"/>
            </a:endParaRPr>
          </a:p>
        </p:txBody>
      </p:sp>
      <p:sp>
        <p:nvSpPr>
          <p:cNvPr id="15" name="TextBox 15"/>
          <p:cNvSpPr txBox="1"/>
          <p:nvPr/>
        </p:nvSpPr>
        <p:spPr>
          <a:xfrm>
            <a:off x="16096785" y="512825"/>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6466276" y="-1510393"/>
            <a:ext cx="9598576" cy="13301309"/>
            <a:chOff x="0" y="0"/>
            <a:chExt cx="2528020" cy="3503225"/>
          </a:xfrm>
        </p:grpSpPr>
        <p:sp>
          <p:nvSpPr>
            <p:cNvPr id="5" name="Freeform 5"/>
            <p:cNvSpPr/>
            <p:nvPr/>
          </p:nvSpPr>
          <p:spPr>
            <a:xfrm>
              <a:off x="0" y="0"/>
              <a:ext cx="2528020" cy="3503225"/>
            </a:xfrm>
            <a:custGeom>
              <a:avLst/>
              <a:gdLst/>
              <a:ahLst/>
              <a:cxnLst/>
              <a:rect l="l" t="t" r="r" b="b"/>
              <a:pathLst>
                <a:path w="2528020" h="3503225">
                  <a:moveTo>
                    <a:pt x="0" y="0"/>
                  </a:moveTo>
                  <a:lnTo>
                    <a:pt x="2528020" y="0"/>
                  </a:lnTo>
                  <a:lnTo>
                    <a:pt x="2528020" y="3503225"/>
                  </a:lnTo>
                  <a:lnTo>
                    <a:pt x="0" y="3503225"/>
                  </a:lnTo>
                  <a:close/>
                </a:path>
              </a:pathLst>
            </a:custGeom>
            <a:solidFill>
              <a:srgbClr val="E1EDFC"/>
            </a:solidFill>
          </p:spPr>
        </p:sp>
        <p:sp>
          <p:nvSpPr>
            <p:cNvPr id="6" name="TextBox 6"/>
            <p:cNvSpPr txBox="1"/>
            <p:nvPr/>
          </p:nvSpPr>
          <p:spPr>
            <a:xfrm>
              <a:off x="0" y="-57150"/>
              <a:ext cx="2528020" cy="3560375"/>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3750393" cy="1099463"/>
            <a:chOff x="0" y="0"/>
            <a:chExt cx="987758" cy="289571"/>
          </a:xfrm>
        </p:grpSpPr>
        <p:sp>
          <p:nvSpPr>
            <p:cNvPr id="9" name="Freeform 9"/>
            <p:cNvSpPr/>
            <p:nvPr/>
          </p:nvSpPr>
          <p:spPr>
            <a:xfrm>
              <a:off x="0" y="0"/>
              <a:ext cx="987758" cy="289571"/>
            </a:xfrm>
            <a:custGeom>
              <a:avLst/>
              <a:gdLst/>
              <a:ahLst/>
              <a:cxnLst/>
              <a:rect l="l" t="t" r="r" b="b"/>
              <a:pathLst>
                <a:path w="987758" h="289571">
                  <a:moveTo>
                    <a:pt x="105279" y="0"/>
                  </a:moveTo>
                  <a:lnTo>
                    <a:pt x="882479" y="0"/>
                  </a:lnTo>
                  <a:cubicBezTo>
                    <a:pt x="910401" y="0"/>
                    <a:pt x="937179" y="11092"/>
                    <a:pt x="956922" y="30836"/>
                  </a:cubicBezTo>
                  <a:cubicBezTo>
                    <a:pt x="976666" y="50579"/>
                    <a:pt x="987758" y="77357"/>
                    <a:pt x="987758" y="105279"/>
                  </a:cubicBezTo>
                  <a:lnTo>
                    <a:pt x="987758" y="184291"/>
                  </a:lnTo>
                  <a:cubicBezTo>
                    <a:pt x="987758" y="242435"/>
                    <a:pt x="940623" y="289571"/>
                    <a:pt x="882479" y="289571"/>
                  </a:cubicBezTo>
                  <a:lnTo>
                    <a:pt x="105279" y="289571"/>
                  </a:lnTo>
                  <a:cubicBezTo>
                    <a:pt x="77357" y="289571"/>
                    <a:pt x="50579" y="278479"/>
                    <a:pt x="30836" y="258735"/>
                  </a:cubicBezTo>
                  <a:cubicBezTo>
                    <a:pt x="11092" y="238991"/>
                    <a:pt x="0" y="212213"/>
                    <a:pt x="0" y="184291"/>
                  </a:cubicBezTo>
                  <a:lnTo>
                    <a:pt x="0" y="105279"/>
                  </a:lnTo>
                  <a:cubicBezTo>
                    <a:pt x="0" y="77357"/>
                    <a:pt x="11092" y="50579"/>
                    <a:pt x="30836" y="30836"/>
                  </a:cubicBezTo>
                  <a:cubicBezTo>
                    <a:pt x="50579" y="11092"/>
                    <a:pt x="77357" y="0"/>
                    <a:pt x="105279" y="0"/>
                  </a:cubicBezTo>
                  <a:close/>
                </a:path>
              </a:pathLst>
            </a:custGeom>
            <a:solidFill>
              <a:srgbClr val="E1EDFC"/>
            </a:solidFill>
          </p:spPr>
        </p:sp>
        <p:sp>
          <p:nvSpPr>
            <p:cNvPr id="10" name="TextBox 10"/>
            <p:cNvSpPr txBox="1"/>
            <p:nvPr/>
          </p:nvSpPr>
          <p:spPr>
            <a:xfrm>
              <a:off x="0" y="-57150"/>
              <a:ext cx="987758"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1144487" y="372633"/>
            <a:ext cx="3140797" cy="1265667"/>
          </a:xfrm>
          <a:prstGeom prst="rect">
            <a:avLst/>
          </a:prstGeom>
        </p:spPr>
        <p:txBody>
          <a:bodyPr wrap="square" lIns="0" tIns="0" rIns="0" bIns="0" rtlCol="0" anchor="t">
            <a:spAutoFit/>
          </a:bodyPr>
          <a:lstStyle/>
          <a:p>
            <a:pPr algn="just">
              <a:lnSpc>
                <a:spcPts val="10780"/>
              </a:lnSpc>
            </a:pPr>
            <a:r>
              <a:rPr lang="en-US" sz="7700" b="1" dirty="0" err="1">
                <a:solidFill>
                  <a:srgbClr val="0E2F5F"/>
                </a:solidFill>
                <a:latin typeface="Public Sans Heavy"/>
                <a:ea typeface="Public Sans Heavy"/>
                <a:cs typeface="Public Sans Heavy"/>
                <a:sym typeface="Public Sans Heavy"/>
              </a:rPr>
              <a:t>Bài</a:t>
            </a:r>
            <a:r>
              <a:rPr lang="en-US" sz="7700" b="1" dirty="0">
                <a:solidFill>
                  <a:srgbClr val="0E2F5F"/>
                </a:solidFill>
                <a:latin typeface="Public Sans Heavy"/>
                <a:ea typeface="Public Sans Heavy"/>
                <a:cs typeface="Public Sans Heavy"/>
                <a:sym typeface="Public Sans Heavy"/>
              </a:rPr>
              <a:t> 10</a:t>
            </a:r>
          </a:p>
        </p:txBody>
      </p:sp>
      <p:sp>
        <p:nvSpPr>
          <p:cNvPr id="13" name="TextBox 13"/>
          <p:cNvSpPr txBox="1"/>
          <p:nvPr/>
        </p:nvSpPr>
        <p:spPr>
          <a:xfrm>
            <a:off x="618128" y="2066033"/>
            <a:ext cx="3880849" cy="6365542"/>
          </a:xfrm>
          <a:prstGeom prst="rect">
            <a:avLst/>
          </a:prstGeom>
        </p:spPr>
        <p:txBody>
          <a:bodyPr lIns="0" tIns="0" rIns="0" bIns="0" rtlCol="0" anchor="t">
            <a:spAutoFit/>
          </a:bodyPr>
          <a:lstStyle/>
          <a:p>
            <a:pPr algn="l">
              <a:lnSpc>
                <a:spcPts val="5093"/>
              </a:lnSpc>
              <a:spcBef>
                <a:spcPct val="0"/>
              </a:spcBef>
            </a:pPr>
            <a:r>
              <a:rPr lang="en-US" sz="3638" b="1" dirty="0" err="1">
                <a:solidFill>
                  <a:srgbClr val="0E2F5F"/>
                </a:solidFill>
                <a:latin typeface="Public Sans Bold"/>
                <a:ea typeface="Public Sans Bold"/>
                <a:cs typeface="Public Sans Bold"/>
                <a:sym typeface="Public Sans Bold"/>
              </a:rPr>
              <a:t>Xác</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định</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phủ</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tối</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thiểu</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của</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tập</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phụ</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thuộc</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hàm</a:t>
            </a:r>
            <a:r>
              <a:rPr lang="en-US" sz="3638" b="1" dirty="0">
                <a:solidFill>
                  <a:srgbClr val="0E2F5F"/>
                </a:solidFill>
                <a:latin typeface="Public Sans Bold"/>
                <a:ea typeface="Public Sans Bold"/>
                <a:cs typeface="Public Sans Bold"/>
                <a:sym typeface="Public Sans Bold"/>
              </a:rPr>
              <a:t> </a:t>
            </a:r>
            <a:r>
              <a:rPr lang="en-US" sz="3638" b="1" dirty="0" err="1">
                <a:solidFill>
                  <a:srgbClr val="0E2F5F"/>
                </a:solidFill>
                <a:latin typeface="Public Sans Bold"/>
                <a:ea typeface="Public Sans Bold"/>
                <a:cs typeface="Public Sans Bold"/>
                <a:sym typeface="Public Sans Bold"/>
              </a:rPr>
              <a:t>sau</a:t>
            </a:r>
            <a:r>
              <a:rPr lang="en-US" sz="3638" b="1" dirty="0">
                <a:solidFill>
                  <a:srgbClr val="0E2F5F"/>
                </a:solidFill>
                <a:latin typeface="Public Sans Bold"/>
                <a:ea typeface="Public Sans Bold"/>
                <a:cs typeface="Public Sans Bold"/>
                <a:sym typeface="Public Sans Bold"/>
              </a:rPr>
              <a:t>:</a:t>
            </a:r>
          </a:p>
          <a:p>
            <a:pPr algn="l">
              <a:lnSpc>
                <a:spcPts val="5093"/>
              </a:lnSpc>
              <a:spcBef>
                <a:spcPct val="0"/>
              </a:spcBef>
            </a:pPr>
            <a:r>
              <a:rPr lang="en-US" sz="3638" b="1" dirty="0">
                <a:solidFill>
                  <a:srgbClr val="0E2F5F"/>
                </a:solidFill>
                <a:latin typeface="Public Sans Bold"/>
                <a:ea typeface="Public Sans Bold"/>
                <a:cs typeface="Public Sans Bold"/>
                <a:sym typeface="Public Sans Bold"/>
              </a:rPr>
              <a:t>a) Q(A,B,C,D,E,G),</a:t>
            </a:r>
          </a:p>
          <a:p>
            <a:pPr algn="l">
              <a:lnSpc>
                <a:spcPts val="5093"/>
              </a:lnSpc>
              <a:spcBef>
                <a:spcPct val="0"/>
              </a:spcBef>
            </a:pPr>
            <a:r>
              <a:rPr lang="en-US" sz="3638" b="1" dirty="0">
                <a:solidFill>
                  <a:srgbClr val="0E2F5F"/>
                </a:solidFill>
                <a:latin typeface="Public Sans Bold"/>
                <a:ea typeface="Public Sans Bold"/>
                <a:cs typeface="Public Sans Bold"/>
                <a:sym typeface="Public Sans Bold"/>
              </a:rPr>
              <a:t>F={AB→C;C→A;BC→D;ACD→B;D→EG;BE→C;CG→BD;CE→AG}</a:t>
            </a:r>
          </a:p>
          <a:p>
            <a:pPr algn="l">
              <a:lnSpc>
                <a:spcPts val="5093"/>
              </a:lnSpc>
              <a:spcBef>
                <a:spcPct val="0"/>
              </a:spcBef>
            </a:pPr>
            <a:endParaRPr lang="en-US" sz="3638" b="1" dirty="0">
              <a:solidFill>
                <a:srgbClr val="0E2F5F"/>
              </a:solidFill>
              <a:latin typeface="Public Sans Bold"/>
              <a:ea typeface="Public Sans Bold"/>
              <a:cs typeface="Public Sans Bold"/>
              <a:sym typeface="Public Sans Bold"/>
            </a:endParaRPr>
          </a:p>
        </p:txBody>
      </p:sp>
      <p:sp>
        <p:nvSpPr>
          <p:cNvPr id="14" name="TextBox 14"/>
          <p:cNvSpPr txBox="1"/>
          <p:nvPr/>
        </p:nvSpPr>
        <p:spPr>
          <a:xfrm>
            <a:off x="4944534" y="385445"/>
            <a:ext cx="12642060" cy="9901555"/>
          </a:xfrm>
          <a:prstGeom prst="rect">
            <a:avLst/>
          </a:prstGeom>
        </p:spPr>
        <p:txBody>
          <a:bodyPr lIns="0" tIns="0" rIns="0" bIns="0" rtlCol="0" anchor="t">
            <a:spAutoFit/>
          </a:bodyPr>
          <a:lstStyle/>
          <a:p>
            <a:pPr algn="l">
              <a:lnSpc>
                <a:spcPts val="3920"/>
              </a:lnSpc>
            </a:pPr>
            <a:r>
              <a:rPr lang="en-US" sz="2800" b="1">
                <a:solidFill>
                  <a:srgbClr val="0E2F5F"/>
                </a:solidFill>
                <a:latin typeface="Public Sans Bold"/>
                <a:ea typeface="Public Sans Bold"/>
                <a:cs typeface="Public Sans Bold"/>
                <a:sym typeface="Public Sans Bold"/>
              </a:rPr>
              <a:t>Bước 3: Loại bỏ các phụ thuộc hàm dư thừa:</a:t>
            </a:r>
          </a:p>
          <a:p>
            <a:pPr marL="604521" lvl="1" indent="-302261" algn="l">
              <a:lnSpc>
                <a:spcPts val="3920"/>
              </a:lnSpc>
              <a:buFont typeface="Arial"/>
              <a:buChar char="•"/>
            </a:pPr>
            <a:r>
              <a:rPr lang="en-US" sz="2800">
                <a:solidFill>
                  <a:srgbClr val="0E2F5F"/>
                </a:solidFill>
                <a:latin typeface="Public Sans"/>
                <a:ea typeface="Public Sans"/>
                <a:cs typeface="Public Sans"/>
                <a:sym typeface="Public Sans"/>
              </a:rPr>
              <a:t>Xét AB→C </a:t>
            </a:r>
          </a:p>
          <a:p>
            <a:pPr algn="l">
              <a:lnSpc>
                <a:spcPts val="3920"/>
              </a:lnSpc>
            </a:pPr>
            <a:r>
              <a:rPr lang="en-US" sz="2800">
                <a:solidFill>
                  <a:srgbClr val="0E2F5F"/>
                </a:solidFill>
                <a:latin typeface="Public Sans"/>
                <a:ea typeface="Public Sans"/>
                <a:cs typeface="Public Sans"/>
                <a:sym typeface="Public Sans"/>
              </a:rPr>
              <a:t>AB+ = AB không chứa C =&gt; AB→C không dư thừa</a:t>
            </a:r>
          </a:p>
          <a:p>
            <a:pPr marL="604521" lvl="1" indent="-302261" algn="l">
              <a:lnSpc>
                <a:spcPts val="3920"/>
              </a:lnSpc>
              <a:buFont typeface="Arial"/>
              <a:buChar char="•"/>
            </a:pPr>
            <a:r>
              <a:rPr lang="en-US" sz="2800">
                <a:solidFill>
                  <a:srgbClr val="0E2F5F"/>
                </a:solidFill>
                <a:latin typeface="Public Sans"/>
                <a:ea typeface="Public Sans"/>
                <a:cs typeface="Public Sans"/>
                <a:sym typeface="Public Sans"/>
              </a:rPr>
              <a:t>Xét BE→C </a:t>
            </a:r>
          </a:p>
          <a:p>
            <a:pPr algn="l">
              <a:lnSpc>
                <a:spcPts val="3920"/>
              </a:lnSpc>
            </a:pPr>
            <a:r>
              <a:rPr lang="en-US" sz="2800">
                <a:solidFill>
                  <a:srgbClr val="0E2F5F"/>
                </a:solidFill>
                <a:latin typeface="Public Sans"/>
                <a:ea typeface="Public Sans"/>
                <a:cs typeface="Public Sans"/>
                <a:sym typeface="Public Sans"/>
              </a:rPr>
              <a:t>BE+ = BE không chứa C =&gt; BE→C không dư thừa</a:t>
            </a:r>
          </a:p>
          <a:p>
            <a:pPr marL="604521" lvl="1" indent="-302261" algn="l">
              <a:lnSpc>
                <a:spcPts val="3920"/>
              </a:lnSpc>
              <a:buFont typeface="Arial"/>
              <a:buChar char="•"/>
            </a:pPr>
            <a:r>
              <a:rPr lang="en-US" sz="2800">
                <a:solidFill>
                  <a:srgbClr val="0E2F5F"/>
                </a:solidFill>
                <a:latin typeface="Public Sans"/>
                <a:ea typeface="Public Sans"/>
                <a:cs typeface="Public Sans"/>
                <a:sym typeface="Public Sans"/>
              </a:rPr>
              <a:t>Xét BC→D</a:t>
            </a:r>
          </a:p>
          <a:p>
            <a:pPr algn="l">
              <a:lnSpc>
                <a:spcPts val="3920"/>
              </a:lnSpc>
            </a:pPr>
            <a:r>
              <a:rPr lang="en-US" sz="2800">
                <a:solidFill>
                  <a:srgbClr val="0E2F5F"/>
                </a:solidFill>
                <a:latin typeface="Public Sans"/>
                <a:ea typeface="Public Sans"/>
                <a:cs typeface="Public Sans"/>
                <a:sym typeface="Public Sans"/>
              </a:rPr>
              <a:t>BC+ = BCA không chứa D =&gt; BC→D không dư thừa</a:t>
            </a:r>
          </a:p>
          <a:p>
            <a:pPr marL="604521" lvl="1" indent="-302261" algn="l">
              <a:lnSpc>
                <a:spcPts val="3920"/>
              </a:lnSpc>
              <a:buFont typeface="Arial"/>
              <a:buChar char="•"/>
            </a:pPr>
            <a:r>
              <a:rPr lang="en-US" sz="2800">
                <a:solidFill>
                  <a:srgbClr val="0E2F5F"/>
                </a:solidFill>
                <a:latin typeface="Public Sans"/>
                <a:ea typeface="Public Sans"/>
                <a:cs typeface="Public Sans"/>
                <a:sym typeface="Public Sans"/>
              </a:rPr>
              <a:t>Xét CG→D</a:t>
            </a:r>
          </a:p>
          <a:p>
            <a:pPr algn="l">
              <a:lnSpc>
                <a:spcPts val="3920"/>
              </a:lnSpc>
            </a:pPr>
            <a:r>
              <a:rPr lang="en-US" sz="2800">
                <a:solidFill>
                  <a:srgbClr val="0E2F5F"/>
                </a:solidFill>
                <a:latin typeface="Public Sans"/>
                <a:ea typeface="Public Sans"/>
                <a:cs typeface="Public Sans"/>
                <a:sym typeface="Public Sans"/>
              </a:rPr>
              <a:t>CG+ = CGABDE có chứa D</a:t>
            </a:r>
            <a:r>
              <a:rPr lang="en-US" sz="2800" b="1">
                <a:solidFill>
                  <a:srgbClr val="0E2F5F"/>
                </a:solidFill>
                <a:latin typeface="Public Sans Bold"/>
                <a:ea typeface="Public Sans Bold"/>
                <a:cs typeface="Public Sans Bold"/>
                <a:sym typeface="Public Sans Bold"/>
              </a:rPr>
              <a:t> =&gt; CG→D dư thừa</a:t>
            </a:r>
          </a:p>
          <a:p>
            <a:pPr marL="604521" lvl="1" indent="-302261" algn="l">
              <a:lnSpc>
                <a:spcPts val="3920"/>
              </a:lnSpc>
              <a:buFont typeface="Arial"/>
              <a:buChar char="•"/>
            </a:pPr>
            <a:r>
              <a:rPr lang="en-US" sz="2800">
                <a:solidFill>
                  <a:srgbClr val="0E2F5F"/>
                </a:solidFill>
                <a:latin typeface="Public Sans"/>
                <a:ea typeface="Public Sans"/>
                <a:cs typeface="Public Sans"/>
                <a:sym typeface="Public Sans"/>
              </a:rPr>
              <a:t>Xét CD→B</a:t>
            </a:r>
          </a:p>
          <a:p>
            <a:pPr algn="l">
              <a:lnSpc>
                <a:spcPts val="3920"/>
              </a:lnSpc>
              <a:spcBef>
                <a:spcPct val="0"/>
              </a:spcBef>
            </a:pPr>
            <a:r>
              <a:rPr lang="en-US" sz="2800">
                <a:solidFill>
                  <a:srgbClr val="0E2F5F"/>
                </a:solidFill>
                <a:latin typeface="Public Sans"/>
                <a:ea typeface="Public Sans"/>
                <a:cs typeface="Public Sans"/>
                <a:sym typeface="Public Sans"/>
              </a:rPr>
              <a:t>CD+ = CDAEGB có chứa B </a:t>
            </a:r>
            <a:r>
              <a:rPr lang="en-US" sz="2800" b="1">
                <a:solidFill>
                  <a:srgbClr val="0E2F5F"/>
                </a:solidFill>
                <a:latin typeface="Public Sans Bold"/>
                <a:ea typeface="Public Sans Bold"/>
                <a:cs typeface="Public Sans Bold"/>
                <a:sym typeface="Public Sans Bold"/>
              </a:rPr>
              <a:t>=&gt; CD→B dư thừa</a:t>
            </a:r>
          </a:p>
          <a:p>
            <a:pPr marL="604521" lvl="1" indent="-302261" algn="l">
              <a:lnSpc>
                <a:spcPts val="3920"/>
              </a:lnSpc>
              <a:spcBef>
                <a:spcPct val="0"/>
              </a:spcBef>
              <a:buFont typeface="Arial"/>
              <a:buChar char="•"/>
            </a:pPr>
            <a:r>
              <a:rPr lang="en-US" sz="2800">
                <a:solidFill>
                  <a:srgbClr val="0E2F5F"/>
                </a:solidFill>
                <a:latin typeface="Public Sans"/>
                <a:ea typeface="Public Sans"/>
                <a:cs typeface="Public Sans"/>
                <a:sym typeface="Public Sans"/>
              </a:rPr>
              <a:t>Xét CG→B</a:t>
            </a:r>
          </a:p>
          <a:p>
            <a:pPr algn="l">
              <a:lnSpc>
                <a:spcPts val="3920"/>
              </a:lnSpc>
              <a:spcBef>
                <a:spcPct val="0"/>
              </a:spcBef>
            </a:pPr>
            <a:r>
              <a:rPr lang="en-US" sz="2800">
                <a:solidFill>
                  <a:srgbClr val="0E2F5F"/>
                </a:solidFill>
                <a:latin typeface="Public Sans"/>
                <a:ea typeface="Public Sans"/>
                <a:cs typeface="Public Sans"/>
                <a:sym typeface="Public Sans"/>
              </a:rPr>
              <a:t>CG+ = CGADE không chứa B =&gt; CG→B không dư thừa</a:t>
            </a:r>
          </a:p>
          <a:p>
            <a:pPr marL="604521" lvl="1" indent="-302261" algn="l">
              <a:lnSpc>
                <a:spcPts val="3920"/>
              </a:lnSpc>
              <a:spcBef>
                <a:spcPct val="0"/>
              </a:spcBef>
              <a:buFont typeface="Arial"/>
              <a:buChar char="•"/>
            </a:pPr>
            <a:r>
              <a:rPr lang="en-US" sz="2800">
                <a:solidFill>
                  <a:srgbClr val="0E2F5F"/>
                </a:solidFill>
                <a:latin typeface="Public Sans"/>
                <a:ea typeface="Public Sans"/>
                <a:cs typeface="Public Sans"/>
                <a:sym typeface="Public Sans"/>
              </a:rPr>
              <a:t>Xét D→G</a:t>
            </a:r>
          </a:p>
          <a:p>
            <a:pPr algn="l">
              <a:lnSpc>
                <a:spcPts val="3920"/>
              </a:lnSpc>
              <a:spcBef>
                <a:spcPct val="0"/>
              </a:spcBef>
            </a:pPr>
            <a:r>
              <a:rPr lang="en-US" sz="2800">
                <a:solidFill>
                  <a:srgbClr val="0E2F5F"/>
                </a:solidFill>
                <a:latin typeface="Public Sans"/>
                <a:ea typeface="Public Sans"/>
                <a:cs typeface="Public Sans"/>
                <a:sym typeface="Public Sans"/>
              </a:rPr>
              <a:t>D+ = DE không chứa G =&gt; D→G không dư thừa</a:t>
            </a:r>
          </a:p>
          <a:p>
            <a:pPr marL="604521" lvl="1" indent="-302261" algn="l">
              <a:lnSpc>
                <a:spcPts val="3920"/>
              </a:lnSpc>
              <a:spcBef>
                <a:spcPct val="0"/>
              </a:spcBef>
              <a:buFont typeface="Arial"/>
              <a:buChar char="•"/>
            </a:pPr>
            <a:r>
              <a:rPr lang="en-US" sz="2800">
                <a:solidFill>
                  <a:srgbClr val="0E2F5F"/>
                </a:solidFill>
                <a:latin typeface="Public Sans"/>
                <a:ea typeface="Public Sans"/>
                <a:cs typeface="Public Sans"/>
                <a:sym typeface="Public Sans"/>
              </a:rPr>
              <a:t>Xét CE→G</a:t>
            </a:r>
          </a:p>
          <a:p>
            <a:pPr algn="l">
              <a:lnSpc>
                <a:spcPts val="3920"/>
              </a:lnSpc>
              <a:spcBef>
                <a:spcPct val="0"/>
              </a:spcBef>
            </a:pPr>
            <a:r>
              <a:rPr lang="en-US" sz="2800">
                <a:solidFill>
                  <a:srgbClr val="0E2F5F"/>
                </a:solidFill>
                <a:latin typeface="Public Sans"/>
                <a:ea typeface="Public Sans"/>
                <a:cs typeface="Public Sans"/>
                <a:sym typeface="Public Sans"/>
              </a:rPr>
              <a:t>CE+ = CEA không chứa G =&gt; CE→G không dư thừa</a:t>
            </a:r>
          </a:p>
          <a:p>
            <a:pPr algn="l">
              <a:lnSpc>
                <a:spcPts val="3920"/>
              </a:lnSpc>
              <a:spcBef>
                <a:spcPct val="0"/>
              </a:spcBef>
            </a:pPr>
            <a:r>
              <a:rPr lang="en-US" sz="2800" b="1">
                <a:solidFill>
                  <a:srgbClr val="0E2F5F"/>
                </a:solidFill>
                <a:latin typeface="Public Sans Bold"/>
                <a:ea typeface="Public Sans Bold"/>
                <a:cs typeface="Public Sans Bold"/>
                <a:sym typeface="Public Sans Bold"/>
              </a:rPr>
              <a:t>=&gt; Phủ tối thiểu là: {AB → C; C → A; BC → D; D → E; D → G; BE → C; CG → B; CE → G}</a:t>
            </a:r>
          </a:p>
          <a:p>
            <a:pPr algn="l">
              <a:lnSpc>
                <a:spcPts val="3920"/>
              </a:lnSpc>
              <a:spcBef>
                <a:spcPct val="0"/>
              </a:spcBef>
            </a:pPr>
            <a:endParaRPr lang="en-US" sz="2800" b="1">
              <a:solidFill>
                <a:srgbClr val="0E2F5F"/>
              </a:solidFill>
              <a:latin typeface="Public Sans Bold"/>
              <a:ea typeface="Public Sans Bold"/>
              <a:cs typeface="Public Sans Bold"/>
              <a:sym typeface="Public Sans Bold"/>
            </a:endParaRPr>
          </a:p>
        </p:txBody>
      </p:sp>
      <p:sp>
        <p:nvSpPr>
          <p:cNvPr id="15" name="TextBox 15"/>
          <p:cNvSpPr txBox="1"/>
          <p:nvPr/>
        </p:nvSpPr>
        <p:spPr>
          <a:xfrm>
            <a:off x="16006258" y="62209"/>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102870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7360305" y="-293023"/>
            <a:ext cx="9359021" cy="11236613"/>
            <a:chOff x="0" y="0"/>
            <a:chExt cx="2464927" cy="2959437"/>
          </a:xfrm>
        </p:grpSpPr>
        <p:sp>
          <p:nvSpPr>
            <p:cNvPr id="5" name="Freeform 5"/>
            <p:cNvSpPr/>
            <p:nvPr/>
          </p:nvSpPr>
          <p:spPr>
            <a:xfrm>
              <a:off x="0" y="0"/>
              <a:ext cx="2464927" cy="2959437"/>
            </a:xfrm>
            <a:custGeom>
              <a:avLst/>
              <a:gdLst/>
              <a:ahLst/>
              <a:cxnLst/>
              <a:rect l="l" t="t" r="r" b="b"/>
              <a:pathLst>
                <a:path w="2464927" h="2959437">
                  <a:moveTo>
                    <a:pt x="0" y="0"/>
                  </a:moveTo>
                  <a:lnTo>
                    <a:pt x="2464927" y="0"/>
                  </a:lnTo>
                  <a:lnTo>
                    <a:pt x="2464927" y="2959437"/>
                  </a:lnTo>
                  <a:lnTo>
                    <a:pt x="0" y="2959437"/>
                  </a:lnTo>
                  <a:close/>
                </a:path>
              </a:pathLst>
            </a:custGeom>
            <a:solidFill>
              <a:srgbClr val="E1EDFC"/>
            </a:solidFill>
          </p:spPr>
        </p:sp>
        <p:sp>
          <p:nvSpPr>
            <p:cNvPr id="6" name="TextBox 6"/>
            <p:cNvSpPr txBox="1"/>
            <p:nvPr/>
          </p:nvSpPr>
          <p:spPr>
            <a:xfrm>
              <a:off x="0" y="-57150"/>
              <a:ext cx="2464927" cy="301658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683356" y="478968"/>
            <a:ext cx="3750393" cy="1099463"/>
            <a:chOff x="0" y="0"/>
            <a:chExt cx="987758" cy="289571"/>
          </a:xfrm>
        </p:grpSpPr>
        <p:sp>
          <p:nvSpPr>
            <p:cNvPr id="9" name="Freeform 9"/>
            <p:cNvSpPr/>
            <p:nvPr/>
          </p:nvSpPr>
          <p:spPr>
            <a:xfrm>
              <a:off x="0" y="0"/>
              <a:ext cx="987758" cy="289571"/>
            </a:xfrm>
            <a:custGeom>
              <a:avLst/>
              <a:gdLst/>
              <a:ahLst/>
              <a:cxnLst/>
              <a:rect l="l" t="t" r="r" b="b"/>
              <a:pathLst>
                <a:path w="987758" h="289571">
                  <a:moveTo>
                    <a:pt x="105279" y="0"/>
                  </a:moveTo>
                  <a:lnTo>
                    <a:pt x="882479" y="0"/>
                  </a:lnTo>
                  <a:cubicBezTo>
                    <a:pt x="910401" y="0"/>
                    <a:pt x="937179" y="11092"/>
                    <a:pt x="956922" y="30836"/>
                  </a:cubicBezTo>
                  <a:cubicBezTo>
                    <a:pt x="976666" y="50579"/>
                    <a:pt x="987758" y="77357"/>
                    <a:pt x="987758" y="105279"/>
                  </a:cubicBezTo>
                  <a:lnTo>
                    <a:pt x="987758" y="184291"/>
                  </a:lnTo>
                  <a:cubicBezTo>
                    <a:pt x="987758" y="242435"/>
                    <a:pt x="940623" y="289571"/>
                    <a:pt x="882479" y="289571"/>
                  </a:cubicBezTo>
                  <a:lnTo>
                    <a:pt x="105279" y="289571"/>
                  </a:lnTo>
                  <a:cubicBezTo>
                    <a:pt x="77357" y="289571"/>
                    <a:pt x="50579" y="278479"/>
                    <a:pt x="30836" y="258735"/>
                  </a:cubicBezTo>
                  <a:cubicBezTo>
                    <a:pt x="11092" y="238991"/>
                    <a:pt x="0" y="212213"/>
                    <a:pt x="0" y="184291"/>
                  </a:cubicBezTo>
                  <a:lnTo>
                    <a:pt x="0" y="105279"/>
                  </a:lnTo>
                  <a:cubicBezTo>
                    <a:pt x="0" y="77357"/>
                    <a:pt x="11092" y="50579"/>
                    <a:pt x="30836" y="30836"/>
                  </a:cubicBezTo>
                  <a:cubicBezTo>
                    <a:pt x="50579" y="11092"/>
                    <a:pt x="77357" y="0"/>
                    <a:pt x="105279" y="0"/>
                  </a:cubicBezTo>
                  <a:close/>
                </a:path>
              </a:pathLst>
            </a:custGeom>
            <a:solidFill>
              <a:srgbClr val="E1EDFC"/>
            </a:solidFill>
          </p:spPr>
        </p:sp>
        <p:sp>
          <p:nvSpPr>
            <p:cNvPr id="10" name="TextBox 10"/>
            <p:cNvSpPr txBox="1"/>
            <p:nvPr/>
          </p:nvSpPr>
          <p:spPr>
            <a:xfrm>
              <a:off x="0" y="-57150"/>
              <a:ext cx="987758"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1144487" y="259537"/>
            <a:ext cx="3289262" cy="1291547"/>
          </a:xfrm>
          <a:prstGeom prst="rect">
            <a:avLst/>
          </a:prstGeom>
        </p:spPr>
        <p:txBody>
          <a:bodyPr wrap="square" lIns="0" tIns="0" rIns="0" bIns="0" rtlCol="0" anchor="t">
            <a:spAutoFit/>
          </a:bodyPr>
          <a:lstStyle/>
          <a:p>
            <a:pPr algn="just">
              <a:lnSpc>
                <a:spcPts val="10780"/>
              </a:lnSpc>
            </a:pPr>
            <a:r>
              <a:rPr lang="en-US" sz="7700" b="1" dirty="0" err="1">
                <a:solidFill>
                  <a:srgbClr val="0E2F5F"/>
                </a:solidFill>
                <a:latin typeface="Public Sans Heavy"/>
                <a:ea typeface="Public Sans Heavy"/>
                <a:cs typeface="Public Sans Heavy"/>
                <a:sym typeface="Public Sans Heavy"/>
              </a:rPr>
              <a:t>Bài</a:t>
            </a:r>
            <a:r>
              <a:rPr lang="en-US" sz="7700" b="1" dirty="0">
                <a:solidFill>
                  <a:srgbClr val="0E2F5F"/>
                </a:solidFill>
                <a:latin typeface="Public Sans Heavy"/>
                <a:ea typeface="Public Sans Heavy"/>
                <a:cs typeface="Public Sans Heavy"/>
                <a:sym typeface="Public Sans Heavy"/>
              </a:rPr>
              <a:t> 10</a:t>
            </a:r>
          </a:p>
        </p:txBody>
      </p:sp>
      <p:sp>
        <p:nvSpPr>
          <p:cNvPr id="13" name="TextBox 13"/>
          <p:cNvSpPr txBox="1"/>
          <p:nvPr/>
        </p:nvSpPr>
        <p:spPr>
          <a:xfrm>
            <a:off x="463707" y="2368677"/>
            <a:ext cx="5719310" cy="5323205"/>
          </a:xfrm>
          <a:prstGeom prst="rect">
            <a:avLst/>
          </a:prstGeom>
        </p:spPr>
        <p:txBody>
          <a:bodyPr lIns="0" tIns="0" rIns="0" bIns="0" rtlCol="0" anchor="t">
            <a:spAutoFit/>
          </a:bodyPr>
          <a:lstStyle/>
          <a:p>
            <a:pPr algn="l">
              <a:lnSpc>
                <a:spcPts val="5320"/>
              </a:lnSpc>
              <a:spcBef>
                <a:spcPct val="0"/>
              </a:spcBef>
            </a:pPr>
            <a:r>
              <a:rPr lang="en-US" sz="3800" b="1">
                <a:solidFill>
                  <a:srgbClr val="0E2F5F"/>
                </a:solidFill>
                <a:latin typeface="Public Sans Bold"/>
                <a:ea typeface="Public Sans Bold"/>
                <a:cs typeface="Public Sans Bold"/>
                <a:sym typeface="Public Sans Bold"/>
              </a:rPr>
              <a:t>Xác định phủ tối thiểu của tập phụ thuộc hàm sau:</a:t>
            </a:r>
          </a:p>
          <a:p>
            <a:pPr algn="l">
              <a:lnSpc>
                <a:spcPts val="5320"/>
              </a:lnSpc>
              <a:spcBef>
                <a:spcPct val="0"/>
              </a:spcBef>
            </a:pPr>
            <a:r>
              <a:rPr lang="en-US" sz="3800" b="1">
                <a:solidFill>
                  <a:srgbClr val="0E2F5F"/>
                </a:solidFill>
                <a:latin typeface="Public Sans Bold"/>
                <a:ea typeface="Public Sans Bold"/>
                <a:cs typeface="Public Sans Bold"/>
                <a:sym typeface="Public Sans Bold"/>
              </a:rPr>
              <a:t>b) Q(A,B,C)</a:t>
            </a:r>
          </a:p>
          <a:p>
            <a:pPr algn="l">
              <a:lnSpc>
                <a:spcPts val="5320"/>
              </a:lnSpc>
              <a:spcBef>
                <a:spcPct val="0"/>
              </a:spcBef>
            </a:pPr>
            <a:r>
              <a:rPr lang="en-US" sz="3800" b="1">
                <a:solidFill>
                  <a:srgbClr val="0E2F5F"/>
                </a:solidFill>
                <a:latin typeface="Public Sans Bold"/>
                <a:ea typeface="Public Sans Bold"/>
                <a:cs typeface="Public Sans Bold"/>
                <a:sym typeface="Public Sans Bold"/>
              </a:rPr>
              <a:t>F={A→B,A→C,B→A,C→A,B→C}</a:t>
            </a:r>
          </a:p>
          <a:p>
            <a:pPr algn="l">
              <a:lnSpc>
                <a:spcPts val="5320"/>
              </a:lnSpc>
              <a:spcBef>
                <a:spcPct val="0"/>
              </a:spcBef>
            </a:pPr>
            <a:endParaRPr lang="en-US" sz="3800" b="1">
              <a:solidFill>
                <a:srgbClr val="0E2F5F"/>
              </a:solidFill>
              <a:latin typeface="Public Sans Bold"/>
              <a:ea typeface="Public Sans Bold"/>
              <a:cs typeface="Public Sans Bold"/>
              <a:sym typeface="Public Sans Bold"/>
            </a:endParaRPr>
          </a:p>
        </p:txBody>
      </p:sp>
      <p:sp>
        <p:nvSpPr>
          <p:cNvPr id="14" name="TextBox 14"/>
          <p:cNvSpPr txBox="1"/>
          <p:nvPr/>
        </p:nvSpPr>
        <p:spPr>
          <a:xfrm>
            <a:off x="6716976" y="952500"/>
            <a:ext cx="10542324" cy="9557385"/>
          </a:xfrm>
          <a:prstGeom prst="rect">
            <a:avLst/>
          </a:prstGeom>
        </p:spPr>
        <p:txBody>
          <a:bodyPr lIns="0" tIns="0" rIns="0" bIns="0" rtlCol="0" anchor="t">
            <a:spAutoFit/>
          </a:bodyPr>
          <a:lstStyle/>
          <a:p>
            <a:pPr algn="l">
              <a:lnSpc>
                <a:spcPts val="5039"/>
              </a:lnSpc>
            </a:pPr>
            <a:r>
              <a:rPr lang="en-US" sz="3599" b="1">
                <a:solidFill>
                  <a:srgbClr val="0E2F5F"/>
                </a:solidFill>
                <a:latin typeface="Public Sans Bold"/>
                <a:ea typeface="Public Sans Bold"/>
                <a:cs typeface="Public Sans Bold"/>
                <a:sym typeface="Public Sans Bold"/>
              </a:rPr>
              <a:t>Bước 1: Phân rã vế phải:</a:t>
            </a:r>
          </a:p>
          <a:p>
            <a:pPr algn="l">
              <a:lnSpc>
                <a:spcPts val="5039"/>
              </a:lnSpc>
              <a:spcBef>
                <a:spcPct val="0"/>
              </a:spcBef>
            </a:pPr>
            <a:r>
              <a:rPr lang="en-US" sz="3599">
                <a:solidFill>
                  <a:srgbClr val="0E2F5F"/>
                </a:solidFill>
                <a:latin typeface="Public Sans"/>
                <a:ea typeface="Public Sans"/>
                <a:cs typeface="Public Sans"/>
                <a:sym typeface="Public Sans"/>
              </a:rPr>
              <a:t>Không cần tách vế phải vì mỗi phụ thuộc đã đơn</a:t>
            </a:r>
          </a:p>
          <a:p>
            <a:pPr algn="l">
              <a:lnSpc>
                <a:spcPts val="5039"/>
              </a:lnSpc>
              <a:spcBef>
                <a:spcPct val="0"/>
              </a:spcBef>
            </a:pPr>
            <a:r>
              <a:rPr lang="en-US" sz="3599" b="1">
                <a:solidFill>
                  <a:srgbClr val="0E2F5F"/>
                </a:solidFill>
                <a:latin typeface="Public Sans Bold"/>
                <a:ea typeface="Public Sans Bold"/>
                <a:cs typeface="Public Sans Bold"/>
                <a:sym typeface="Public Sans Bold"/>
              </a:rPr>
              <a:t>Bước 2: Loại thuộc tính dư ở vế trái:</a:t>
            </a:r>
          </a:p>
          <a:p>
            <a:pPr algn="l">
              <a:lnSpc>
                <a:spcPts val="5039"/>
              </a:lnSpc>
              <a:spcBef>
                <a:spcPct val="0"/>
              </a:spcBef>
            </a:pPr>
            <a:r>
              <a:rPr lang="en-US" sz="3599">
                <a:solidFill>
                  <a:srgbClr val="0E2F5F"/>
                </a:solidFill>
                <a:latin typeface="Public Sans"/>
                <a:ea typeface="Public Sans"/>
                <a:cs typeface="Public Sans"/>
                <a:sym typeface="Public Sans"/>
              </a:rPr>
              <a:t>Tất cả các phụ thuộc đều có 1 thuộc tính vế trái, nên không có gì để rút gọn</a:t>
            </a:r>
          </a:p>
          <a:p>
            <a:pPr algn="l">
              <a:lnSpc>
                <a:spcPts val="5039"/>
              </a:lnSpc>
              <a:spcBef>
                <a:spcPct val="0"/>
              </a:spcBef>
            </a:pPr>
            <a:r>
              <a:rPr lang="en-US" sz="3599" b="1">
                <a:solidFill>
                  <a:srgbClr val="0E2F5F"/>
                </a:solidFill>
                <a:latin typeface="Public Sans Bold"/>
                <a:ea typeface="Public Sans Bold"/>
                <a:cs typeface="Public Sans Bold"/>
                <a:sym typeface="Public Sans Bold"/>
              </a:rPr>
              <a:t>Bước 3: Loại phụ thuộc hàm dư thừa (không xét PTH có VP chỉ xuất hiện 1 lần):</a:t>
            </a:r>
          </a:p>
          <a:p>
            <a:pPr algn="l">
              <a:lnSpc>
                <a:spcPts val="5039"/>
              </a:lnSpc>
              <a:spcBef>
                <a:spcPct val="0"/>
              </a:spcBef>
            </a:pPr>
            <a:r>
              <a:rPr lang="en-US" sz="3599">
                <a:solidFill>
                  <a:srgbClr val="0E2F5F"/>
                </a:solidFill>
                <a:latin typeface="Public Sans"/>
                <a:ea typeface="Public Sans"/>
                <a:cs typeface="Public Sans"/>
                <a:sym typeface="Public Sans"/>
              </a:rPr>
              <a:t>+Xét A →C: A+ = ABC, chứa C </a:t>
            </a:r>
            <a:r>
              <a:rPr lang="en-US" sz="3599" b="1">
                <a:solidFill>
                  <a:srgbClr val="0E2F5F"/>
                </a:solidFill>
                <a:latin typeface="Public Sans Bold"/>
                <a:ea typeface="Public Sans Bold"/>
                <a:cs typeface="Public Sans Bold"/>
                <a:sym typeface="Public Sans Bold"/>
              </a:rPr>
              <a:t>=&gt; PTH dư thừa</a:t>
            </a:r>
            <a:r>
              <a:rPr lang="en-US" sz="3599">
                <a:solidFill>
                  <a:srgbClr val="0E2F5F"/>
                </a:solidFill>
                <a:latin typeface="Public Sans"/>
                <a:ea typeface="Public Sans"/>
                <a:cs typeface="Public Sans"/>
                <a:sym typeface="Public Sans"/>
              </a:rPr>
              <a:t> </a:t>
            </a:r>
          </a:p>
          <a:p>
            <a:pPr algn="l">
              <a:lnSpc>
                <a:spcPts val="5039"/>
              </a:lnSpc>
              <a:spcBef>
                <a:spcPct val="0"/>
              </a:spcBef>
            </a:pPr>
            <a:r>
              <a:rPr lang="en-US" sz="3599">
                <a:solidFill>
                  <a:srgbClr val="0E2F5F"/>
                </a:solidFill>
                <a:latin typeface="Public Sans"/>
                <a:ea typeface="Public Sans"/>
                <a:cs typeface="Public Sans"/>
                <a:sym typeface="Public Sans"/>
              </a:rPr>
              <a:t>+Xét B →A: B+ = BCA, chứa A </a:t>
            </a:r>
            <a:r>
              <a:rPr lang="en-US" sz="3599" b="1">
                <a:solidFill>
                  <a:srgbClr val="0E2F5F"/>
                </a:solidFill>
                <a:latin typeface="Public Sans Bold"/>
                <a:ea typeface="Public Sans Bold"/>
                <a:cs typeface="Public Sans Bold"/>
                <a:sym typeface="Public Sans Bold"/>
              </a:rPr>
              <a:t>=&gt; PTH dư thừa </a:t>
            </a:r>
          </a:p>
          <a:p>
            <a:pPr algn="l">
              <a:lnSpc>
                <a:spcPts val="5039"/>
              </a:lnSpc>
              <a:spcBef>
                <a:spcPct val="0"/>
              </a:spcBef>
            </a:pPr>
            <a:r>
              <a:rPr lang="en-US" sz="3599">
                <a:solidFill>
                  <a:srgbClr val="0E2F5F"/>
                </a:solidFill>
                <a:latin typeface="Public Sans"/>
                <a:ea typeface="Public Sans"/>
                <a:cs typeface="Public Sans"/>
                <a:sym typeface="Public Sans"/>
              </a:rPr>
              <a:t>+Xét C →A: C+ = C, không chứa A =&gt; PTH không dư thừa </a:t>
            </a:r>
          </a:p>
          <a:p>
            <a:pPr algn="l">
              <a:lnSpc>
                <a:spcPts val="5039"/>
              </a:lnSpc>
              <a:spcBef>
                <a:spcPct val="0"/>
              </a:spcBef>
            </a:pPr>
            <a:r>
              <a:rPr lang="en-US" sz="3599">
                <a:solidFill>
                  <a:srgbClr val="0E2F5F"/>
                </a:solidFill>
                <a:latin typeface="Public Sans"/>
                <a:ea typeface="Public Sans"/>
                <a:cs typeface="Public Sans"/>
                <a:sym typeface="Public Sans"/>
              </a:rPr>
              <a:t>+Xét B →C: B+ = B, không chứa C =&gt; PTH không dư thừa</a:t>
            </a:r>
          </a:p>
          <a:p>
            <a:pPr algn="l">
              <a:lnSpc>
                <a:spcPts val="5039"/>
              </a:lnSpc>
              <a:spcBef>
                <a:spcPct val="0"/>
              </a:spcBef>
            </a:pPr>
            <a:r>
              <a:rPr lang="en-US" sz="3599" b="1">
                <a:solidFill>
                  <a:srgbClr val="0E2F5F"/>
                </a:solidFill>
                <a:latin typeface="Public Sans Bold"/>
                <a:ea typeface="Public Sans Bold"/>
                <a:cs typeface="Public Sans Bold"/>
                <a:sym typeface="Public Sans Bold"/>
              </a:rPr>
              <a:t>=&gt; Phủ tối thiểu là: {A → B; C → A;B → C}</a:t>
            </a:r>
          </a:p>
          <a:p>
            <a:pPr algn="l">
              <a:lnSpc>
                <a:spcPts val="5039"/>
              </a:lnSpc>
              <a:spcBef>
                <a:spcPct val="0"/>
              </a:spcBef>
            </a:pPr>
            <a:endParaRPr lang="en-US" sz="3599" b="1">
              <a:solidFill>
                <a:srgbClr val="0E2F5F"/>
              </a:solidFill>
              <a:latin typeface="Public Sans Bold"/>
              <a:ea typeface="Public Sans Bold"/>
              <a:cs typeface="Public Sans Bold"/>
              <a:sym typeface="Public Sans Bold"/>
            </a:endParaRPr>
          </a:p>
        </p:txBody>
      </p:sp>
      <p:sp>
        <p:nvSpPr>
          <p:cNvPr id="15" name="TextBox 15"/>
          <p:cNvSpPr txBox="1"/>
          <p:nvPr/>
        </p:nvSpPr>
        <p:spPr>
          <a:xfrm>
            <a:off x="16158658" y="214609"/>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11</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10149948" y="-234559"/>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3957750" y="107621"/>
            <a:ext cx="12346295" cy="2487486"/>
            <a:chOff x="0" y="0"/>
            <a:chExt cx="3251699" cy="655140"/>
          </a:xfrm>
        </p:grpSpPr>
        <p:sp>
          <p:nvSpPr>
            <p:cNvPr id="7" name="Freeform 7"/>
            <p:cNvSpPr/>
            <p:nvPr/>
          </p:nvSpPr>
          <p:spPr>
            <a:xfrm>
              <a:off x="0" y="0"/>
              <a:ext cx="3251699" cy="655140"/>
            </a:xfrm>
            <a:custGeom>
              <a:avLst/>
              <a:gdLst/>
              <a:ahLst/>
              <a:cxnLst/>
              <a:rect l="l" t="t" r="r" b="b"/>
              <a:pathLst>
                <a:path w="3251699" h="655140">
                  <a:moveTo>
                    <a:pt x="31980" y="0"/>
                  </a:moveTo>
                  <a:lnTo>
                    <a:pt x="3219719" y="0"/>
                  </a:lnTo>
                  <a:cubicBezTo>
                    <a:pt x="3237381" y="0"/>
                    <a:pt x="3251699" y="14318"/>
                    <a:pt x="3251699" y="31980"/>
                  </a:cubicBezTo>
                  <a:lnTo>
                    <a:pt x="3251699" y="623160"/>
                  </a:lnTo>
                  <a:cubicBezTo>
                    <a:pt x="3251699" y="640822"/>
                    <a:pt x="3237381" y="655140"/>
                    <a:pt x="3219719" y="655140"/>
                  </a:cubicBezTo>
                  <a:lnTo>
                    <a:pt x="31980" y="655140"/>
                  </a:lnTo>
                  <a:cubicBezTo>
                    <a:pt x="23499" y="655140"/>
                    <a:pt x="15364" y="651771"/>
                    <a:pt x="9367" y="645773"/>
                  </a:cubicBezTo>
                  <a:cubicBezTo>
                    <a:pt x="3369" y="639776"/>
                    <a:pt x="0" y="631642"/>
                    <a:pt x="0" y="623160"/>
                  </a:cubicBezTo>
                  <a:lnTo>
                    <a:pt x="0" y="31980"/>
                  </a:lnTo>
                  <a:cubicBezTo>
                    <a:pt x="0" y="23499"/>
                    <a:pt x="3369" y="15364"/>
                    <a:pt x="9367" y="9367"/>
                  </a:cubicBezTo>
                  <a:cubicBezTo>
                    <a:pt x="15364" y="3369"/>
                    <a:pt x="23499" y="0"/>
                    <a:pt x="31980" y="0"/>
                  </a:cubicBezTo>
                  <a:close/>
                </a:path>
              </a:pathLst>
            </a:custGeom>
            <a:solidFill>
              <a:srgbClr val="E1EDFC"/>
            </a:solidFill>
          </p:spPr>
        </p:sp>
        <p:sp>
          <p:nvSpPr>
            <p:cNvPr id="8" name="TextBox 8"/>
            <p:cNvSpPr txBox="1"/>
            <p:nvPr/>
          </p:nvSpPr>
          <p:spPr>
            <a:xfrm>
              <a:off x="0" y="-57150"/>
              <a:ext cx="3251699" cy="71229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502344" y="3176132"/>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0" name="TextBox 10"/>
          <p:cNvSpPr txBox="1"/>
          <p:nvPr/>
        </p:nvSpPr>
        <p:spPr>
          <a:xfrm>
            <a:off x="4261797" y="244859"/>
            <a:ext cx="10998414" cy="2761613"/>
          </a:xfrm>
          <a:prstGeom prst="rect">
            <a:avLst/>
          </a:prstGeom>
        </p:spPr>
        <p:txBody>
          <a:bodyPr lIns="0" tIns="0" rIns="0" bIns="0" rtlCol="0" anchor="t">
            <a:spAutoFit/>
          </a:bodyPr>
          <a:lstStyle/>
          <a:p>
            <a:pPr algn="just">
              <a:lnSpc>
                <a:spcPts val="3640"/>
              </a:lnSpc>
            </a:pPr>
            <a:r>
              <a:rPr lang="en-US" sz="2600" b="1">
                <a:solidFill>
                  <a:srgbClr val="021828"/>
                </a:solidFill>
                <a:latin typeface="Public Sans Bold"/>
                <a:ea typeface="Public Sans Bold"/>
                <a:cs typeface="Public Sans Bold"/>
                <a:sym typeface="Public Sans Bold"/>
              </a:rPr>
              <a:t>Xác định phủ tối thiểu của các tập phụ thuộc hàm sau: </a:t>
            </a:r>
          </a:p>
          <a:p>
            <a:pPr marL="0" lvl="0" indent="0" algn="just">
              <a:lnSpc>
                <a:spcPts val="3640"/>
              </a:lnSpc>
              <a:spcBef>
                <a:spcPct val="0"/>
              </a:spcBef>
            </a:pPr>
            <a:r>
              <a:rPr lang="en-US" sz="2600" b="1">
                <a:solidFill>
                  <a:srgbClr val="021828"/>
                </a:solidFill>
                <a:latin typeface="Public Sans Bold"/>
                <a:ea typeface="Public Sans Bold"/>
                <a:cs typeface="Public Sans Bold"/>
                <a:sym typeface="Public Sans Bold"/>
              </a:rPr>
              <a:t>a)  </a:t>
            </a:r>
            <a:r>
              <a:rPr lang="en-US" sz="2600" b="1" u="none" strike="noStrike">
                <a:solidFill>
                  <a:srgbClr val="021828"/>
                </a:solidFill>
                <a:latin typeface="Public Sans Bold"/>
                <a:ea typeface="Public Sans Bold"/>
                <a:cs typeface="Public Sans Bold"/>
                <a:sym typeface="Public Sans Bold"/>
              </a:rPr>
              <a:t>Q1(ABCDEGH) F₁={A→ H,AB→C,BC→D;G→B} </a:t>
            </a:r>
          </a:p>
          <a:p>
            <a:pPr marL="0" lvl="0" indent="0" algn="just">
              <a:lnSpc>
                <a:spcPts val="3640"/>
              </a:lnSpc>
              <a:spcBef>
                <a:spcPct val="0"/>
              </a:spcBef>
            </a:pPr>
            <a:r>
              <a:rPr lang="en-US" sz="2600" b="1" u="none" strike="noStrike">
                <a:solidFill>
                  <a:srgbClr val="021828"/>
                </a:solidFill>
                <a:latin typeface="Public Sans Bold"/>
                <a:ea typeface="Public Sans Bold"/>
                <a:cs typeface="Public Sans Bold"/>
                <a:sym typeface="Public Sans Bold"/>
              </a:rPr>
              <a:t>b) Q2(ABCSXYZ) F₂={S→A;AX→B;S→B;BY→C;CZ→X} </a:t>
            </a:r>
          </a:p>
          <a:p>
            <a:pPr marL="0" lvl="0" indent="0" algn="just">
              <a:lnSpc>
                <a:spcPts val="3640"/>
              </a:lnSpc>
              <a:spcBef>
                <a:spcPct val="0"/>
              </a:spcBef>
            </a:pPr>
            <a:r>
              <a:rPr lang="en-US" sz="2600" b="1" u="none" strike="noStrike">
                <a:solidFill>
                  <a:srgbClr val="021828"/>
                </a:solidFill>
                <a:latin typeface="Public Sans Bold"/>
                <a:ea typeface="Public Sans Bold"/>
                <a:cs typeface="Public Sans Bold"/>
                <a:sym typeface="Public Sans Bold"/>
              </a:rPr>
              <a:t>c) Q3(ABCDEGHIJ) F₃={BG→D;G→J;AI→C;CE→H;BD→G;JH→A; D→I} </a:t>
            </a:r>
          </a:p>
          <a:p>
            <a:pPr marL="0" lvl="0" indent="0" algn="just">
              <a:lnSpc>
                <a:spcPts val="3640"/>
              </a:lnSpc>
              <a:spcBef>
                <a:spcPct val="0"/>
              </a:spcBef>
            </a:pPr>
            <a:r>
              <a:rPr lang="en-US" sz="2600" b="1" u="none" strike="noStrike">
                <a:solidFill>
                  <a:srgbClr val="021828"/>
                </a:solidFill>
                <a:latin typeface="Public Sans Bold"/>
                <a:ea typeface="Public Sans Bold"/>
                <a:cs typeface="Public Sans Bold"/>
                <a:sym typeface="Public Sans Bold"/>
              </a:rPr>
              <a:t>d) Q4(ABCDEGHIJ) F₄={BH→I;GC→A;I→J;AE→G;D→B;I→H}</a:t>
            </a:r>
          </a:p>
          <a:p>
            <a:pPr marL="0" lvl="0" indent="0" algn="just">
              <a:lnSpc>
                <a:spcPts val="3780"/>
              </a:lnSpc>
              <a:spcBef>
                <a:spcPct val="0"/>
              </a:spcBef>
            </a:pPr>
            <a:endParaRPr lang="en-US" sz="2600" b="1" u="none" strike="noStrike">
              <a:solidFill>
                <a:srgbClr val="021828"/>
              </a:solidFill>
              <a:latin typeface="Public Sans Bold"/>
              <a:ea typeface="Public Sans Bold"/>
              <a:cs typeface="Public Sans Bold"/>
              <a:sym typeface="Public Sans Bold"/>
            </a:endParaRPr>
          </a:p>
        </p:txBody>
      </p:sp>
      <p:sp>
        <p:nvSpPr>
          <p:cNvPr id="11" name="TextBox 11"/>
          <p:cNvSpPr txBox="1"/>
          <p:nvPr/>
        </p:nvSpPr>
        <p:spPr>
          <a:xfrm>
            <a:off x="215357" y="1427564"/>
            <a:ext cx="2889250"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Nguyễn Hồng Phi  Yến</a:t>
            </a:r>
          </a:p>
        </p:txBody>
      </p:sp>
      <p:sp>
        <p:nvSpPr>
          <p:cNvPr id="12" name="Freeform 12"/>
          <p:cNvSpPr/>
          <p:nvPr/>
        </p:nvSpPr>
        <p:spPr>
          <a:xfrm>
            <a:off x="713669" y="3018181"/>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298351" y="3652544"/>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260251" y="2961031"/>
            <a:ext cx="6954044" cy="415288"/>
          </a:xfrm>
          <a:prstGeom prst="rect">
            <a:avLst/>
          </a:prstGeom>
        </p:spPr>
        <p:txBody>
          <a:bodyPr lIns="0" tIns="0" rIns="0" bIns="0" rtlCol="0" anchor="t">
            <a:spAutoFit/>
          </a:bodyPr>
          <a:lstStyle/>
          <a:p>
            <a:pPr algn="ctr">
              <a:lnSpc>
                <a:spcPts val="3360"/>
              </a:lnSpc>
              <a:spcBef>
                <a:spcPct val="0"/>
              </a:spcBef>
            </a:pPr>
            <a:r>
              <a:rPr lang="en-US" sz="2400" b="1">
                <a:solidFill>
                  <a:srgbClr val="000000"/>
                </a:solidFill>
                <a:latin typeface="Public Sans Bold"/>
                <a:ea typeface="Public Sans Bold"/>
                <a:cs typeface="Public Sans Bold"/>
                <a:sym typeface="Public Sans Bold"/>
              </a:rPr>
              <a:t>a) Q1(ABCDEGH) F₁={A→ H,AB→C,BC→D;G→B}</a:t>
            </a:r>
          </a:p>
        </p:txBody>
      </p:sp>
      <p:sp>
        <p:nvSpPr>
          <p:cNvPr id="15" name="TextBox 15"/>
          <p:cNvSpPr txBox="1"/>
          <p:nvPr/>
        </p:nvSpPr>
        <p:spPr>
          <a:xfrm>
            <a:off x="2375490" y="3595394"/>
            <a:ext cx="5320708" cy="340799"/>
          </a:xfrm>
          <a:prstGeom prst="rect">
            <a:avLst/>
          </a:prstGeom>
        </p:spPr>
        <p:txBody>
          <a:bodyPr wrap="square" lIns="0" tIns="0" rIns="0" bIns="0" rtlCol="0" anchor="t">
            <a:spAutoFit/>
          </a:bodyPr>
          <a:lstStyle/>
          <a:p>
            <a:pPr algn="l">
              <a:lnSpc>
                <a:spcPts val="2940"/>
              </a:lnSpc>
              <a:spcBef>
                <a:spcPct val="0"/>
              </a:spcBef>
            </a:pPr>
            <a:r>
              <a:rPr lang="en-US" sz="2100" b="1" dirty="0" err="1">
                <a:solidFill>
                  <a:srgbClr val="000000"/>
                </a:solidFill>
                <a:latin typeface="Public Sans Bold"/>
                <a:ea typeface="Public Sans Bold"/>
                <a:cs typeface="Public Sans Bold"/>
                <a:sym typeface="Public Sans Bold"/>
              </a:rPr>
              <a:t>Bước</a:t>
            </a:r>
            <a:r>
              <a:rPr lang="en-US" sz="2100" b="1" dirty="0">
                <a:solidFill>
                  <a:srgbClr val="000000"/>
                </a:solidFill>
                <a:latin typeface="Public Sans Bold"/>
                <a:ea typeface="Public Sans Bold"/>
                <a:cs typeface="Public Sans Bold"/>
                <a:sym typeface="Public Sans Bold"/>
              </a:rPr>
              <a:t> 1:  </a:t>
            </a:r>
            <a:r>
              <a:rPr lang="en-US" sz="2100" b="1" dirty="0" err="1">
                <a:solidFill>
                  <a:srgbClr val="000000"/>
                </a:solidFill>
                <a:latin typeface="Public Sans Bold"/>
                <a:ea typeface="Public Sans Bold"/>
                <a:cs typeface="Public Sans Bold"/>
                <a:sym typeface="Public Sans Bold"/>
              </a:rPr>
              <a:t>Tách</a:t>
            </a:r>
            <a:r>
              <a:rPr lang="en-US" sz="2100" b="1" dirty="0">
                <a:solidFill>
                  <a:srgbClr val="000000"/>
                </a:solidFill>
                <a:latin typeface="Public Sans Bold"/>
                <a:ea typeface="Public Sans Bold"/>
                <a:cs typeface="Public Sans Bold"/>
                <a:sym typeface="Public Sans Bold"/>
              </a:rPr>
              <a:t> VP </a:t>
            </a:r>
            <a:r>
              <a:rPr lang="en-US" sz="2100" b="1" dirty="0" err="1">
                <a:solidFill>
                  <a:srgbClr val="000000"/>
                </a:solidFill>
                <a:latin typeface="Public Sans Bold"/>
                <a:ea typeface="Public Sans Bold"/>
                <a:cs typeface="Public Sans Bold"/>
                <a:sym typeface="Public Sans Bold"/>
              </a:rPr>
              <a:t>thành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các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thuộc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tính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đơn</a:t>
            </a:r>
            <a:endParaRPr lang="en-US" sz="2100" b="1" dirty="0">
              <a:solidFill>
                <a:srgbClr val="000000"/>
              </a:solidFill>
              <a:latin typeface="Public Sans Bold"/>
              <a:ea typeface="Public Sans Bold"/>
              <a:cs typeface="Public Sans Bold"/>
              <a:sym typeface="Public Sans Bold"/>
            </a:endParaRPr>
          </a:p>
        </p:txBody>
      </p:sp>
      <p:sp>
        <p:nvSpPr>
          <p:cNvPr id="16" name="TextBox 16"/>
          <p:cNvSpPr txBox="1"/>
          <p:nvPr/>
        </p:nvSpPr>
        <p:spPr>
          <a:xfrm>
            <a:off x="1718692" y="3997897"/>
            <a:ext cx="431800" cy="589914"/>
          </a:xfrm>
          <a:prstGeom prst="rect">
            <a:avLst/>
          </a:prstGeom>
        </p:spPr>
        <p:txBody>
          <a:bodyPr lIns="0" tIns="0" rIns="0" bIns="0" rtlCol="0" anchor="t">
            <a:spAutoFit/>
          </a:bodyPr>
          <a:lstStyle/>
          <a:p>
            <a:pPr algn="ctr">
              <a:lnSpc>
                <a:spcPts val="4760"/>
              </a:lnSpc>
              <a:spcBef>
                <a:spcPct val="0"/>
              </a:spcBef>
            </a:pPr>
            <a:r>
              <a:rPr lang="en-US" sz="3400" b="1">
                <a:solidFill>
                  <a:srgbClr val="000000"/>
                </a:solidFill>
                <a:latin typeface="Public Sans Bold"/>
                <a:ea typeface="Public Sans Bold"/>
                <a:cs typeface="Public Sans Bold"/>
                <a:sym typeface="Public Sans Bold"/>
              </a:rPr>
              <a:t>→</a:t>
            </a:r>
          </a:p>
        </p:txBody>
      </p:sp>
      <p:sp>
        <p:nvSpPr>
          <p:cNvPr id="17" name="TextBox 17"/>
          <p:cNvSpPr txBox="1"/>
          <p:nvPr/>
        </p:nvSpPr>
        <p:spPr>
          <a:xfrm>
            <a:off x="2375490" y="4122993"/>
            <a:ext cx="6434106" cy="358773"/>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Bold"/>
                <a:ea typeface="Public Sans Bold"/>
                <a:cs typeface="Public Sans Bold"/>
                <a:sym typeface="Public Sans Bold"/>
              </a:rPr>
              <a:t>Không cần tách vì tất cả vế phải đều là vế đơn</a:t>
            </a:r>
          </a:p>
        </p:txBody>
      </p:sp>
      <p:sp>
        <p:nvSpPr>
          <p:cNvPr id="18" name="Freeform 18"/>
          <p:cNvSpPr/>
          <p:nvPr/>
        </p:nvSpPr>
        <p:spPr>
          <a:xfrm>
            <a:off x="1298351" y="4698734"/>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2375490" y="4643994"/>
            <a:ext cx="3193239" cy="340799"/>
          </a:xfrm>
          <a:prstGeom prst="rect">
            <a:avLst/>
          </a:prstGeom>
        </p:spPr>
        <p:txBody>
          <a:bodyPr wrap="square" lIns="0" tIns="0" rIns="0" bIns="0" rtlCol="0" anchor="t">
            <a:spAutoFit/>
          </a:bodyPr>
          <a:lstStyle/>
          <a:p>
            <a:pPr algn="l">
              <a:lnSpc>
                <a:spcPts val="2940"/>
              </a:lnSpc>
              <a:spcBef>
                <a:spcPct val="0"/>
              </a:spcBef>
            </a:pPr>
            <a:r>
              <a:rPr lang="en-US" sz="2100" b="1" dirty="0" err="1">
                <a:solidFill>
                  <a:srgbClr val="000000"/>
                </a:solidFill>
                <a:latin typeface="Public Sans Bold"/>
                <a:ea typeface="Public Sans Bold"/>
                <a:cs typeface="Public Sans Bold"/>
                <a:sym typeface="Public Sans Bold"/>
              </a:rPr>
              <a:t>Bước</a:t>
            </a:r>
            <a:r>
              <a:rPr lang="en-US" sz="2100" b="1" dirty="0">
                <a:solidFill>
                  <a:srgbClr val="000000"/>
                </a:solidFill>
                <a:latin typeface="Public Sans Bold"/>
                <a:ea typeface="Public Sans Bold"/>
                <a:cs typeface="Public Sans Bold"/>
                <a:sym typeface="Public Sans Bold"/>
              </a:rPr>
              <a:t> 2:  </a:t>
            </a:r>
            <a:r>
              <a:rPr lang="en-US" sz="2100" b="1" dirty="0" err="1">
                <a:solidFill>
                  <a:srgbClr val="000000"/>
                </a:solidFill>
                <a:latin typeface="Public Sans Bold"/>
                <a:ea typeface="Public Sans Bold"/>
                <a:cs typeface="Public Sans Bold"/>
                <a:sym typeface="Public Sans Bold"/>
              </a:rPr>
              <a:t>Rút</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gọn</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vế</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trái</a:t>
            </a:r>
            <a:endParaRPr lang="en-US" sz="2100" b="1" dirty="0">
              <a:solidFill>
                <a:srgbClr val="000000"/>
              </a:solidFill>
              <a:latin typeface="Public Sans Bold"/>
              <a:ea typeface="Public Sans Bold"/>
              <a:cs typeface="Public Sans Bold"/>
              <a:sym typeface="Public Sans Bold"/>
            </a:endParaRPr>
          </a:p>
        </p:txBody>
      </p:sp>
      <p:sp>
        <p:nvSpPr>
          <p:cNvPr id="20" name="Freeform 20"/>
          <p:cNvSpPr/>
          <p:nvPr/>
        </p:nvSpPr>
        <p:spPr>
          <a:xfrm>
            <a:off x="1277987" y="513743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1937668" y="5043762"/>
            <a:ext cx="6743283" cy="1416048"/>
          </a:xfrm>
          <a:prstGeom prst="rect">
            <a:avLst/>
          </a:prstGeom>
        </p:spPr>
        <p:txBody>
          <a:bodyPr wrap="square"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Xét</a:t>
            </a:r>
            <a:r>
              <a:rPr lang="en-US" sz="2000" b="1" dirty="0">
                <a:solidFill>
                  <a:srgbClr val="000000"/>
                </a:solidFill>
                <a:latin typeface="Public Sans Bold"/>
                <a:ea typeface="Public Sans Bold"/>
                <a:cs typeface="Public Sans Bold"/>
                <a:sym typeface="Public Sans Bold"/>
              </a:rPr>
              <a:t> AB → C</a:t>
            </a: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B: A+={A,H},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C, A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A: B+= {B},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C, 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Giữ</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nguyên</a:t>
            </a:r>
            <a:r>
              <a:rPr lang="en-US" sz="2000" b="1" dirty="0">
                <a:solidFill>
                  <a:srgbClr val="000000"/>
                </a:solidFill>
                <a:latin typeface="Public Sans Bold"/>
                <a:ea typeface="Public Sans Bold"/>
                <a:cs typeface="Public Sans Bold"/>
                <a:sym typeface="Public Sans Bold"/>
              </a:rPr>
              <a:t> AB → C</a:t>
            </a:r>
          </a:p>
        </p:txBody>
      </p:sp>
      <p:sp>
        <p:nvSpPr>
          <p:cNvPr id="22" name="Freeform 22"/>
          <p:cNvSpPr/>
          <p:nvPr/>
        </p:nvSpPr>
        <p:spPr>
          <a:xfrm>
            <a:off x="1298351" y="662239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845934" y="6572977"/>
            <a:ext cx="6727671" cy="1416048"/>
          </a:xfrm>
          <a:prstGeom prst="rect">
            <a:avLst/>
          </a:prstGeom>
        </p:spPr>
        <p:txBody>
          <a:bodyPr wrap="square"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Xét</a:t>
            </a:r>
            <a:r>
              <a:rPr lang="en-US" sz="2000" b="1" dirty="0">
                <a:solidFill>
                  <a:srgbClr val="000000"/>
                </a:solidFill>
                <a:latin typeface="Public Sans Bold"/>
                <a:ea typeface="Public Sans Bold"/>
                <a:cs typeface="Public Sans Bold"/>
                <a:sym typeface="Public Sans Bold"/>
              </a:rPr>
              <a:t> BC → D</a:t>
            </a: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C: B+= {B},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D, 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B: C+= {C,A},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D, C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Giữ</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nguyên</a:t>
            </a:r>
            <a:r>
              <a:rPr lang="en-US" sz="2000" b="1" dirty="0">
                <a:solidFill>
                  <a:srgbClr val="000000"/>
                </a:solidFill>
                <a:latin typeface="Public Sans Bold"/>
                <a:ea typeface="Public Sans Bold"/>
                <a:cs typeface="Public Sans Bold"/>
                <a:sym typeface="Public Sans Bold"/>
              </a:rPr>
              <a:t> BC → D</a:t>
            </a:r>
          </a:p>
        </p:txBody>
      </p:sp>
      <p:sp>
        <p:nvSpPr>
          <p:cNvPr id="24" name="Freeform 24"/>
          <p:cNvSpPr/>
          <p:nvPr/>
        </p:nvSpPr>
        <p:spPr>
          <a:xfrm>
            <a:off x="1237850" y="8339796"/>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2375490" y="8239864"/>
            <a:ext cx="3339507" cy="340799"/>
          </a:xfrm>
          <a:prstGeom prst="rect">
            <a:avLst/>
          </a:prstGeom>
        </p:spPr>
        <p:txBody>
          <a:bodyPr wrap="square" lIns="0" tIns="0" rIns="0" bIns="0" rtlCol="0" anchor="t">
            <a:spAutoFit/>
          </a:bodyPr>
          <a:lstStyle/>
          <a:p>
            <a:pPr algn="l">
              <a:lnSpc>
                <a:spcPts val="2940"/>
              </a:lnSpc>
              <a:spcBef>
                <a:spcPct val="0"/>
              </a:spcBef>
            </a:pPr>
            <a:r>
              <a:rPr lang="en-US" sz="2100" b="1" dirty="0" err="1">
                <a:solidFill>
                  <a:srgbClr val="000000"/>
                </a:solidFill>
                <a:latin typeface="Public Sans Bold"/>
                <a:ea typeface="Public Sans Bold"/>
                <a:cs typeface="Public Sans Bold"/>
                <a:sym typeface="Public Sans Bold"/>
              </a:rPr>
              <a:t>Bước</a:t>
            </a:r>
            <a:r>
              <a:rPr lang="en-US" sz="2100" b="1" dirty="0">
                <a:solidFill>
                  <a:srgbClr val="000000"/>
                </a:solidFill>
                <a:latin typeface="Public Sans Bold"/>
                <a:ea typeface="Public Sans Bold"/>
                <a:cs typeface="Public Sans Bold"/>
                <a:sym typeface="Public Sans Bold"/>
              </a:rPr>
              <a:t> 3:  </a:t>
            </a:r>
            <a:r>
              <a:rPr lang="en-US" sz="2100" b="1" dirty="0" err="1">
                <a:solidFill>
                  <a:srgbClr val="000000"/>
                </a:solidFill>
                <a:latin typeface="Public Sans Bold"/>
                <a:ea typeface="Public Sans Bold"/>
                <a:cs typeface="Public Sans Bold"/>
                <a:sym typeface="Public Sans Bold"/>
              </a:rPr>
              <a:t>Loại</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bỏ</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dư</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thừa</a:t>
            </a:r>
            <a:endParaRPr lang="en-US" sz="2100" b="1" dirty="0">
              <a:solidFill>
                <a:srgbClr val="000000"/>
              </a:solidFill>
              <a:latin typeface="Public Sans Bold"/>
              <a:ea typeface="Public Sans Bold"/>
              <a:cs typeface="Public Sans Bold"/>
              <a:sym typeface="Public Sans Bold"/>
            </a:endParaRPr>
          </a:p>
        </p:txBody>
      </p:sp>
      <p:sp>
        <p:nvSpPr>
          <p:cNvPr id="26" name="TextBox 26"/>
          <p:cNvSpPr txBox="1"/>
          <p:nvPr/>
        </p:nvSpPr>
        <p:spPr>
          <a:xfrm>
            <a:off x="1570104" y="8767855"/>
            <a:ext cx="431800" cy="589914"/>
          </a:xfrm>
          <a:prstGeom prst="rect">
            <a:avLst/>
          </a:prstGeom>
        </p:spPr>
        <p:txBody>
          <a:bodyPr lIns="0" tIns="0" rIns="0" bIns="0" rtlCol="0" anchor="t">
            <a:spAutoFit/>
          </a:bodyPr>
          <a:lstStyle/>
          <a:p>
            <a:pPr algn="ctr">
              <a:lnSpc>
                <a:spcPts val="4760"/>
              </a:lnSpc>
              <a:spcBef>
                <a:spcPct val="0"/>
              </a:spcBef>
            </a:pPr>
            <a:r>
              <a:rPr lang="en-US" sz="3400" b="1" dirty="0">
                <a:solidFill>
                  <a:srgbClr val="000000"/>
                </a:solidFill>
                <a:latin typeface="Public Sans Bold"/>
                <a:ea typeface="Public Sans Bold"/>
                <a:cs typeface="Public Sans Bold"/>
                <a:sym typeface="Public Sans Bold"/>
              </a:rPr>
              <a:t>→</a:t>
            </a:r>
          </a:p>
        </p:txBody>
      </p:sp>
      <p:sp>
        <p:nvSpPr>
          <p:cNvPr id="27" name="TextBox 27"/>
          <p:cNvSpPr txBox="1"/>
          <p:nvPr/>
        </p:nvSpPr>
        <p:spPr>
          <a:xfrm>
            <a:off x="2138428" y="8800365"/>
            <a:ext cx="7842449" cy="798828"/>
          </a:xfrm>
          <a:prstGeom prst="rect">
            <a:avLst/>
          </a:prstGeom>
        </p:spPr>
        <p:txBody>
          <a:bodyPr lIns="0" tIns="0" rIns="0" bIns="0" rtlCol="0" anchor="t">
            <a:spAutoFit/>
          </a:bodyPr>
          <a:lstStyle/>
          <a:p>
            <a:pPr algn="l">
              <a:lnSpc>
                <a:spcPts val="3220"/>
              </a:lnSpc>
              <a:spcBef>
                <a:spcPct val="0"/>
              </a:spcBef>
            </a:pPr>
            <a:r>
              <a:rPr lang="en-US" sz="2300" b="1" dirty="0" err="1">
                <a:solidFill>
                  <a:srgbClr val="000000"/>
                </a:solidFill>
                <a:latin typeface="Public Sans Bold"/>
                <a:ea typeface="Public Sans Bold"/>
                <a:cs typeface="Public Sans Bold"/>
                <a:sym typeface="Public Sans Bold"/>
              </a:rPr>
              <a:t>Không</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có</a:t>
            </a:r>
            <a:r>
              <a:rPr lang="en-US" sz="2300" b="1" dirty="0">
                <a:solidFill>
                  <a:srgbClr val="000000"/>
                </a:solidFill>
                <a:latin typeface="Public Sans Bold"/>
                <a:ea typeface="Public Sans Bold"/>
                <a:cs typeface="Public Sans Bold"/>
                <a:sym typeface="Public Sans Bold"/>
              </a:rPr>
              <a:t> PTH </a:t>
            </a:r>
            <a:r>
              <a:rPr lang="en-US" sz="2300" b="1" dirty="0" err="1">
                <a:solidFill>
                  <a:srgbClr val="000000"/>
                </a:solidFill>
                <a:latin typeface="Public Sans Bold"/>
                <a:ea typeface="Public Sans Bold"/>
                <a:cs typeface="Public Sans Bold"/>
                <a:sym typeface="Public Sans Bold"/>
              </a:rPr>
              <a:t>dư</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thừa</a:t>
            </a:r>
            <a:endParaRPr lang="en-US" sz="2300" b="1" dirty="0">
              <a:solidFill>
                <a:srgbClr val="000000"/>
              </a:solidFill>
              <a:latin typeface="Public Sans Bold"/>
              <a:ea typeface="Public Sans Bold"/>
              <a:cs typeface="Public Sans Bold"/>
              <a:sym typeface="Public Sans Bold"/>
            </a:endParaRP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KL: </a:t>
            </a:r>
            <a:r>
              <a:rPr lang="en-US" sz="2300" b="1" dirty="0" err="1">
                <a:solidFill>
                  <a:srgbClr val="000000"/>
                </a:solidFill>
                <a:latin typeface="Public Sans Bold"/>
                <a:ea typeface="Public Sans Bold"/>
                <a:cs typeface="Public Sans Bold"/>
                <a:sym typeface="Public Sans Bold"/>
              </a:rPr>
              <a:t>Tập</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phủ</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tối</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thiểu</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của</a:t>
            </a:r>
            <a:r>
              <a:rPr lang="en-US" sz="2300" b="1" dirty="0">
                <a:solidFill>
                  <a:srgbClr val="000000"/>
                </a:solidFill>
                <a:latin typeface="Public Sans Bold"/>
                <a:ea typeface="Public Sans Bold"/>
                <a:cs typeface="Public Sans Bold"/>
                <a:sym typeface="Public Sans Bold"/>
              </a:rPr>
              <a:t> F1’={A→ H,AB→C,BC→D;G→B} </a:t>
            </a:r>
          </a:p>
        </p:txBody>
      </p:sp>
      <p:sp>
        <p:nvSpPr>
          <p:cNvPr id="28" name="Freeform 28"/>
          <p:cNvSpPr/>
          <p:nvPr/>
        </p:nvSpPr>
        <p:spPr>
          <a:xfrm>
            <a:off x="10537391" y="303838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p:cNvSpPr txBox="1"/>
          <p:nvPr/>
        </p:nvSpPr>
        <p:spPr>
          <a:xfrm>
            <a:off x="11004173" y="3016175"/>
            <a:ext cx="7209036"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b) Q2(ABCSXYZ) F₂={S→A;AX→B;S→B;BY→C;CZ→X}</a:t>
            </a:r>
          </a:p>
        </p:txBody>
      </p:sp>
      <p:sp>
        <p:nvSpPr>
          <p:cNvPr id="30" name="Freeform 30"/>
          <p:cNvSpPr/>
          <p:nvPr/>
        </p:nvSpPr>
        <p:spPr>
          <a:xfrm>
            <a:off x="10537391" y="3652544"/>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1618944" y="3595394"/>
            <a:ext cx="5370705" cy="340799"/>
          </a:xfrm>
          <a:prstGeom prst="rect">
            <a:avLst/>
          </a:prstGeom>
        </p:spPr>
        <p:txBody>
          <a:bodyPr wrap="square" lIns="0" tIns="0" rIns="0" bIns="0" rtlCol="0" anchor="t">
            <a:spAutoFit/>
          </a:bodyPr>
          <a:lstStyle/>
          <a:p>
            <a:pPr algn="l">
              <a:lnSpc>
                <a:spcPts val="2940"/>
              </a:lnSpc>
              <a:spcBef>
                <a:spcPct val="0"/>
              </a:spcBef>
            </a:pPr>
            <a:r>
              <a:rPr lang="en-US" sz="2100" b="1" dirty="0" err="1">
                <a:solidFill>
                  <a:srgbClr val="000000"/>
                </a:solidFill>
                <a:latin typeface="Public Sans Bold"/>
                <a:ea typeface="Public Sans Bold"/>
                <a:cs typeface="Public Sans Bold"/>
                <a:sym typeface="Public Sans Bold"/>
              </a:rPr>
              <a:t>Bước</a:t>
            </a:r>
            <a:r>
              <a:rPr lang="en-US" sz="2100" b="1" dirty="0">
                <a:solidFill>
                  <a:srgbClr val="000000"/>
                </a:solidFill>
                <a:latin typeface="Public Sans Bold"/>
                <a:ea typeface="Public Sans Bold"/>
                <a:cs typeface="Public Sans Bold"/>
                <a:sym typeface="Public Sans Bold"/>
              </a:rPr>
              <a:t> 1:  </a:t>
            </a:r>
            <a:r>
              <a:rPr lang="en-US" sz="2100" b="1" dirty="0" err="1">
                <a:solidFill>
                  <a:srgbClr val="000000"/>
                </a:solidFill>
                <a:latin typeface="Public Sans Bold"/>
                <a:ea typeface="Public Sans Bold"/>
                <a:cs typeface="Public Sans Bold"/>
                <a:sym typeface="Public Sans Bold"/>
              </a:rPr>
              <a:t>Tách</a:t>
            </a:r>
            <a:r>
              <a:rPr lang="en-US" sz="2100" b="1" dirty="0">
                <a:solidFill>
                  <a:srgbClr val="000000"/>
                </a:solidFill>
                <a:latin typeface="Public Sans Bold"/>
                <a:ea typeface="Public Sans Bold"/>
                <a:cs typeface="Public Sans Bold"/>
                <a:sym typeface="Public Sans Bold"/>
              </a:rPr>
              <a:t> VP </a:t>
            </a:r>
            <a:r>
              <a:rPr lang="en-US" sz="2100" b="1" dirty="0" err="1">
                <a:solidFill>
                  <a:srgbClr val="000000"/>
                </a:solidFill>
                <a:latin typeface="Public Sans Bold"/>
                <a:ea typeface="Public Sans Bold"/>
                <a:cs typeface="Public Sans Bold"/>
                <a:sym typeface="Public Sans Bold"/>
              </a:rPr>
              <a:t>thành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các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thuộc</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tính</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đơn</a:t>
            </a:r>
            <a:endParaRPr lang="en-US" sz="2100" b="1" dirty="0">
              <a:solidFill>
                <a:srgbClr val="000000"/>
              </a:solidFill>
              <a:latin typeface="Public Sans Bold"/>
              <a:ea typeface="Public Sans Bold"/>
              <a:cs typeface="Public Sans Bold"/>
              <a:sym typeface="Public Sans Bold"/>
            </a:endParaRPr>
          </a:p>
        </p:txBody>
      </p:sp>
      <p:sp>
        <p:nvSpPr>
          <p:cNvPr id="32" name="TextBox 32"/>
          <p:cNvSpPr txBox="1"/>
          <p:nvPr/>
        </p:nvSpPr>
        <p:spPr>
          <a:xfrm>
            <a:off x="10892161" y="3980131"/>
            <a:ext cx="431800" cy="589914"/>
          </a:xfrm>
          <a:prstGeom prst="rect">
            <a:avLst/>
          </a:prstGeom>
        </p:spPr>
        <p:txBody>
          <a:bodyPr lIns="0" tIns="0" rIns="0" bIns="0" rtlCol="0" anchor="t">
            <a:spAutoFit/>
          </a:bodyPr>
          <a:lstStyle/>
          <a:p>
            <a:pPr algn="ctr">
              <a:lnSpc>
                <a:spcPts val="4760"/>
              </a:lnSpc>
              <a:spcBef>
                <a:spcPct val="0"/>
              </a:spcBef>
            </a:pPr>
            <a:r>
              <a:rPr lang="en-US" sz="3400" b="1" dirty="0">
                <a:solidFill>
                  <a:srgbClr val="000000"/>
                </a:solidFill>
                <a:latin typeface="Public Sans Bold"/>
                <a:ea typeface="Public Sans Bold"/>
                <a:cs typeface="Public Sans Bold"/>
                <a:sym typeface="Public Sans Bold"/>
              </a:rPr>
              <a:t>→</a:t>
            </a:r>
          </a:p>
        </p:txBody>
      </p:sp>
      <p:sp>
        <p:nvSpPr>
          <p:cNvPr id="33" name="TextBox 33"/>
          <p:cNvSpPr txBox="1"/>
          <p:nvPr/>
        </p:nvSpPr>
        <p:spPr>
          <a:xfrm>
            <a:off x="11480694" y="4106095"/>
            <a:ext cx="6434106" cy="358773"/>
          </a:xfrm>
          <a:prstGeom prst="rect">
            <a:avLst/>
          </a:prstGeom>
        </p:spPr>
        <p:txBody>
          <a:bodyPr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cần</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tách</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vì</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tất</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vế</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phải</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đều</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là</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vế</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đơn</a:t>
            </a:r>
            <a:endParaRPr lang="en-US" sz="2000" b="1" dirty="0">
              <a:solidFill>
                <a:srgbClr val="000000"/>
              </a:solidFill>
              <a:latin typeface="Public Sans Bold"/>
              <a:ea typeface="Public Sans Bold"/>
              <a:cs typeface="Public Sans Bold"/>
              <a:sym typeface="Public Sans Bold"/>
            </a:endParaRPr>
          </a:p>
        </p:txBody>
      </p:sp>
      <p:sp>
        <p:nvSpPr>
          <p:cNvPr id="34" name="Freeform 34"/>
          <p:cNvSpPr/>
          <p:nvPr/>
        </p:nvSpPr>
        <p:spPr>
          <a:xfrm>
            <a:off x="10589723" y="4657782"/>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35" name="TextBox 35"/>
          <p:cNvSpPr txBox="1"/>
          <p:nvPr/>
        </p:nvSpPr>
        <p:spPr>
          <a:xfrm>
            <a:off x="11726291" y="4603767"/>
            <a:ext cx="3177182" cy="340799"/>
          </a:xfrm>
          <a:prstGeom prst="rect">
            <a:avLst/>
          </a:prstGeom>
        </p:spPr>
        <p:txBody>
          <a:bodyPr wrap="square" lIns="0" tIns="0" rIns="0" bIns="0" rtlCol="0" anchor="t">
            <a:spAutoFit/>
          </a:bodyPr>
          <a:lstStyle/>
          <a:p>
            <a:pPr algn="l">
              <a:lnSpc>
                <a:spcPts val="2940"/>
              </a:lnSpc>
              <a:spcBef>
                <a:spcPct val="0"/>
              </a:spcBef>
            </a:pPr>
            <a:r>
              <a:rPr lang="en-US" sz="2100" b="1" dirty="0" err="1">
                <a:solidFill>
                  <a:srgbClr val="000000"/>
                </a:solidFill>
                <a:latin typeface="Public Sans Bold"/>
                <a:ea typeface="Public Sans Bold"/>
                <a:cs typeface="Public Sans Bold"/>
                <a:sym typeface="Public Sans Bold"/>
              </a:rPr>
              <a:t>Bước</a:t>
            </a:r>
            <a:r>
              <a:rPr lang="en-US" sz="2100" b="1" dirty="0">
                <a:solidFill>
                  <a:srgbClr val="000000"/>
                </a:solidFill>
                <a:latin typeface="Public Sans Bold"/>
                <a:ea typeface="Public Sans Bold"/>
                <a:cs typeface="Public Sans Bold"/>
                <a:sym typeface="Public Sans Bold"/>
              </a:rPr>
              <a:t> 2:  </a:t>
            </a:r>
            <a:r>
              <a:rPr lang="en-US" sz="2100" b="1" dirty="0" err="1">
                <a:solidFill>
                  <a:srgbClr val="000000"/>
                </a:solidFill>
                <a:latin typeface="Public Sans Bold"/>
                <a:ea typeface="Public Sans Bold"/>
                <a:cs typeface="Public Sans Bold"/>
                <a:sym typeface="Public Sans Bold"/>
              </a:rPr>
              <a:t>Rút</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gọn</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vế</a:t>
            </a:r>
            <a:r>
              <a:rPr lang="en-US" sz="2100" b="1" dirty="0">
                <a:solidFill>
                  <a:srgbClr val="000000"/>
                </a:solidFill>
                <a:latin typeface="Public Sans Bold"/>
                <a:ea typeface="Public Sans Bold"/>
                <a:cs typeface="Public Sans Bold"/>
                <a:sym typeface="Public Sans Bold"/>
              </a:rPr>
              <a:t> </a:t>
            </a:r>
            <a:r>
              <a:rPr lang="en-US" sz="2100" b="1" dirty="0" err="1">
                <a:solidFill>
                  <a:srgbClr val="000000"/>
                </a:solidFill>
                <a:latin typeface="Public Sans Bold"/>
                <a:ea typeface="Public Sans Bold"/>
                <a:cs typeface="Public Sans Bold"/>
                <a:sym typeface="Public Sans Bold"/>
              </a:rPr>
              <a:t>trái</a:t>
            </a:r>
            <a:endParaRPr lang="en-US" sz="2100" b="1" dirty="0">
              <a:solidFill>
                <a:srgbClr val="000000"/>
              </a:solidFill>
              <a:latin typeface="Public Sans Bold"/>
              <a:ea typeface="Public Sans Bold"/>
              <a:cs typeface="Public Sans Bold"/>
              <a:sym typeface="Public Sans Bold"/>
            </a:endParaRPr>
          </a:p>
        </p:txBody>
      </p:sp>
      <p:sp>
        <p:nvSpPr>
          <p:cNvPr id="36" name="Freeform 36"/>
          <p:cNvSpPr/>
          <p:nvPr/>
        </p:nvSpPr>
        <p:spPr>
          <a:xfrm>
            <a:off x="10502373" y="541694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11174638" y="5050975"/>
            <a:ext cx="6496035" cy="1768473"/>
          </a:xfrm>
          <a:prstGeom prst="rect">
            <a:avLst/>
          </a:prstGeom>
        </p:spPr>
        <p:txBody>
          <a:bodyPr wrap="square"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Xét</a:t>
            </a:r>
            <a:r>
              <a:rPr lang="en-US" sz="2000" b="1" dirty="0">
                <a:solidFill>
                  <a:srgbClr val="000000"/>
                </a:solidFill>
                <a:latin typeface="Public Sans Bold"/>
                <a:ea typeface="Public Sans Bold"/>
                <a:cs typeface="Public Sans Bold"/>
                <a:sym typeface="Public Sans Bold"/>
              </a:rPr>
              <a:t> AX→B</a:t>
            </a: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X: A+={A},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B, A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A: X+={X},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B, X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Giữ</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nguyên</a:t>
            </a:r>
            <a:r>
              <a:rPr lang="en-US" sz="2000" b="1" dirty="0">
                <a:solidFill>
                  <a:srgbClr val="000000"/>
                </a:solidFill>
                <a:latin typeface="Public Sans Bold"/>
                <a:ea typeface="Public Sans Bold"/>
                <a:cs typeface="Public Sans Bold"/>
                <a:sym typeface="Public Sans Bold"/>
              </a:rPr>
              <a:t> AX → B</a:t>
            </a:r>
          </a:p>
          <a:p>
            <a:pPr algn="l">
              <a:lnSpc>
                <a:spcPts val="2800"/>
              </a:lnSpc>
              <a:spcBef>
                <a:spcPct val="0"/>
              </a:spcBef>
            </a:pPr>
            <a:endParaRPr lang="en-US" sz="2000" b="1" dirty="0">
              <a:solidFill>
                <a:srgbClr val="000000"/>
              </a:solidFill>
              <a:latin typeface="Public Sans Bold"/>
              <a:ea typeface="Public Sans Bold"/>
              <a:cs typeface="Public Sans Bold"/>
              <a:sym typeface="Public Sans Bold"/>
            </a:endParaRPr>
          </a:p>
        </p:txBody>
      </p:sp>
      <p:sp>
        <p:nvSpPr>
          <p:cNvPr id="38" name="Freeform 38"/>
          <p:cNvSpPr/>
          <p:nvPr/>
        </p:nvSpPr>
        <p:spPr>
          <a:xfrm>
            <a:off x="10537391" y="6646835"/>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TextBox 39"/>
          <p:cNvSpPr txBox="1"/>
          <p:nvPr/>
        </p:nvSpPr>
        <p:spPr>
          <a:xfrm>
            <a:off x="11174135" y="6630679"/>
            <a:ext cx="6496035" cy="1768473"/>
          </a:xfrm>
          <a:prstGeom prst="rect">
            <a:avLst/>
          </a:prstGeom>
        </p:spPr>
        <p:txBody>
          <a:bodyPr wrap="square"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Xét</a:t>
            </a:r>
            <a:r>
              <a:rPr lang="en-US" sz="2000" b="1" dirty="0">
                <a:solidFill>
                  <a:srgbClr val="000000"/>
                </a:solidFill>
                <a:latin typeface="Public Sans Bold"/>
                <a:ea typeface="Public Sans Bold"/>
                <a:cs typeface="Public Sans Bold"/>
                <a:sym typeface="Public Sans Bold"/>
              </a:rPr>
              <a:t> BY → C</a:t>
            </a: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B: Y+={Y},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C, Y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Y: B+={B},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C, B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Giữ</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nguyên</a:t>
            </a:r>
            <a:r>
              <a:rPr lang="en-US" sz="2000" b="1" dirty="0">
                <a:solidFill>
                  <a:srgbClr val="000000"/>
                </a:solidFill>
                <a:latin typeface="Public Sans Bold"/>
                <a:ea typeface="Public Sans Bold"/>
                <a:cs typeface="Public Sans Bold"/>
                <a:sym typeface="Public Sans Bold"/>
              </a:rPr>
              <a:t> BY → C</a:t>
            </a:r>
          </a:p>
          <a:p>
            <a:pPr algn="l">
              <a:lnSpc>
                <a:spcPts val="2800"/>
              </a:lnSpc>
              <a:spcBef>
                <a:spcPct val="0"/>
              </a:spcBef>
            </a:pPr>
            <a:endParaRPr lang="en-US" sz="2000" b="1" dirty="0">
              <a:solidFill>
                <a:srgbClr val="000000"/>
              </a:solidFill>
              <a:latin typeface="Public Sans Bold"/>
              <a:ea typeface="Public Sans Bold"/>
              <a:cs typeface="Public Sans Bold"/>
              <a:sym typeface="Public Sans Bold"/>
            </a:endParaRPr>
          </a:p>
        </p:txBody>
      </p:sp>
      <p:sp>
        <p:nvSpPr>
          <p:cNvPr id="40" name="Freeform 40"/>
          <p:cNvSpPr/>
          <p:nvPr/>
        </p:nvSpPr>
        <p:spPr>
          <a:xfrm>
            <a:off x="10537391" y="846895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1" name="TextBox 41"/>
          <p:cNvSpPr txBox="1"/>
          <p:nvPr/>
        </p:nvSpPr>
        <p:spPr>
          <a:xfrm>
            <a:off x="11173633" y="8325216"/>
            <a:ext cx="6741167" cy="1768473"/>
          </a:xfrm>
          <a:prstGeom prst="rect">
            <a:avLst/>
          </a:prstGeom>
        </p:spPr>
        <p:txBody>
          <a:bodyPr wrap="square" lIns="0" tIns="0" rIns="0" bIns="0" rtlCol="0" anchor="t">
            <a:spAutoFit/>
          </a:bodyPr>
          <a:lstStyle/>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Xét</a:t>
            </a:r>
            <a:r>
              <a:rPr lang="en-US" sz="2000" b="1" dirty="0">
                <a:solidFill>
                  <a:srgbClr val="000000"/>
                </a:solidFill>
                <a:latin typeface="Public Sans Bold"/>
                <a:ea typeface="Public Sans Bold"/>
                <a:cs typeface="Public Sans Bold"/>
                <a:sym typeface="Public Sans Bold"/>
              </a:rPr>
              <a:t> CZ → X</a:t>
            </a: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C: Z+={Z},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X, Z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err="1">
                <a:solidFill>
                  <a:srgbClr val="000000"/>
                </a:solidFill>
                <a:latin typeface="Public Sans Bold"/>
                <a:ea typeface="Public Sans Bold"/>
                <a:cs typeface="Public Sans Bold"/>
                <a:sym typeface="Public Sans Bold"/>
              </a:rPr>
              <a:t>Giả</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sử</a:t>
            </a:r>
            <a:r>
              <a:rPr lang="en-US" sz="2000" b="1" dirty="0">
                <a:solidFill>
                  <a:srgbClr val="000000"/>
                </a:solidFill>
                <a:latin typeface="Public Sans Bold"/>
                <a:ea typeface="Public Sans Bold"/>
                <a:cs typeface="Public Sans Bold"/>
                <a:sym typeface="Public Sans Bold"/>
              </a:rPr>
              <a:t> ta </a:t>
            </a:r>
            <a:r>
              <a:rPr lang="en-US" sz="2000" b="1" dirty="0" err="1">
                <a:solidFill>
                  <a:srgbClr val="000000"/>
                </a:solidFill>
                <a:latin typeface="Public Sans Bold"/>
                <a:ea typeface="Public Sans Bold"/>
                <a:cs typeface="Public Sans Bold"/>
                <a:sym typeface="Public Sans Bold"/>
              </a:rPr>
              <a:t>loại</a:t>
            </a:r>
            <a:r>
              <a:rPr lang="en-US" sz="2000" b="1" dirty="0">
                <a:solidFill>
                  <a:srgbClr val="000000"/>
                </a:solidFill>
                <a:latin typeface="Public Sans Bold"/>
                <a:ea typeface="Public Sans Bold"/>
                <a:cs typeface="Public Sans Bold"/>
                <a:sym typeface="Public Sans Bold"/>
              </a:rPr>
              <a:t> Z: C+={C,A},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chứa</a:t>
            </a:r>
            <a:r>
              <a:rPr lang="en-US" sz="2000" b="1" dirty="0">
                <a:solidFill>
                  <a:srgbClr val="000000"/>
                </a:solidFill>
                <a:latin typeface="Public Sans Bold"/>
                <a:ea typeface="Public Sans Bold"/>
                <a:cs typeface="Public Sans Bold"/>
                <a:sym typeface="Public Sans Bold"/>
              </a:rPr>
              <a:t> X, Z </a:t>
            </a:r>
            <a:r>
              <a:rPr lang="en-US" sz="2000" b="1" dirty="0" err="1">
                <a:solidFill>
                  <a:srgbClr val="000000"/>
                </a:solidFill>
                <a:latin typeface="Public Sans Bold"/>
                <a:ea typeface="Public Sans Bold"/>
                <a:cs typeface="Public Sans Bold"/>
                <a:sym typeface="Public Sans Bold"/>
              </a:rPr>
              <a:t>không</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thừa</a:t>
            </a:r>
            <a:endParaRPr lang="en-US" sz="2000" b="1" dirty="0">
              <a:solidFill>
                <a:srgbClr val="000000"/>
              </a:solidFill>
              <a:latin typeface="Public Sans Bold"/>
              <a:ea typeface="Public Sans Bold"/>
              <a:cs typeface="Public Sans Bold"/>
              <a:sym typeface="Public Sans Bold"/>
            </a:endParaRPr>
          </a:p>
          <a:p>
            <a:pPr algn="l">
              <a:lnSpc>
                <a:spcPts val="2800"/>
              </a:lnSpc>
              <a:spcBef>
                <a:spcPct val="0"/>
              </a:spcBef>
            </a:pP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Giữ</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nguyên</a:t>
            </a:r>
            <a:r>
              <a:rPr lang="en-US" sz="2000" b="1" dirty="0">
                <a:solidFill>
                  <a:srgbClr val="000000"/>
                </a:solidFill>
                <a:latin typeface="Public Sans Bold"/>
                <a:ea typeface="Public Sans Bold"/>
                <a:cs typeface="Public Sans Bold"/>
                <a:sym typeface="Public Sans Bold"/>
              </a:rPr>
              <a:t> CZ → X</a:t>
            </a:r>
          </a:p>
          <a:p>
            <a:pPr algn="l">
              <a:lnSpc>
                <a:spcPts val="2800"/>
              </a:lnSpc>
              <a:spcBef>
                <a:spcPct val="0"/>
              </a:spcBef>
            </a:pPr>
            <a:endParaRPr lang="en-US" sz="2000" b="1" dirty="0">
              <a:solidFill>
                <a:srgbClr val="000000"/>
              </a:solidFill>
              <a:latin typeface="Public Sans Bold"/>
              <a:ea typeface="Public Sans Bold"/>
              <a:cs typeface="Public Sans Bold"/>
              <a:sym typeface="Publ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62901"/>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panose="020B0604020202020204" charset="0"/>
                <a:ea typeface="Public Sans Heavy"/>
                <a:cs typeface="Public Sans Heavy"/>
                <a:sym typeface="Public Sans Heavy"/>
              </a:rPr>
              <a:t>BÀI TẬP 11</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10378548" y="531920"/>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3957750" y="107621"/>
            <a:ext cx="12346295" cy="2487486"/>
            <a:chOff x="0" y="0"/>
            <a:chExt cx="3251699" cy="655140"/>
          </a:xfrm>
        </p:grpSpPr>
        <p:sp>
          <p:nvSpPr>
            <p:cNvPr id="7" name="Freeform 7"/>
            <p:cNvSpPr/>
            <p:nvPr/>
          </p:nvSpPr>
          <p:spPr>
            <a:xfrm>
              <a:off x="0" y="0"/>
              <a:ext cx="3251699" cy="655140"/>
            </a:xfrm>
            <a:custGeom>
              <a:avLst/>
              <a:gdLst/>
              <a:ahLst/>
              <a:cxnLst/>
              <a:rect l="l" t="t" r="r" b="b"/>
              <a:pathLst>
                <a:path w="3251699" h="655140">
                  <a:moveTo>
                    <a:pt x="31980" y="0"/>
                  </a:moveTo>
                  <a:lnTo>
                    <a:pt x="3219719" y="0"/>
                  </a:lnTo>
                  <a:cubicBezTo>
                    <a:pt x="3237381" y="0"/>
                    <a:pt x="3251699" y="14318"/>
                    <a:pt x="3251699" y="31980"/>
                  </a:cubicBezTo>
                  <a:lnTo>
                    <a:pt x="3251699" y="623160"/>
                  </a:lnTo>
                  <a:cubicBezTo>
                    <a:pt x="3251699" y="640822"/>
                    <a:pt x="3237381" y="655140"/>
                    <a:pt x="3219719" y="655140"/>
                  </a:cubicBezTo>
                  <a:lnTo>
                    <a:pt x="31980" y="655140"/>
                  </a:lnTo>
                  <a:cubicBezTo>
                    <a:pt x="23499" y="655140"/>
                    <a:pt x="15364" y="651771"/>
                    <a:pt x="9367" y="645773"/>
                  </a:cubicBezTo>
                  <a:cubicBezTo>
                    <a:pt x="3369" y="639776"/>
                    <a:pt x="0" y="631642"/>
                    <a:pt x="0" y="623160"/>
                  </a:cubicBezTo>
                  <a:lnTo>
                    <a:pt x="0" y="31980"/>
                  </a:lnTo>
                  <a:cubicBezTo>
                    <a:pt x="0" y="23499"/>
                    <a:pt x="3369" y="15364"/>
                    <a:pt x="9367" y="9367"/>
                  </a:cubicBezTo>
                  <a:cubicBezTo>
                    <a:pt x="15364" y="3369"/>
                    <a:pt x="23499" y="0"/>
                    <a:pt x="31980" y="0"/>
                  </a:cubicBezTo>
                  <a:close/>
                </a:path>
              </a:pathLst>
            </a:custGeom>
            <a:solidFill>
              <a:srgbClr val="E1EDFC"/>
            </a:solidFill>
          </p:spPr>
        </p:sp>
        <p:sp>
          <p:nvSpPr>
            <p:cNvPr id="8" name="TextBox 8"/>
            <p:cNvSpPr txBox="1"/>
            <p:nvPr/>
          </p:nvSpPr>
          <p:spPr>
            <a:xfrm>
              <a:off x="0" y="-47625"/>
              <a:ext cx="3251699" cy="702765"/>
            </a:xfrm>
            <a:prstGeom prst="rect">
              <a:avLst/>
            </a:prstGeom>
          </p:spPr>
          <p:txBody>
            <a:bodyPr lIns="50800" tIns="50800" rIns="50800" bIns="50800" rtlCol="0" anchor="ctr"/>
            <a:lstStyle/>
            <a:p>
              <a:pPr algn="ctr">
                <a:lnSpc>
                  <a:spcPts val="2800"/>
                </a:lnSpc>
              </a:pPr>
              <a:endParaRPr>
                <a:latin typeface="Public Sans" panose="020B0604020202020204" charset="0"/>
              </a:endParaRPr>
            </a:p>
          </p:txBody>
        </p:sp>
      </p:grpSp>
      <p:sp>
        <p:nvSpPr>
          <p:cNvPr id="9" name="TextBox 9"/>
          <p:cNvSpPr txBox="1"/>
          <p:nvPr/>
        </p:nvSpPr>
        <p:spPr>
          <a:xfrm>
            <a:off x="4261797" y="254384"/>
            <a:ext cx="10998414" cy="2752088"/>
          </a:xfrm>
          <a:prstGeom prst="rect">
            <a:avLst/>
          </a:prstGeom>
        </p:spPr>
        <p:txBody>
          <a:bodyPr lIns="0" tIns="0" rIns="0" bIns="0" rtlCol="0" anchor="t">
            <a:spAutoFit/>
          </a:bodyPr>
          <a:lstStyle/>
          <a:p>
            <a:pPr algn="just">
              <a:lnSpc>
                <a:spcPts val="3640"/>
              </a:lnSpc>
            </a:pPr>
            <a:r>
              <a:rPr lang="en-US" sz="2600" b="1">
                <a:solidFill>
                  <a:srgbClr val="021828"/>
                </a:solidFill>
                <a:latin typeface="Public Sans" panose="020B0604020202020204" charset="0"/>
                <a:ea typeface="Aileron Bold"/>
                <a:cs typeface="Aileron Bold"/>
                <a:sym typeface="Aileron Bold"/>
              </a:rPr>
              <a:t>Xác định phủ tối thiểu của các tập phụ thuộc hàm sau: </a:t>
            </a:r>
          </a:p>
          <a:p>
            <a:pPr marL="0" lvl="0" indent="0" algn="just">
              <a:lnSpc>
                <a:spcPts val="3640"/>
              </a:lnSpc>
              <a:spcBef>
                <a:spcPct val="0"/>
              </a:spcBef>
            </a:pPr>
            <a:r>
              <a:rPr lang="en-US" sz="2600" b="1">
                <a:solidFill>
                  <a:srgbClr val="021828"/>
                </a:solidFill>
                <a:latin typeface="Public Sans" panose="020B0604020202020204" charset="0"/>
                <a:ea typeface="Aileron Bold"/>
                <a:cs typeface="Aileron Bold"/>
                <a:sym typeface="Aileron Bold"/>
              </a:rPr>
              <a:t>a)  </a:t>
            </a:r>
            <a:r>
              <a:rPr lang="en-US" sz="2600" b="1" u="none" strike="noStrike">
                <a:solidFill>
                  <a:srgbClr val="021828"/>
                </a:solidFill>
                <a:latin typeface="Public Sans" panose="020B0604020202020204" charset="0"/>
                <a:ea typeface="Aileron Bold"/>
                <a:cs typeface="Aileron Bold"/>
                <a:sym typeface="Aileron Bold"/>
              </a:rPr>
              <a:t>Q1(ABCDEGH) F₁={A→ H,AB→C,BC→D;G→B}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b) Q2(ABCSXYZ) F₂={S→A;AX→B;S→B;BY→C;CZ→X}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c) Q3(ABCDEGHIJ) F₃={BG→D;G→J;AI→C;CE→H;BD→G;JH→A; D→I}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d) Q4(ABCDEGHIJ) F₄={BH→I;GC→A;I→J;AE→G;D→B;I→H}</a:t>
            </a:r>
          </a:p>
          <a:p>
            <a:pPr marL="0" lvl="0" indent="0" algn="just">
              <a:lnSpc>
                <a:spcPts val="3780"/>
              </a:lnSpc>
              <a:spcBef>
                <a:spcPct val="0"/>
              </a:spcBef>
            </a:pPr>
            <a:endParaRPr lang="en-US" sz="2600" b="1" u="none" strike="noStrike">
              <a:solidFill>
                <a:srgbClr val="021828"/>
              </a:solidFill>
              <a:latin typeface="Public Sans" panose="020B0604020202020204" charset="0"/>
              <a:ea typeface="Aileron Bold"/>
              <a:cs typeface="Aileron Bold"/>
              <a:sym typeface="Aileron Bold"/>
            </a:endParaRPr>
          </a:p>
        </p:txBody>
      </p:sp>
      <p:sp>
        <p:nvSpPr>
          <p:cNvPr id="10" name="TextBox 10"/>
          <p:cNvSpPr txBox="1"/>
          <p:nvPr/>
        </p:nvSpPr>
        <p:spPr>
          <a:xfrm>
            <a:off x="184500" y="1446614"/>
            <a:ext cx="2950964" cy="37274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panose="020B0604020202020204" charset="0"/>
                <a:ea typeface="Aileron Bold"/>
                <a:cs typeface="Aileron Bold"/>
                <a:sym typeface="Aileron Bold"/>
              </a:rPr>
              <a:t>Nguyễn Hồng Phi  Yến</a:t>
            </a:r>
          </a:p>
        </p:txBody>
      </p:sp>
      <p:sp>
        <p:nvSpPr>
          <p:cNvPr id="11" name="Freeform 11"/>
          <p:cNvSpPr/>
          <p:nvPr/>
        </p:nvSpPr>
        <p:spPr>
          <a:xfrm>
            <a:off x="669798" y="2994170"/>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746937" y="2926658"/>
            <a:ext cx="3131939" cy="340799"/>
          </a:xfrm>
          <a:prstGeom prst="rect">
            <a:avLst/>
          </a:prstGeom>
        </p:spPr>
        <p:txBody>
          <a:bodyPr lIns="0" tIns="0" rIns="0" bIns="0" rtlCol="0" anchor="t">
            <a:spAutoFit/>
          </a:bodyPr>
          <a:lstStyle/>
          <a:p>
            <a:pPr algn="l">
              <a:lnSpc>
                <a:spcPts val="2940"/>
              </a:lnSpc>
              <a:spcBef>
                <a:spcPct val="0"/>
              </a:spcBef>
            </a:pPr>
            <a:r>
              <a:rPr lang="en-US" sz="2100" b="1" dirty="0" err="1">
                <a:solidFill>
                  <a:srgbClr val="000000"/>
                </a:solidFill>
                <a:latin typeface="Public Sans" panose="020B0604020202020204" charset="0"/>
                <a:ea typeface="Aileron Bold"/>
                <a:cs typeface="Aileron Bold"/>
                <a:sym typeface="Aileron Bold"/>
              </a:rPr>
              <a:t>Bước</a:t>
            </a:r>
            <a:r>
              <a:rPr lang="en-US" sz="2100" b="1" dirty="0">
                <a:solidFill>
                  <a:srgbClr val="000000"/>
                </a:solidFill>
                <a:latin typeface="Public Sans" panose="020B0604020202020204" charset="0"/>
                <a:ea typeface="Aileron Bold"/>
                <a:cs typeface="Aileron Bold"/>
                <a:sym typeface="Aileron Bold"/>
              </a:rPr>
              <a:t> 3:  </a:t>
            </a:r>
            <a:r>
              <a:rPr lang="en-US" sz="2100" b="1" dirty="0" err="1">
                <a:solidFill>
                  <a:srgbClr val="000000"/>
                </a:solidFill>
                <a:latin typeface="Public Sans" panose="020B0604020202020204" charset="0"/>
                <a:ea typeface="Aileron Bold"/>
                <a:cs typeface="Aileron Bold"/>
                <a:sym typeface="Aileron Bold"/>
              </a:rPr>
              <a:t>Loại</a:t>
            </a:r>
            <a:r>
              <a:rPr lang="en-US" sz="2100" b="1" dirty="0">
                <a:solidFill>
                  <a:srgbClr val="000000"/>
                </a:solidFill>
                <a:latin typeface="Public Sans" panose="020B0604020202020204" charset="0"/>
                <a:ea typeface="Aileron Bold"/>
                <a:cs typeface="Aileron Bold"/>
                <a:sym typeface="Aileron Bold"/>
              </a:rPr>
              <a:t> </a:t>
            </a:r>
            <a:r>
              <a:rPr lang="en-US" sz="2100" b="1" dirty="0" err="1">
                <a:solidFill>
                  <a:srgbClr val="000000"/>
                </a:solidFill>
                <a:latin typeface="Public Sans" panose="020B0604020202020204" charset="0"/>
                <a:ea typeface="Aileron Bold"/>
                <a:cs typeface="Aileron Bold"/>
                <a:sym typeface="Aileron Bold"/>
              </a:rPr>
              <a:t>bỏ</a:t>
            </a:r>
            <a:r>
              <a:rPr lang="en-US" sz="2100" b="1" dirty="0">
                <a:solidFill>
                  <a:srgbClr val="000000"/>
                </a:solidFill>
                <a:latin typeface="Public Sans" panose="020B0604020202020204" charset="0"/>
                <a:ea typeface="Aileron Bold"/>
                <a:cs typeface="Aileron Bold"/>
                <a:sym typeface="Aileron Bold"/>
              </a:rPr>
              <a:t> </a:t>
            </a:r>
            <a:r>
              <a:rPr lang="en-US" sz="2100" b="1" dirty="0" err="1">
                <a:solidFill>
                  <a:srgbClr val="000000"/>
                </a:solidFill>
                <a:latin typeface="Public Sans" panose="020B0604020202020204" charset="0"/>
                <a:ea typeface="Aileron Bold"/>
                <a:cs typeface="Aileron Bold"/>
                <a:sym typeface="Aileron Bold"/>
              </a:rPr>
              <a:t>dư</a:t>
            </a:r>
            <a:r>
              <a:rPr lang="en-US" sz="2100" b="1" dirty="0">
                <a:solidFill>
                  <a:srgbClr val="000000"/>
                </a:solidFill>
                <a:latin typeface="Public Sans" panose="020B0604020202020204" charset="0"/>
                <a:ea typeface="Aileron Bold"/>
                <a:cs typeface="Aileron Bold"/>
                <a:sym typeface="Aileron Bold"/>
              </a:rPr>
              <a:t> </a:t>
            </a:r>
            <a:r>
              <a:rPr lang="en-US" sz="2100" b="1" dirty="0" err="1">
                <a:solidFill>
                  <a:srgbClr val="000000"/>
                </a:solidFill>
                <a:latin typeface="Public Sans" panose="020B0604020202020204" charset="0"/>
                <a:ea typeface="Aileron Bold"/>
                <a:cs typeface="Aileron Bold"/>
                <a:sym typeface="Aileron Bold"/>
              </a:rPr>
              <a:t>thừa</a:t>
            </a:r>
            <a:endParaRPr lang="en-US" sz="2100" b="1" dirty="0">
              <a:solidFill>
                <a:srgbClr val="000000"/>
              </a:solidFill>
              <a:latin typeface="Public Sans" panose="020B0604020202020204" charset="0"/>
              <a:ea typeface="Aileron Bold"/>
              <a:cs typeface="Aileron Bold"/>
              <a:sym typeface="Aileron Bold"/>
            </a:endParaRPr>
          </a:p>
        </p:txBody>
      </p:sp>
      <p:sp>
        <p:nvSpPr>
          <p:cNvPr id="13" name="TextBox 13"/>
          <p:cNvSpPr txBox="1"/>
          <p:nvPr/>
        </p:nvSpPr>
        <p:spPr>
          <a:xfrm>
            <a:off x="1090139" y="3339205"/>
            <a:ext cx="431800" cy="563488"/>
          </a:xfrm>
          <a:prstGeom prst="rect">
            <a:avLst/>
          </a:prstGeom>
        </p:spPr>
        <p:txBody>
          <a:bodyPr lIns="0" tIns="0" rIns="0" bIns="0" rtlCol="0" anchor="t">
            <a:spAutoFit/>
          </a:bodyPr>
          <a:lstStyle/>
          <a:p>
            <a:pPr algn="ctr">
              <a:lnSpc>
                <a:spcPts val="4760"/>
              </a:lnSpc>
              <a:spcBef>
                <a:spcPct val="0"/>
              </a:spcBef>
            </a:pPr>
            <a:r>
              <a:rPr lang="en-US" sz="3400" b="1">
                <a:solidFill>
                  <a:srgbClr val="000000"/>
                </a:solidFill>
                <a:latin typeface="Public Sans" panose="020B0604020202020204" charset="0"/>
                <a:ea typeface="Aileron Bold"/>
                <a:cs typeface="Aileron Bold"/>
                <a:sym typeface="Aileron Bold"/>
              </a:rPr>
              <a:t>→</a:t>
            </a:r>
          </a:p>
        </p:txBody>
      </p:sp>
      <p:sp>
        <p:nvSpPr>
          <p:cNvPr id="14" name="TextBox 14"/>
          <p:cNvSpPr txBox="1"/>
          <p:nvPr/>
        </p:nvSpPr>
        <p:spPr>
          <a:xfrm>
            <a:off x="1630328" y="3372065"/>
            <a:ext cx="8538766" cy="789303"/>
          </a:xfrm>
          <a:prstGeom prst="rect">
            <a:avLst/>
          </a:prstGeom>
        </p:spPr>
        <p:txBody>
          <a:bodyPr lIns="0" tIns="0" rIns="0" bIns="0" rtlCol="0" anchor="t">
            <a:spAutoFit/>
          </a:bodyPr>
          <a:lstStyle/>
          <a:p>
            <a:pPr algn="l">
              <a:lnSpc>
                <a:spcPts val="3220"/>
              </a:lnSpc>
              <a:spcBef>
                <a:spcPct val="0"/>
              </a:spcBef>
            </a:pPr>
            <a:r>
              <a:rPr lang="en-US" sz="2300" b="1" dirty="0" err="1">
                <a:solidFill>
                  <a:srgbClr val="000000"/>
                </a:solidFill>
                <a:latin typeface="Public Sans" panose="020B0604020202020204" charset="0"/>
                <a:ea typeface="Aileron Bold"/>
                <a:cs typeface="Aileron Bold"/>
                <a:sym typeface="Aileron Bold"/>
              </a:rPr>
              <a:t>Không</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có</a:t>
            </a:r>
            <a:r>
              <a:rPr lang="en-US" sz="2300" b="1" dirty="0">
                <a:solidFill>
                  <a:srgbClr val="000000"/>
                </a:solidFill>
                <a:latin typeface="Public Sans" panose="020B0604020202020204" charset="0"/>
                <a:ea typeface="Aileron Bold"/>
                <a:cs typeface="Aileron Bold"/>
                <a:sym typeface="Aileron Bold"/>
              </a:rPr>
              <a:t> PTH </a:t>
            </a:r>
            <a:r>
              <a:rPr lang="en-US" sz="2300" b="1" dirty="0" err="1">
                <a:solidFill>
                  <a:srgbClr val="000000"/>
                </a:solidFill>
                <a:latin typeface="Public Sans" panose="020B0604020202020204" charset="0"/>
                <a:ea typeface="Aileron Bold"/>
                <a:cs typeface="Aileron Bold"/>
                <a:sym typeface="Aileron Bold"/>
              </a:rPr>
              <a:t>dư</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thừa</a:t>
            </a:r>
            <a:endParaRPr lang="en-US" sz="2300" b="1" dirty="0">
              <a:solidFill>
                <a:srgbClr val="000000"/>
              </a:solidFill>
              <a:latin typeface="Public Sans" panose="020B0604020202020204" charset="0"/>
              <a:ea typeface="Aileron Bold"/>
              <a:cs typeface="Aileron Bold"/>
              <a:sym typeface="Aileron Bold"/>
            </a:endParaRPr>
          </a:p>
          <a:p>
            <a:pPr algn="l">
              <a:lnSpc>
                <a:spcPts val="3220"/>
              </a:lnSpc>
              <a:spcBef>
                <a:spcPct val="0"/>
              </a:spcBef>
            </a:pPr>
            <a:r>
              <a:rPr lang="en-US" sz="2300" b="1" dirty="0">
                <a:solidFill>
                  <a:srgbClr val="000000"/>
                </a:solidFill>
                <a:latin typeface="Public Sans" panose="020B0604020202020204" charset="0"/>
                <a:ea typeface="Aileron Bold"/>
                <a:cs typeface="Aileron Bold"/>
                <a:sym typeface="Aileron Bold"/>
              </a:rPr>
              <a:t>KL: </a:t>
            </a:r>
            <a:r>
              <a:rPr lang="en-US" sz="2300" b="1" dirty="0" err="1">
                <a:solidFill>
                  <a:srgbClr val="000000"/>
                </a:solidFill>
                <a:latin typeface="Public Sans" panose="020B0604020202020204" charset="0"/>
                <a:ea typeface="Aileron Bold"/>
                <a:cs typeface="Aileron Bold"/>
                <a:sym typeface="Aileron Bold"/>
              </a:rPr>
              <a:t>Tập</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phủ</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tối</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thiểu</a:t>
            </a:r>
            <a:r>
              <a:rPr lang="en-US" sz="2300" b="1" dirty="0">
                <a:solidFill>
                  <a:srgbClr val="000000"/>
                </a:solidFill>
                <a:latin typeface="Public Sans" panose="020B0604020202020204" charset="0"/>
                <a:ea typeface="Aileron Bold"/>
                <a:cs typeface="Aileron Bold"/>
                <a:sym typeface="Aileron Bold"/>
              </a:rPr>
              <a:t> </a:t>
            </a:r>
            <a:r>
              <a:rPr lang="en-US" sz="2300" b="1" dirty="0" err="1">
                <a:solidFill>
                  <a:srgbClr val="000000"/>
                </a:solidFill>
                <a:latin typeface="Public Sans" panose="020B0604020202020204" charset="0"/>
                <a:ea typeface="Aileron Bold"/>
                <a:cs typeface="Aileron Bold"/>
                <a:sym typeface="Aileron Bold"/>
              </a:rPr>
              <a:t>của</a:t>
            </a:r>
            <a:r>
              <a:rPr lang="en-US" sz="2300" b="1" dirty="0">
                <a:solidFill>
                  <a:srgbClr val="000000"/>
                </a:solidFill>
                <a:latin typeface="Public Sans" panose="020B0604020202020204" charset="0"/>
                <a:ea typeface="Aileron Bold"/>
                <a:cs typeface="Aileron Bold"/>
                <a:sym typeface="Aileron Bold"/>
              </a:rPr>
              <a:t> F2’={S→A;AX→B;S→B;BY→C;CZ→X} </a:t>
            </a:r>
          </a:p>
        </p:txBody>
      </p:sp>
      <p:sp>
        <p:nvSpPr>
          <p:cNvPr id="15" name="Freeform 15"/>
          <p:cNvSpPr/>
          <p:nvPr/>
        </p:nvSpPr>
        <p:spPr>
          <a:xfrm>
            <a:off x="10473798" y="300118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1110039" y="2926658"/>
            <a:ext cx="6492478" cy="1406523"/>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Xét CE→H</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C: E+={E}, không chứa H, E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E: C+={C,A}, không chứa H, C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 Giữ nguyên CE → H</a:t>
            </a:r>
          </a:p>
        </p:txBody>
      </p:sp>
      <p:sp>
        <p:nvSpPr>
          <p:cNvPr id="17" name="Freeform 17"/>
          <p:cNvSpPr/>
          <p:nvPr/>
        </p:nvSpPr>
        <p:spPr>
          <a:xfrm>
            <a:off x="10508816" y="440152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1145373" y="4374458"/>
            <a:ext cx="6411317" cy="1406523"/>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BD→G</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B: D+={D,I}, không chứa G, D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D: B+={B}, không chứa G,B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 Giữ nguyên BD → G</a:t>
            </a:r>
          </a:p>
        </p:txBody>
      </p:sp>
      <p:sp>
        <p:nvSpPr>
          <p:cNvPr id="19" name="Freeform 19"/>
          <p:cNvSpPr/>
          <p:nvPr/>
        </p:nvSpPr>
        <p:spPr>
          <a:xfrm>
            <a:off x="10508816" y="6053193"/>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1145057" y="5978666"/>
            <a:ext cx="6180733" cy="1406523"/>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Xét JH→A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H: J+={J}, không chứa A, J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 Giữ nguyên JH → A</a:t>
            </a:r>
          </a:p>
          <a:p>
            <a:pPr algn="l">
              <a:lnSpc>
                <a:spcPts val="2800"/>
              </a:lnSpc>
              <a:spcBef>
                <a:spcPct val="0"/>
              </a:spcBef>
            </a:pPr>
            <a:endParaRPr lang="en-US" sz="2000" b="1">
              <a:solidFill>
                <a:srgbClr val="000000"/>
              </a:solidFill>
              <a:latin typeface="Public Sans" panose="020B0604020202020204" charset="0"/>
              <a:ea typeface="Aileron Bold"/>
              <a:cs typeface="Aileron Bold"/>
              <a:sym typeface="Aileron Bold"/>
            </a:endParaRPr>
          </a:p>
        </p:txBody>
      </p:sp>
      <p:sp>
        <p:nvSpPr>
          <p:cNvPr id="21" name="TextBox 21"/>
          <p:cNvSpPr txBox="1"/>
          <p:nvPr/>
        </p:nvSpPr>
        <p:spPr>
          <a:xfrm>
            <a:off x="-340929" y="4461037"/>
            <a:ext cx="2459882" cy="372644"/>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panose="020B0604020202020204" charset="0"/>
                <a:ea typeface="Aileron Ultra-Bold"/>
                <a:cs typeface="Aileron Ultra-Bold"/>
                <a:sym typeface="Aileron Ultra-Bold"/>
              </a:rPr>
              <a:t>Sea Level Rise</a:t>
            </a:r>
          </a:p>
        </p:txBody>
      </p:sp>
      <p:sp>
        <p:nvSpPr>
          <p:cNvPr id="22" name="Freeform 22"/>
          <p:cNvSpPr/>
          <p:nvPr/>
        </p:nvSpPr>
        <p:spPr>
          <a:xfrm>
            <a:off x="694118" y="4304243"/>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219180" y="4293666"/>
            <a:ext cx="9111258" cy="372743"/>
          </a:xfrm>
          <a:prstGeom prst="rect">
            <a:avLst/>
          </a:prstGeom>
        </p:spPr>
        <p:txBody>
          <a:bodyPr lIns="0" tIns="0" rIns="0" bIns="0" rtlCol="0" anchor="t">
            <a:spAutoFit/>
          </a:bodyPr>
          <a:lstStyle/>
          <a:p>
            <a:pPr algn="l">
              <a:lnSpc>
                <a:spcPts val="3080"/>
              </a:lnSpc>
              <a:spcBef>
                <a:spcPct val="0"/>
              </a:spcBef>
            </a:pPr>
            <a:r>
              <a:rPr lang="en-US" sz="2200" b="1">
                <a:solidFill>
                  <a:srgbClr val="000000"/>
                </a:solidFill>
                <a:latin typeface="Public Sans" panose="020B0604020202020204" charset="0"/>
                <a:ea typeface="Aileron Bold"/>
                <a:cs typeface="Aileron Bold"/>
                <a:sym typeface="Aileron Bold"/>
              </a:rPr>
              <a:t>c) Q3(ABCDEGHIJ) F₃={BG→D;G→J;AI→C;CE→H;BD→G;JH→A; D→I}</a:t>
            </a:r>
          </a:p>
        </p:txBody>
      </p:sp>
      <p:sp>
        <p:nvSpPr>
          <p:cNvPr id="24" name="Freeform 24"/>
          <p:cNvSpPr/>
          <p:nvPr/>
        </p:nvSpPr>
        <p:spPr>
          <a:xfrm>
            <a:off x="694118" y="4918399"/>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1775671" y="4870774"/>
            <a:ext cx="5327650" cy="340799"/>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Public Sans" panose="020B0604020202020204" charset="0"/>
                <a:ea typeface="Aileron Bold"/>
                <a:cs typeface="Aileron Bold"/>
                <a:sym typeface="Aileron Bold"/>
              </a:rPr>
              <a:t>Bước 1:  Tách VP thành các thuộc tính đơn</a:t>
            </a:r>
          </a:p>
        </p:txBody>
      </p:sp>
      <p:sp>
        <p:nvSpPr>
          <p:cNvPr id="26" name="TextBox 26"/>
          <p:cNvSpPr txBox="1"/>
          <p:nvPr/>
        </p:nvSpPr>
        <p:spPr>
          <a:xfrm>
            <a:off x="889012" y="5369798"/>
            <a:ext cx="431800" cy="563488"/>
          </a:xfrm>
          <a:prstGeom prst="rect">
            <a:avLst/>
          </a:prstGeom>
        </p:spPr>
        <p:txBody>
          <a:bodyPr lIns="0" tIns="0" rIns="0" bIns="0" rtlCol="0" anchor="t">
            <a:spAutoFit/>
          </a:bodyPr>
          <a:lstStyle/>
          <a:p>
            <a:pPr algn="ctr">
              <a:lnSpc>
                <a:spcPts val="4760"/>
              </a:lnSpc>
              <a:spcBef>
                <a:spcPct val="0"/>
              </a:spcBef>
            </a:pPr>
            <a:r>
              <a:rPr lang="en-US" sz="3400" b="1">
                <a:solidFill>
                  <a:srgbClr val="000000"/>
                </a:solidFill>
                <a:latin typeface="Public Sans" panose="020B0604020202020204" charset="0"/>
                <a:ea typeface="Aileron Bold"/>
                <a:cs typeface="Aileron Bold"/>
                <a:sym typeface="Aileron Bold"/>
              </a:rPr>
              <a:t>→</a:t>
            </a:r>
          </a:p>
        </p:txBody>
      </p:sp>
      <p:sp>
        <p:nvSpPr>
          <p:cNvPr id="27" name="TextBox 27"/>
          <p:cNvSpPr txBox="1"/>
          <p:nvPr/>
        </p:nvSpPr>
        <p:spPr>
          <a:xfrm>
            <a:off x="1545810" y="5504419"/>
            <a:ext cx="6434106" cy="328231"/>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Không cần tách vì tất cả vế phải đều là vế đơn</a:t>
            </a:r>
          </a:p>
        </p:txBody>
      </p:sp>
      <p:sp>
        <p:nvSpPr>
          <p:cNvPr id="28" name="Freeform 28"/>
          <p:cNvSpPr/>
          <p:nvPr/>
        </p:nvSpPr>
        <p:spPr>
          <a:xfrm>
            <a:off x="768891" y="6090119"/>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29"/>
          <p:cNvSpPr txBox="1"/>
          <p:nvPr/>
        </p:nvSpPr>
        <p:spPr>
          <a:xfrm>
            <a:off x="1846030" y="6042494"/>
            <a:ext cx="2916833" cy="340799"/>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Public Sans" panose="020B0604020202020204" charset="0"/>
                <a:ea typeface="Aileron Bold"/>
                <a:cs typeface="Aileron Bold"/>
                <a:sym typeface="Aileron Bold"/>
              </a:rPr>
              <a:t>Bước 2:  Rút gọn vế trái</a:t>
            </a:r>
          </a:p>
        </p:txBody>
      </p:sp>
      <p:sp>
        <p:nvSpPr>
          <p:cNvPr id="30" name="Freeform 30"/>
          <p:cNvSpPr/>
          <p:nvPr/>
        </p:nvSpPr>
        <p:spPr>
          <a:xfrm>
            <a:off x="659099" y="6682804"/>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1"/>
          <p:cNvSpPr txBox="1"/>
          <p:nvPr/>
        </p:nvSpPr>
        <p:spPr>
          <a:xfrm>
            <a:off x="1295340" y="6608277"/>
            <a:ext cx="6491685" cy="1758948"/>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Xét BG→D</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B: G+={G,J}, không chứa D, G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G: B+={B}, không chứa D,B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 Giữ nguyên BG → D</a:t>
            </a:r>
          </a:p>
          <a:p>
            <a:pPr algn="l">
              <a:lnSpc>
                <a:spcPts val="2800"/>
              </a:lnSpc>
              <a:spcBef>
                <a:spcPct val="0"/>
              </a:spcBef>
            </a:pPr>
            <a:endParaRPr lang="en-US" sz="2000" b="1">
              <a:solidFill>
                <a:srgbClr val="000000"/>
              </a:solidFill>
              <a:latin typeface="Public Sans" panose="020B0604020202020204" charset="0"/>
              <a:ea typeface="Aileron Bold"/>
              <a:cs typeface="Aileron Bold"/>
              <a:sym typeface="Aileron Bold"/>
            </a:endParaRPr>
          </a:p>
        </p:txBody>
      </p:sp>
      <p:sp>
        <p:nvSpPr>
          <p:cNvPr id="32" name="Freeform 32"/>
          <p:cNvSpPr/>
          <p:nvPr/>
        </p:nvSpPr>
        <p:spPr>
          <a:xfrm>
            <a:off x="694118" y="808314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TextBox 33"/>
          <p:cNvSpPr txBox="1"/>
          <p:nvPr/>
        </p:nvSpPr>
        <p:spPr>
          <a:xfrm>
            <a:off x="1320812" y="8122752"/>
            <a:ext cx="6388696" cy="1758948"/>
          </a:xfrm>
          <a:prstGeom prst="rect">
            <a:avLst/>
          </a:prstGeom>
        </p:spPr>
        <p:txBody>
          <a:bodyPr lIns="0" tIns="0" rIns="0" bIns="0" rtlCol="0" anchor="t">
            <a:spAutoFit/>
          </a:bodyPr>
          <a:lstStyle/>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Xét</a:t>
            </a:r>
            <a:r>
              <a:rPr lang="en-US" sz="2000" b="1" dirty="0">
                <a:solidFill>
                  <a:srgbClr val="000000"/>
                </a:solidFill>
                <a:latin typeface="Public Sans" panose="020B0604020202020204" charset="0"/>
                <a:ea typeface="Aileron Bold"/>
                <a:cs typeface="Aileron Bold"/>
                <a:sym typeface="Aileron Bold"/>
              </a:rPr>
              <a:t> AI→C</a:t>
            </a: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A: I+={I},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C, I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I: A+={A,H},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C, A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Giữ</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nguyên</a:t>
            </a:r>
            <a:r>
              <a:rPr lang="en-US" sz="2000" b="1" dirty="0">
                <a:solidFill>
                  <a:srgbClr val="000000"/>
                </a:solidFill>
                <a:latin typeface="Public Sans" panose="020B0604020202020204" charset="0"/>
                <a:ea typeface="Aileron Bold"/>
                <a:cs typeface="Aileron Bold"/>
                <a:sym typeface="Aileron Bold"/>
              </a:rPr>
              <a:t> AI → C</a:t>
            </a:r>
          </a:p>
          <a:p>
            <a:pPr algn="l">
              <a:lnSpc>
                <a:spcPts val="2800"/>
              </a:lnSpc>
              <a:spcBef>
                <a:spcPct val="0"/>
              </a:spcBef>
            </a:pPr>
            <a:endParaRPr lang="en-US" sz="2000" b="1" dirty="0">
              <a:solidFill>
                <a:srgbClr val="000000"/>
              </a:solidFill>
              <a:latin typeface="Public Sans" panose="020B0604020202020204" charset="0"/>
              <a:ea typeface="Aileron Bold"/>
              <a:cs typeface="Aileron Bold"/>
              <a:sym typeface="Aileron Bold"/>
            </a:endParaRPr>
          </a:p>
        </p:txBody>
      </p:sp>
      <p:sp>
        <p:nvSpPr>
          <p:cNvPr id="34" name="Freeform 34"/>
          <p:cNvSpPr/>
          <p:nvPr/>
        </p:nvSpPr>
        <p:spPr>
          <a:xfrm>
            <a:off x="10607148" y="7405135"/>
            <a:ext cx="903264" cy="279191"/>
          </a:xfrm>
          <a:custGeom>
            <a:avLst/>
            <a:gdLst/>
            <a:ahLst/>
            <a:cxnLst/>
            <a:rect l="l" t="t" r="r" b="b"/>
            <a:pathLst>
              <a:path w="903264" h="279191">
                <a:moveTo>
                  <a:pt x="0" y="0"/>
                </a:moveTo>
                <a:lnTo>
                  <a:pt x="903264" y="0"/>
                </a:lnTo>
                <a:lnTo>
                  <a:pt x="903264" y="279190"/>
                </a:lnTo>
                <a:lnTo>
                  <a:pt x="0" y="279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11687499" y="7337564"/>
            <a:ext cx="3141280" cy="340991"/>
          </a:xfrm>
          <a:prstGeom prst="rect">
            <a:avLst/>
          </a:prstGeom>
        </p:spPr>
        <p:txBody>
          <a:bodyPr lIns="0" tIns="0" rIns="0" bIns="0" rtlCol="0" anchor="t">
            <a:spAutoFit/>
          </a:bodyPr>
          <a:lstStyle/>
          <a:p>
            <a:pPr algn="l">
              <a:lnSpc>
                <a:spcPts val="2948"/>
              </a:lnSpc>
              <a:spcBef>
                <a:spcPct val="0"/>
              </a:spcBef>
            </a:pPr>
            <a:r>
              <a:rPr lang="en-US" sz="2106" b="1">
                <a:solidFill>
                  <a:srgbClr val="000000"/>
                </a:solidFill>
                <a:latin typeface="Public Sans" panose="020B0604020202020204" charset="0"/>
                <a:ea typeface="Aileron Bold"/>
                <a:cs typeface="Aileron Bold"/>
                <a:sym typeface="Aileron Bold"/>
              </a:rPr>
              <a:t>Bước 3:  Loại bỏ dư thừa</a:t>
            </a:r>
          </a:p>
        </p:txBody>
      </p:sp>
      <p:sp>
        <p:nvSpPr>
          <p:cNvPr id="36" name="TextBox 36"/>
          <p:cNvSpPr txBox="1"/>
          <p:nvPr/>
        </p:nvSpPr>
        <p:spPr>
          <a:xfrm>
            <a:off x="11028742" y="7760951"/>
            <a:ext cx="433088" cy="581921"/>
          </a:xfrm>
          <a:prstGeom prst="rect">
            <a:avLst/>
          </a:prstGeom>
        </p:spPr>
        <p:txBody>
          <a:bodyPr lIns="0" tIns="0" rIns="0" bIns="0" rtlCol="0" anchor="t">
            <a:spAutoFit/>
          </a:bodyPr>
          <a:lstStyle/>
          <a:p>
            <a:pPr algn="ctr">
              <a:lnSpc>
                <a:spcPts val="4774"/>
              </a:lnSpc>
              <a:spcBef>
                <a:spcPct val="0"/>
              </a:spcBef>
            </a:pPr>
            <a:r>
              <a:rPr lang="en-US" sz="3410" b="1">
                <a:solidFill>
                  <a:srgbClr val="000000"/>
                </a:solidFill>
                <a:latin typeface="Public Sans" panose="020B0604020202020204" charset="0"/>
                <a:ea typeface="Aileron Bold"/>
                <a:cs typeface="Aileron Bold"/>
                <a:sym typeface="Aileron Bold"/>
              </a:rPr>
              <a:t>→</a:t>
            </a:r>
          </a:p>
        </p:txBody>
      </p:sp>
      <p:sp>
        <p:nvSpPr>
          <p:cNvPr id="37" name="TextBox 37"/>
          <p:cNvSpPr txBox="1"/>
          <p:nvPr/>
        </p:nvSpPr>
        <p:spPr>
          <a:xfrm>
            <a:off x="11510412" y="7780001"/>
            <a:ext cx="6280169" cy="1594002"/>
          </a:xfrm>
          <a:prstGeom prst="rect">
            <a:avLst/>
          </a:prstGeom>
        </p:spPr>
        <p:txBody>
          <a:bodyPr lIns="0" tIns="0" rIns="0" bIns="0" rtlCol="0" anchor="t">
            <a:spAutoFit/>
          </a:bodyPr>
          <a:lstStyle/>
          <a:p>
            <a:pPr algn="l">
              <a:lnSpc>
                <a:spcPts val="3229"/>
              </a:lnSpc>
              <a:spcBef>
                <a:spcPct val="0"/>
              </a:spcBef>
            </a:pPr>
            <a:r>
              <a:rPr lang="en-US" sz="2306" b="1">
                <a:solidFill>
                  <a:srgbClr val="000000"/>
                </a:solidFill>
                <a:latin typeface="Public Sans" panose="020B0604020202020204" charset="0"/>
                <a:ea typeface="Aileron Bold"/>
                <a:cs typeface="Aileron Bold"/>
                <a:sym typeface="Aileron Bold"/>
              </a:rPr>
              <a:t>Không có PTH dư thừa</a:t>
            </a:r>
          </a:p>
          <a:p>
            <a:pPr algn="l">
              <a:lnSpc>
                <a:spcPts val="3229"/>
              </a:lnSpc>
              <a:spcBef>
                <a:spcPct val="0"/>
              </a:spcBef>
            </a:pPr>
            <a:r>
              <a:rPr lang="en-US" sz="2306" b="1">
                <a:solidFill>
                  <a:srgbClr val="000000"/>
                </a:solidFill>
                <a:latin typeface="Public Sans" panose="020B0604020202020204" charset="0"/>
                <a:ea typeface="Aileron Bold"/>
                <a:cs typeface="Aileron Bold"/>
                <a:sym typeface="Aileron Bold"/>
              </a:rPr>
              <a:t>KL: Tập phủ tối thiểu của F3’={BG→D;G→J;AI→C;CE→H;BD→G;JH→A; D→I}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62901"/>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panose="020B0604020202020204" charset="0"/>
                <a:ea typeface="Public Sans Heavy"/>
                <a:cs typeface="Public Sans Heavy"/>
                <a:sym typeface="Public Sans Heavy"/>
              </a:rPr>
              <a:t>BÀI TẬP 11</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9509590" y="1862605"/>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3957750" y="107621"/>
            <a:ext cx="12346295" cy="2487486"/>
            <a:chOff x="0" y="0"/>
            <a:chExt cx="3251699" cy="655140"/>
          </a:xfrm>
        </p:grpSpPr>
        <p:sp>
          <p:nvSpPr>
            <p:cNvPr id="7" name="Freeform 7"/>
            <p:cNvSpPr/>
            <p:nvPr/>
          </p:nvSpPr>
          <p:spPr>
            <a:xfrm>
              <a:off x="0" y="0"/>
              <a:ext cx="3251699" cy="655140"/>
            </a:xfrm>
            <a:custGeom>
              <a:avLst/>
              <a:gdLst/>
              <a:ahLst/>
              <a:cxnLst/>
              <a:rect l="l" t="t" r="r" b="b"/>
              <a:pathLst>
                <a:path w="3251699" h="655140">
                  <a:moveTo>
                    <a:pt x="31980" y="0"/>
                  </a:moveTo>
                  <a:lnTo>
                    <a:pt x="3219719" y="0"/>
                  </a:lnTo>
                  <a:cubicBezTo>
                    <a:pt x="3237381" y="0"/>
                    <a:pt x="3251699" y="14318"/>
                    <a:pt x="3251699" y="31980"/>
                  </a:cubicBezTo>
                  <a:lnTo>
                    <a:pt x="3251699" y="623160"/>
                  </a:lnTo>
                  <a:cubicBezTo>
                    <a:pt x="3251699" y="640822"/>
                    <a:pt x="3237381" y="655140"/>
                    <a:pt x="3219719" y="655140"/>
                  </a:cubicBezTo>
                  <a:lnTo>
                    <a:pt x="31980" y="655140"/>
                  </a:lnTo>
                  <a:cubicBezTo>
                    <a:pt x="23499" y="655140"/>
                    <a:pt x="15364" y="651771"/>
                    <a:pt x="9367" y="645773"/>
                  </a:cubicBezTo>
                  <a:cubicBezTo>
                    <a:pt x="3369" y="639776"/>
                    <a:pt x="0" y="631642"/>
                    <a:pt x="0" y="623160"/>
                  </a:cubicBezTo>
                  <a:lnTo>
                    <a:pt x="0" y="31980"/>
                  </a:lnTo>
                  <a:cubicBezTo>
                    <a:pt x="0" y="23499"/>
                    <a:pt x="3369" y="15364"/>
                    <a:pt x="9367" y="9367"/>
                  </a:cubicBezTo>
                  <a:cubicBezTo>
                    <a:pt x="15364" y="3369"/>
                    <a:pt x="23499" y="0"/>
                    <a:pt x="31980" y="0"/>
                  </a:cubicBezTo>
                  <a:close/>
                </a:path>
              </a:pathLst>
            </a:custGeom>
            <a:solidFill>
              <a:srgbClr val="E1EDFC"/>
            </a:solidFill>
          </p:spPr>
        </p:sp>
        <p:sp>
          <p:nvSpPr>
            <p:cNvPr id="8" name="TextBox 8"/>
            <p:cNvSpPr txBox="1"/>
            <p:nvPr/>
          </p:nvSpPr>
          <p:spPr>
            <a:xfrm>
              <a:off x="0" y="-47625"/>
              <a:ext cx="3251699" cy="702765"/>
            </a:xfrm>
            <a:prstGeom prst="rect">
              <a:avLst/>
            </a:prstGeom>
          </p:spPr>
          <p:txBody>
            <a:bodyPr lIns="50800" tIns="50800" rIns="50800" bIns="50800" rtlCol="0" anchor="ctr"/>
            <a:lstStyle/>
            <a:p>
              <a:pPr algn="ctr">
                <a:lnSpc>
                  <a:spcPts val="2800"/>
                </a:lnSpc>
              </a:pPr>
              <a:endParaRPr>
                <a:latin typeface="Public Sans" panose="020B0604020202020204" charset="0"/>
              </a:endParaRPr>
            </a:p>
          </p:txBody>
        </p:sp>
      </p:grpSp>
      <p:sp>
        <p:nvSpPr>
          <p:cNvPr id="9" name="TextBox 9"/>
          <p:cNvSpPr txBox="1"/>
          <p:nvPr/>
        </p:nvSpPr>
        <p:spPr>
          <a:xfrm>
            <a:off x="4261797" y="254384"/>
            <a:ext cx="10998414" cy="2752088"/>
          </a:xfrm>
          <a:prstGeom prst="rect">
            <a:avLst/>
          </a:prstGeom>
        </p:spPr>
        <p:txBody>
          <a:bodyPr lIns="0" tIns="0" rIns="0" bIns="0" rtlCol="0" anchor="t">
            <a:spAutoFit/>
          </a:bodyPr>
          <a:lstStyle/>
          <a:p>
            <a:pPr algn="just">
              <a:lnSpc>
                <a:spcPts val="3640"/>
              </a:lnSpc>
            </a:pPr>
            <a:r>
              <a:rPr lang="en-US" sz="2600" b="1">
                <a:solidFill>
                  <a:srgbClr val="021828"/>
                </a:solidFill>
                <a:latin typeface="Public Sans" panose="020B0604020202020204" charset="0"/>
                <a:ea typeface="Aileron Bold"/>
                <a:cs typeface="Aileron Bold"/>
                <a:sym typeface="Aileron Bold"/>
              </a:rPr>
              <a:t>Xác định phủ tối thiểu của các tập phụ thuộc hàm sau: </a:t>
            </a:r>
          </a:p>
          <a:p>
            <a:pPr marL="0" lvl="0" indent="0" algn="just">
              <a:lnSpc>
                <a:spcPts val="3640"/>
              </a:lnSpc>
              <a:spcBef>
                <a:spcPct val="0"/>
              </a:spcBef>
            </a:pPr>
            <a:r>
              <a:rPr lang="en-US" sz="2600" b="1">
                <a:solidFill>
                  <a:srgbClr val="021828"/>
                </a:solidFill>
                <a:latin typeface="Public Sans" panose="020B0604020202020204" charset="0"/>
                <a:ea typeface="Aileron Bold"/>
                <a:cs typeface="Aileron Bold"/>
                <a:sym typeface="Aileron Bold"/>
              </a:rPr>
              <a:t>a)  </a:t>
            </a:r>
            <a:r>
              <a:rPr lang="en-US" sz="2600" b="1" u="none" strike="noStrike">
                <a:solidFill>
                  <a:srgbClr val="021828"/>
                </a:solidFill>
                <a:latin typeface="Public Sans" panose="020B0604020202020204" charset="0"/>
                <a:ea typeface="Aileron Bold"/>
                <a:cs typeface="Aileron Bold"/>
                <a:sym typeface="Aileron Bold"/>
              </a:rPr>
              <a:t>Q1(ABCDEGH) F₁={A→ H,AB→C,BC→D;G→B}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b) Q2(ABCSXYZ) F₂={S→A;AX→B;S→B;BY→C;CZ→X}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c) Q3(ABCDEGHIJ) F₃={BG→D;G→J;AI→C;CE→H;BD→G;JH→A; D→I} </a:t>
            </a:r>
          </a:p>
          <a:p>
            <a:pPr marL="0" lvl="0" indent="0" algn="just">
              <a:lnSpc>
                <a:spcPts val="3640"/>
              </a:lnSpc>
              <a:spcBef>
                <a:spcPct val="0"/>
              </a:spcBef>
            </a:pPr>
            <a:r>
              <a:rPr lang="en-US" sz="2600" b="1" u="none" strike="noStrike">
                <a:solidFill>
                  <a:srgbClr val="021828"/>
                </a:solidFill>
                <a:latin typeface="Public Sans" panose="020B0604020202020204" charset="0"/>
                <a:ea typeface="Aileron Bold"/>
                <a:cs typeface="Aileron Bold"/>
                <a:sym typeface="Aileron Bold"/>
              </a:rPr>
              <a:t>d) Q4(ABCDEGHIJ) F₄={BH→I;GC→A;I→J;AE→G;D→B;I→H}</a:t>
            </a:r>
          </a:p>
          <a:p>
            <a:pPr marL="0" lvl="0" indent="0" algn="just">
              <a:lnSpc>
                <a:spcPts val="3780"/>
              </a:lnSpc>
              <a:spcBef>
                <a:spcPct val="0"/>
              </a:spcBef>
            </a:pPr>
            <a:endParaRPr lang="en-US" sz="2600" b="1" u="none" strike="noStrike">
              <a:solidFill>
                <a:srgbClr val="021828"/>
              </a:solidFill>
              <a:latin typeface="Public Sans" panose="020B0604020202020204" charset="0"/>
              <a:ea typeface="Aileron Bold"/>
              <a:cs typeface="Aileron Bold"/>
              <a:sym typeface="Aileron Bold"/>
            </a:endParaRPr>
          </a:p>
        </p:txBody>
      </p:sp>
      <p:sp>
        <p:nvSpPr>
          <p:cNvPr id="10" name="TextBox 10"/>
          <p:cNvSpPr txBox="1"/>
          <p:nvPr/>
        </p:nvSpPr>
        <p:spPr>
          <a:xfrm>
            <a:off x="184500" y="1446614"/>
            <a:ext cx="2950964" cy="37274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panose="020B0604020202020204" charset="0"/>
                <a:ea typeface="Aileron Bold"/>
                <a:cs typeface="Aileron Bold"/>
                <a:sym typeface="Aileron Bold"/>
              </a:rPr>
              <a:t>Nguyễn Hồng Phi  Yến</a:t>
            </a:r>
          </a:p>
        </p:txBody>
      </p:sp>
      <p:sp>
        <p:nvSpPr>
          <p:cNvPr id="11" name="Freeform 11"/>
          <p:cNvSpPr/>
          <p:nvPr/>
        </p:nvSpPr>
        <p:spPr>
          <a:xfrm>
            <a:off x="10473798" y="300118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1110039" y="2926658"/>
            <a:ext cx="6475809" cy="1758948"/>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Xét AE→G</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A: E+={E}, không chứa G, E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Giả sử ta loại E: A+={A,H}, không chứa G, A không thừa</a:t>
            </a:r>
          </a:p>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 Giữ nguyên AE → G</a:t>
            </a:r>
          </a:p>
          <a:p>
            <a:pPr algn="l">
              <a:lnSpc>
                <a:spcPts val="2800"/>
              </a:lnSpc>
              <a:spcBef>
                <a:spcPct val="0"/>
              </a:spcBef>
            </a:pPr>
            <a:endParaRPr lang="en-US" sz="2000" b="1">
              <a:solidFill>
                <a:srgbClr val="000000"/>
              </a:solidFill>
              <a:latin typeface="Public Sans" panose="020B0604020202020204" charset="0"/>
              <a:ea typeface="Aileron Bold"/>
              <a:cs typeface="Aileron Bold"/>
              <a:sym typeface="Aileron Bold"/>
            </a:endParaRPr>
          </a:p>
        </p:txBody>
      </p:sp>
      <p:sp>
        <p:nvSpPr>
          <p:cNvPr id="13" name="TextBox 13"/>
          <p:cNvSpPr txBox="1"/>
          <p:nvPr/>
        </p:nvSpPr>
        <p:spPr>
          <a:xfrm>
            <a:off x="-597619" y="3352874"/>
            <a:ext cx="2459882" cy="372644"/>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panose="020B0604020202020204" charset="0"/>
                <a:ea typeface="Aileron Ultra-Bold"/>
                <a:cs typeface="Aileron Ultra-Bold"/>
                <a:sym typeface="Aileron Ultra-Bold"/>
              </a:rPr>
              <a:t>Sea Level Rise</a:t>
            </a:r>
          </a:p>
        </p:txBody>
      </p:sp>
      <p:sp>
        <p:nvSpPr>
          <p:cNvPr id="14" name="Freeform 14"/>
          <p:cNvSpPr/>
          <p:nvPr/>
        </p:nvSpPr>
        <p:spPr>
          <a:xfrm>
            <a:off x="437428" y="319608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962490" y="3185503"/>
            <a:ext cx="7832725" cy="372743"/>
          </a:xfrm>
          <a:prstGeom prst="rect">
            <a:avLst/>
          </a:prstGeom>
        </p:spPr>
        <p:txBody>
          <a:bodyPr lIns="0" tIns="0" rIns="0" bIns="0" rtlCol="0" anchor="t">
            <a:spAutoFit/>
          </a:bodyPr>
          <a:lstStyle/>
          <a:p>
            <a:pPr algn="l">
              <a:lnSpc>
                <a:spcPts val="3080"/>
              </a:lnSpc>
              <a:spcBef>
                <a:spcPct val="0"/>
              </a:spcBef>
            </a:pPr>
            <a:r>
              <a:rPr lang="en-US" sz="2200" b="1">
                <a:solidFill>
                  <a:srgbClr val="000000"/>
                </a:solidFill>
                <a:latin typeface="Public Sans" panose="020B0604020202020204" charset="0"/>
                <a:ea typeface="Aileron Bold"/>
                <a:cs typeface="Aileron Bold"/>
                <a:sym typeface="Aileron Bold"/>
              </a:rPr>
              <a:t>d) Q4(ABCDEGHIJ) F₄={BH→I;GC→A;I→J;AE→G;D→B;I→H}</a:t>
            </a:r>
          </a:p>
        </p:txBody>
      </p:sp>
      <p:sp>
        <p:nvSpPr>
          <p:cNvPr id="16" name="Freeform 16"/>
          <p:cNvSpPr/>
          <p:nvPr/>
        </p:nvSpPr>
        <p:spPr>
          <a:xfrm>
            <a:off x="437428" y="3810236"/>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518981" y="3762611"/>
            <a:ext cx="5327650" cy="340799"/>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Public Sans" panose="020B0604020202020204" charset="0"/>
                <a:ea typeface="Aileron Bold"/>
                <a:cs typeface="Aileron Bold"/>
                <a:sym typeface="Aileron Bold"/>
              </a:rPr>
              <a:t>Bước 1:  Tách VP thành các thuộc tính đơn</a:t>
            </a:r>
          </a:p>
        </p:txBody>
      </p:sp>
      <p:sp>
        <p:nvSpPr>
          <p:cNvPr id="18" name="TextBox 18"/>
          <p:cNvSpPr txBox="1"/>
          <p:nvPr/>
        </p:nvSpPr>
        <p:spPr>
          <a:xfrm>
            <a:off x="632322" y="4261635"/>
            <a:ext cx="431800" cy="563488"/>
          </a:xfrm>
          <a:prstGeom prst="rect">
            <a:avLst/>
          </a:prstGeom>
        </p:spPr>
        <p:txBody>
          <a:bodyPr lIns="0" tIns="0" rIns="0" bIns="0" rtlCol="0" anchor="t">
            <a:spAutoFit/>
          </a:bodyPr>
          <a:lstStyle/>
          <a:p>
            <a:pPr algn="ctr">
              <a:lnSpc>
                <a:spcPts val="4760"/>
              </a:lnSpc>
              <a:spcBef>
                <a:spcPct val="0"/>
              </a:spcBef>
            </a:pPr>
            <a:r>
              <a:rPr lang="en-US" sz="3400" b="1">
                <a:solidFill>
                  <a:srgbClr val="000000"/>
                </a:solidFill>
                <a:latin typeface="Public Sans" panose="020B0604020202020204" charset="0"/>
                <a:ea typeface="Aileron Bold"/>
                <a:cs typeface="Aileron Bold"/>
                <a:sym typeface="Aileron Bold"/>
              </a:rPr>
              <a:t>→</a:t>
            </a:r>
          </a:p>
        </p:txBody>
      </p:sp>
      <p:sp>
        <p:nvSpPr>
          <p:cNvPr id="19" name="TextBox 19"/>
          <p:cNvSpPr txBox="1"/>
          <p:nvPr/>
        </p:nvSpPr>
        <p:spPr>
          <a:xfrm>
            <a:off x="1289120" y="4396255"/>
            <a:ext cx="6434106" cy="328231"/>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Public Sans" panose="020B0604020202020204" charset="0"/>
                <a:ea typeface="Aileron Bold"/>
                <a:cs typeface="Aileron Bold"/>
                <a:sym typeface="Aileron Bold"/>
              </a:rPr>
              <a:t>Không cần tách vì tất cả vế phải đều là vế đơn</a:t>
            </a:r>
          </a:p>
        </p:txBody>
      </p:sp>
      <p:sp>
        <p:nvSpPr>
          <p:cNvPr id="20" name="Freeform 20"/>
          <p:cNvSpPr/>
          <p:nvPr/>
        </p:nvSpPr>
        <p:spPr>
          <a:xfrm>
            <a:off x="512201" y="4981955"/>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589340" y="4934330"/>
            <a:ext cx="2916833" cy="340799"/>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Public Sans" panose="020B0604020202020204" charset="0"/>
                <a:ea typeface="Aileron Bold"/>
                <a:cs typeface="Aileron Bold"/>
                <a:sym typeface="Aileron Bold"/>
              </a:rPr>
              <a:t>Bước 2:  Rút gọn vế trái</a:t>
            </a:r>
          </a:p>
        </p:txBody>
      </p:sp>
      <p:sp>
        <p:nvSpPr>
          <p:cNvPr id="22" name="Freeform 22"/>
          <p:cNvSpPr/>
          <p:nvPr/>
        </p:nvSpPr>
        <p:spPr>
          <a:xfrm>
            <a:off x="512201" y="554773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038650" y="5500113"/>
            <a:ext cx="6177955" cy="1758948"/>
          </a:xfrm>
          <a:prstGeom prst="rect">
            <a:avLst/>
          </a:prstGeom>
        </p:spPr>
        <p:txBody>
          <a:bodyPr lIns="0" tIns="0" rIns="0" bIns="0" rtlCol="0" anchor="t">
            <a:spAutoFit/>
          </a:bodyPr>
          <a:lstStyle/>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Xét</a:t>
            </a:r>
            <a:r>
              <a:rPr lang="en-US" sz="2000" b="1" dirty="0">
                <a:solidFill>
                  <a:srgbClr val="000000"/>
                </a:solidFill>
                <a:latin typeface="Public Sans" panose="020B0604020202020204" charset="0"/>
                <a:ea typeface="Aileron Bold"/>
                <a:cs typeface="Aileron Bold"/>
                <a:sym typeface="Aileron Bold"/>
              </a:rPr>
              <a:t> BH→I</a:t>
            </a: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B: H+={H},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I, H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H: B+={B},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I,B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Giữ</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nguyên</a:t>
            </a:r>
            <a:r>
              <a:rPr lang="en-US" sz="2000" b="1" dirty="0">
                <a:solidFill>
                  <a:srgbClr val="000000"/>
                </a:solidFill>
                <a:latin typeface="Public Sans" panose="020B0604020202020204" charset="0"/>
                <a:ea typeface="Aileron Bold"/>
                <a:cs typeface="Aileron Bold"/>
                <a:sym typeface="Aileron Bold"/>
              </a:rPr>
              <a:t> BH → I</a:t>
            </a:r>
          </a:p>
          <a:p>
            <a:pPr algn="l">
              <a:lnSpc>
                <a:spcPts val="2800"/>
              </a:lnSpc>
              <a:spcBef>
                <a:spcPct val="0"/>
              </a:spcBef>
            </a:pPr>
            <a:endParaRPr lang="en-US" sz="2000" b="1" dirty="0">
              <a:solidFill>
                <a:srgbClr val="000000"/>
              </a:solidFill>
              <a:latin typeface="Public Sans" panose="020B0604020202020204" charset="0"/>
              <a:ea typeface="Aileron Bold"/>
              <a:cs typeface="Aileron Bold"/>
              <a:sym typeface="Aileron Bold"/>
            </a:endParaRPr>
          </a:p>
        </p:txBody>
      </p:sp>
      <p:sp>
        <p:nvSpPr>
          <p:cNvPr id="24" name="Freeform 24"/>
          <p:cNvSpPr/>
          <p:nvPr/>
        </p:nvSpPr>
        <p:spPr>
          <a:xfrm>
            <a:off x="506195" y="7064167"/>
            <a:ext cx="321021" cy="321021"/>
          </a:xfrm>
          <a:custGeom>
            <a:avLst/>
            <a:gdLst/>
            <a:ahLst/>
            <a:cxnLst/>
            <a:rect l="l" t="t" r="r" b="b"/>
            <a:pathLst>
              <a:path w="321021" h="321021">
                <a:moveTo>
                  <a:pt x="0" y="0"/>
                </a:moveTo>
                <a:lnTo>
                  <a:pt x="321021" y="0"/>
                </a:lnTo>
                <a:lnTo>
                  <a:pt x="321021" y="321022"/>
                </a:lnTo>
                <a:lnTo>
                  <a:pt x="0" y="321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1064122" y="7014588"/>
            <a:ext cx="6270030" cy="1758948"/>
          </a:xfrm>
          <a:prstGeom prst="rect">
            <a:avLst/>
          </a:prstGeom>
        </p:spPr>
        <p:txBody>
          <a:bodyPr lIns="0" tIns="0" rIns="0" bIns="0" rtlCol="0" anchor="t">
            <a:spAutoFit/>
          </a:bodyPr>
          <a:lstStyle/>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Xét</a:t>
            </a:r>
            <a:r>
              <a:rPr lang="en-US" sz="2000" b="1" dirty="0">
                <a:solidFill>
                  <a:srgbClr val="000000"/>
                </a:solidFill>
                <a:latin typeface="Public Sans" panose="020B0604020202020204" charset="0"/>
                <a:ea typeface="Aileron Bold"/>
                <a:cs typeface="Aileron Bold"/>
                <a:sym typeface="Aileron Bold"/>
              </a:rPr>
              <a:t> GC→A</a:t>
            </a: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G: C+={C},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A, C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err="1">
                <a:solidFill>
                  <a:srgbClr val="000000"/>
                </a:solidFill>
                <a:latin typeface="Public Sans" panose="020B0604020202020204" charset="0"/>
                <a:ea typeface="Aileron Bold"/>
                <a:cs typeface="Aileron Bold"/>
                <a:sym typeface="Aileron Bold"/>
              </a:rPr>
              <a:t>Giả</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sử</a:t>
            </a:r>
            <a:r>
              <a:rPr lang="en-US" sz="2000" b="1" dirty="0">
                <a:solidFill>
                  <a:srgbClr val="000000"/>
                </a:solidFill>
                <a:latin typeface="Public Sans" panose="020B0604020202020204" charset="0"/>
                <a:ea typeface="Aileron Bold"/>
                <a:cs typeface="Aileron Bold"/>
                <a:sym typeface="Aileron Bold"/>
              </a:rPr>
              <a:t> ta </a:t>
            </a:r>
            <a:r>
              <a:rPr lang="en-US" sz="2000" b="1" dirty="0" err="1">
                <a:solidFill>
                  <a:srgbClr val="000000"/>
                </a:solidFill>
                <a:latin typeface="Public Sans" panose="020B0604020202020204" charset="0"/>
                <a:ea typeface="Aileron Bold"/>
                <a:cs typeface="Aileron Bold"/>
                <a:sym typeface="Aileron Bold"/>
              </a:rPr>
              <a:t>loại</a:t>
            </a:r>
            <a:r>
              <a:rPr lang="en-US" sz="2000" b="1" dirty="0">
                <a:solidFill>
                  <a:srgbClr val="000000"/>
                </a:solidFill>
                <a:latin typeface="Public Sans" panose="020B0604020202020204" charset="0"/>
                <a:ea typeface="Aileron Bold"/>
                <a:cs typeface="Aileron Bold"/>
                <a:sym typeface="Aileron Bold"/>
              </a:rPr>
              <a:t> C: G+={G},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chứa</a:t>
            </a:r>
            <a:r>
              <a:rPr lang="en-US" sz="2000" b="1" dirty="0">
                <a:solidFill>
                  <a:srgbClr val="000000"/>
                </a:solidFill>
                <a:latin typeface="Public Sans" panose="020B0604020202020204" charset="0"/>
                <a:ea typeface="Aileron Bold"/>
                <a:cs typeface="Aileron Bold"/>
                <a:sym typeface="Aileron Bold"/>
              </a:rPr>
              <a:t> A,G </a:t>
            </a:r>
            <a:r>
              <a:rPr lang="en-US" sz="2000" b="1" dirty="0" err="1">
                <a:solidFill>
                  <a:srgbClr val="000000"/>
                </a:solidFill>
                <a:latin typeface="Public Sans" panose="020B0604020202020204" charset="0"/>
                <a:ea typeface="Aileron Bold"/>
                <a:cs typeface="Aileron Bold"/>
                <a:sym typeface="Aileron Bold"/>
              </a:rPr>
              <a:t>không</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thừa</a:t>
            </a:r>
            <a:endParaRPr lang="en-US" sz="2000" b="1" dirty="0">
              <a:solidFill>
                <a:srgbClr val="000000"/>
              </a:solidFill>
              <a:latin typeface="Public Sans" panose="020B0604020202020204" charset="0"/>
              <a:ea typeface="Aileron Bold"/>
              <a:cs typeface="Aileron Bold"/>
              <a:sym typeface="Aileron Bold"/>
            </a:endParaRPr>
          </a:p>
          <a:p>
            <a:pPr algn="l">
              <a:lnSpc>
                <a:spcPts val="2800"/>
              </a:lnSpc>
              <a:spcBef>
                <a:spcPct val="0"/>
              </a:spcBef>
            </a:pP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Giữ</a:t>
            </a:r>
            <a:r>
              <a:rPr lang="en-US" sz="2000" b="1" dirty="0">
                <a:solidFill>
                  <a:srgbClr val="000000"/>
                </a:solidFill>
                <a:latin typeface="Public Sans" panose="020B0604020202020204" charset="0"/>
                <a:ea typeface="Aileron Bold"/>
                <a:cs typeface="Aileron Bold"/>
                <a:sym typeface="Aileron Bold"/>
              </a:rPr>
              <a:t> </a:t>
            </a:r>
            <a:r>
              <a:rPr lang="en-US" sz="2000" b="1" dirty="0" err="1">
                <a:solidFill>
                  <a:srgbClr val="000000"/>
                </a:solidFill>
                <a:latin typeface="Public Sans" panose="020B0604020202020204" charset="0"/>
                <a:ea typeface="Aileron Bold"/>
                <a:cs typeface="Aileron Bold"/>
                <a:sym typeface="Aileron Bold"/>
              </a:rPr>
              <a:t>nguyên</a:t>
            </a:r>
            <a:r>
              <a:rPr lang="en-US" sz="2000" b="1" dirty="0">
                <a:solidFill>
                  <a:srgbClr val="000000"/>
                </a:solidFill>
                <a:latin typeface="Public Sans" panose="020B0604020202020204" charset="0"/>
                <a:ea typeface="Aileron Bold"/>
                <a:cs typeface="Aileron Bold"/>
                <a:sym typeface="Aileron Bold"/>
              </a:rPr>
              <a:t> GC → A</a:t>
            </a:r>
          </a:p>
          <a:p>
            <a:pPr algn="l">
              <a:lnSpc>
                <a:spcPts val="2800"/>
              </a:lnSpc>
              <a:spcBef>
                <a:spcPct val="0"/>
              </a:spcBef>
            </a:pPr>
            <a:endParaRPr lang="en-US" sz="2000" b="1" dirty="0">
              <a:solidFill>
                <a:srgbClr val="000000"/>
              </a:solidFill>
              <a:latin typeface="Public Sans" panose="020B0604020202020204" charset="0"/>
              <a:ea typeface="Aileron Bold"/>
              <a:cs typeface="Aileron Bold"/>
              <a:sym typeface="Aileron Bold"/>
            </a:endParaRPr>
          </a:p>
        </p:txBody>
      </p:sp>
      <p:sp>
        <p:nvSpPr>
          <p:cNvPr id="26" name="Freeform 26"/>
          <p:cNvSpPr/>
          <p:nvPr/>
        </p:nvSpPr>
        <p:spPr>
          <a:xfrm>
            <a:off x="10052515" y="4871494"/>
            <a:ext cx="903264" cy="279191"/>
          </a:xfrm>
          <a:custGeom>
            <a:avLst/>
            <a:gdLst/>
            <a:ahLst/>
            <a:cxnLst/>
            <a:rect l="l" t="t" r="r" b="b"/>
            <a:pathLst>
              <a:path w="903264" h="279191">
                <a:moveTo>
                  <a:pt x="0" y="0"/>
                </a:moveTo>
                <a:lnTo>
                  <a:pt x="903264" y="0"/>
                </a:lnTo>
                <a:lnTo>
                  <a:pt x="903264" y="279191"/>
                </a:lnTo>
                <a:lnTo>
                  <a:pt x="0" y="279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11132867" y="4803923"/>
            <a:ext cx="3141280" cy="340991"/>
          </a:xfrm>
          <a:prstGeom prst="rect">
            <a:avLst/>
          </a:prstGeom>
        </p:spPr>
        <p:txBody>
          <a:bodyPr lIns="0" tIns="0" rIns="0" bIns="0" rtlCol="0" anchor="t">
            <a:spAutoFit/>
          </a:bodyPr>
          <a:lstStyle/>
          <a:p>
            <a:pPr algn="l">
              <a:lnSpc>
                <a:spcPts val="2948"/>
              </a:lnSpc>
              <a:spcBef>
                <a:spcPct val="0"/>
              </a:spcBef>
            </a:pPr>
            <a:r>
              <a:rPr lang="en-US" sz="2106" b="1">
                <a:solidFill>
                  <a:srgbClr val="000000"/>
                </a:solidFill>
                <a:latin typeface="Public Sans" panose="020B0604020202020204" charset="0"/>
                <a:ea typeface="Aileron Bold"/>
                <a:cs typeface="Aileron Bold"/>
                <a:sym typeface="Aileron Bold"/>
              </a:rPr>
              <a:t>Bước 3:  Loại bỏ dư thừa</a:t>
            </a:r>
          </a:p>
        </p:txBody>
      </p:sp>
      <p:sp>
        <p:nvSpPr>
          <p:cNvPr id="28" name="TextBox 28"/>
          <p:cNvSpPr txBox="1"/>
          <p:nvPr/>
        </p:nvSpPr>
        <p:spPr>
          <a:xfrm>
            <a:off x="10130898" y="5227311"/>
            <a:ext cx="433088" cy="581921"/>
          </a:xfrm>
          <a:prstGeom prst="rect">
            <a:avLst/>
          </a:prstGeom>
        </p:spPr>
        <p:txBody>
          <a:bodyPr lIns="0" tIns="0" rIns="0" bIns="0" rtlCol="0" anchor="t">
            <a:spAutoFit/>
          </a:bodyPr>
          <a:lstStyle/>
          <a:p>
            <a:pPr algn="ctr">
              <a:lnSpc>
                <a:spcPts val="4774"/>
              </a:lnSpc>
              <a:spcBef>
                <a:spcPct val="0"/>
              </a:spcBef>
            </a:pPr>
            <a:r>
              <a:rPr lang="en-US" sz="3410" b="1">
                <a:solidFill>
                  <a:srgbClr val="000000"/>
                </a:solidFill>
                <a:latin typeface="Public Sans" panose="020B0604020202020204" charset="0"/>
                <a:ea typeface="Aileron Bold"/>
                <a:cs typeface="Aileron Bold"/>
                <a:sym typeface="Aileron Bold"/>
              </a:rPr>
              <a:t>→</a:t>
            </a:r>
          </a:p>
        </p:txBody>
      </p:sp>
      <p:sp>
        <p:nvSpPr>
          <p:cNvPr id="29" name="TextBox 29"/>
          <p:cNvSpPr txBox="1"/>
          <p:nvPr/>
        </p:nvSpPr>
        <p:spPr>
          <a:xfrm>
            <a:off x="10955779" y="5246361"/>
            <a:ext cx="6280169" cy="1594002"/>
          </a:xfrm>
          <a:prstGeom prst="rect">
            <a:avLst/>
          </a:prstGeom>
        </p:spPr>
        <p:txBody>
          <a:bodyPr lIns="0" tIns="0" rIns="0" bIns="0" rtlCol="0" anchor="t">
            <a:spAutoFit/>
          </a:bodyPr>
          <a:lstStyle/>
          <a:p>
            <a:pPr algn="l">
              <a:lnSpc>
                <a:spcPts val="3229"/>
              </a:lnSpc>
              <a:spcBef>
                <a:spcPct val="0"/>
              </a:spcBef>
            </a:pPr>
            <a:r>
              <a:rPr lang="en-US" sz="2306" b="1">
                <a:solidFill>
                  <a:srgbClr val="000000"/>
                </a:solidFill>
                <a:latin typeface="Public Sans" panose="020B0604020202020204" charset="0"/>
                <a:ea typeface="Aileron Bold"/>
                <a:cs typeface="Aileron Bold"/>
                <a:sym typeface="Aileron Bold"/>
              </a:rPr>
              <a:t>Không có PTH dư thừa</a:t>
            </a:r>
          </a:p>
          <a:p>
            <a:pPr algn="l">
              <a:lnSpc>
                <a:spcPts val="3229"/>
              </a:lnSpc>
              <a:spcBef>
                <a:spcPct val="0"/>
              </a:spcBef>
            </a:pPr>
            <a:r>
              <a:rPr lang="en-US" sz="2306" b="1">
                <a:solidFill>
                  <a:srgbClr val="000000"/>
                </a:solidFill>
                <a:latin typeface="Public Sans" panose="020B0604020202020204" charset="0"/>
                <a:ea typeface="Aileron Bold"/>
                <a:cs typeface="Aileron Bold"/>
                <a:sym typeface="Aileron Bold"/>
              </a:rPr>
              <a:t>KL: Tập phủ tối thiểu của F₄’={BH→I;GC→A;I→J;AE→G;D→B;I→H}</a:t>
            </a:r>
          </a:p>
          <a:p>
            <a:pPr algn="l">
              <a:lnSpc>
                <a:spcPts val="3229"/>
              </a:lnSpc>
              <a:spcBef>
                <a:spcPct val="0"/>
              </a:spcBef>
            </a:pPr>
            <a:endParaRPr lang="en-US" sz="2306" b="1">
              <a:solidFill>
                <a:srgbClr val="000000"/>
              </a:solidFill>
              <a:latin typeface="Public Sans" panose="020B0604020202020204" charset="0"/>
              <a:ea typeface="Aileron Bold"/>
              <a:cs typeface="Aileron Bold"/>
              <a:sym typeface="Aileron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TỔNG HỢP 1 </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7838340" y="-199147"/>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6948511" y="20590"/>
            <a:ext cx="8178215" cy="1537732"/>
            <a:chOff x="0" y="0"/>
            <a:chExt cx="2153933" cy="405000"/>
          </a:xfrm>
        </p:grpSpPr>
        <p:sp>
          <p:nvSpPr>
            <p:cNvPr id="7" name="Freeform 7"/>
            <p:cNvSpPr/>
            <p:nvPr/>
          </p:nvSpPr>
          <p:spPr>
            <a:xfrm>
              <a:off x="0" y="0"/>
              <a:ext cx="2153933" cy="405000"/>
            </a:xfrm>
            <a:custGeom>
              <a:avLst/>
              <a:gdLst/>
              <a:ahLst/>
              <a:cxnLst/>
              <a:rect l="l" t="t" r="r" b="b"/>
              <a:pathLst>
                <a:path w="2153933" h="405000">
                  <a:moveTo>
                    <a:pt x="48279" y="0"/>
                  </a:moveTo>
                  <a:lnTo>
                    <a:pt x="2105654" y="0"/>
                  </a:lnTo>
                  <a:cubicBezTo>
                    <a:pt x="2118458" y="0"/>
                    <a:pt x="2130739" y="5087"/>
                    <a:pt x="2139793" y="14141"/>
                  </a:cubicBezTo>
                  <a:cubicBezTo>
                    <a:pt x="2148847" y="23195"/>
                    <a:pt x="2153933" y="35475"/>
                    <a:pt x="2153933" y="48279"/>
                  </a:cubicBezTo>
                  <a:lnTo>
                    <a:pt x="2153933" y="356720"/>
                  </a:lnTo>
                  <a:cubicBezTo>
                    <a:pt x="2153933" y="369525"/>
                    <a:pt x="2148847" y="381805"/>
                    <a:pt x="2139793" y="390859"/>
                  </a:cubicBezTo>
                  <a:cubicBezTo>
                    <a:pt x="2130739" y="399913"/>
                    <a:pt x="2118458" y="405000"/>
                    <a:pt x="2105654" y="405000"/>
                  </a:cubicBezTo>
                  <a:lnTo>
                    <a:pt x="48279" y="405000"/>
                  </a:lnTo>
                  <a:cubicBezTo>
                    <a:pt x="35475" y="405000"/>
                    <a:pt x="23195" y="399913"/>
                    <a:pt x="14141" y="390859"/>
                  </a:cubicBezTo>
                  <a:cubicBezTo>
                    <a:pt x="5087" y="381805"/>
                    <a:pt x="0" y="369525"/>
                    <a:pt x="0" y="356720"/>
                  </a:cubicBezTo>
                  <a:lnTo>
                    <a:pt x="0" y="48279"/>
                  </a:lnTo>
                  <a:cubicBezTo>
                    <a:pt x="0" y="35475"/>
                    <a:pt x="5087" y="23195"/>
                    <a:pt x="14141" y="14141"/>
                  </a:cubicBezTo>
                  <a:cubicBezTo>
                    <a:pt x="23195" y="5087"/>
                    <a:pt x="35475" y="0"/>
                    <a:pt x="48279" y="0"/>
                  </a:cubicBezTo>
                  <a:close/>
                </a:path>
              </a:pathLst>
            </a:custGeom>
            <a:solidFill>
              <a:srgbClr val="E1EDFC"/>
            </a:solidFill>
          </p:spPr>
        </p:sp>
        <p:sp>
          <p:nvSpPr>
            <p:cNvPr id="8" name="TextBox 8"/>
            <p:cNvSpPr txBox="1"/>
            <p:nvPr/>
          </p:nvSpPr>
          <p:spPr>
            <a:xfrm>
              <a:off x="0" y="-57150"/>
              <a:ext cx="2153933" cy="4621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443636" y="1292391"/>
            <a:ext cx="3280764" cy="362984"/>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Public Sans Bold"/>
                <a:ea typeface="Public Sans Bold"/>
                <a:cs typeface="Public Sans Bold"/>
                <a:sym typeface="Public Sans Bold"/>
              </a:rPr>
              <a:t>Nguyễn Hồng Phi  Yến</a:t>
            </a:r>
          </a:p>
        </p:txBody>
      </p:sp>
      <p:sp>
        <p:nvSpPr>
          <p:cNvPr id="10" name="TextBox 10"/>
          <p:cNvSpPr txBox="1"/>
          <p:nvPr/>
        </p:nvSpPr>
        <p:spPr>
          <a:xfrm>
            <a:off x="-597619" y="3333824"/>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1" name="Freeform 11"/>
          <p:cNvSpPr/>
          <p:nvPr/>
        </p:nvSpPr>
        <p:spPr>
          <a:xfrm>
            <a:off x="437428" y="244020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2313107"/>
            <a:ext cx="7225422" cy="976629"/>
          </a:xfrm>
          <a:prstGeom prst="rect">
            <a:avLst/>
          </a:prstGeom>
        </p:spPr>
        <p:txBody>
          <a:bodyPr lIns="0" tIns="0" rIns="0" bIns="0" rtlCol="0" anchor="t">
            <a:spAutoFit/>
          </a:bodyPr>
          <a:lstStyle/>
          <a:p>
            <a:pPr algn="l">
              <a:lnSpc>
                <a:spcPts val="3780"/>
              </a:lnSpc>
              <a:spcBef>
                <a:spcPct val="0"/>
              </a:spcBef>
            </a:pPr>
            <a:r>
              <a:rPr lang="en-US" sz="2700" b="1">
                <a:solidFill>
                  <a:srgbClr val="000000"/>
                </a:solidFill>
                <a:latin typeface="Public Sans Bold"/>
                <a:ea typeface="Public Sans Bold"/>
                <a:cs typeface="Public Sans Bold"/>
                <a:sym typeface="Public Sans Bold"/>
              </a:rPr>
              <a:t>a)    Q(ABCDEG); F={A→BC, C→DE, E→G} </a:t>
            </a:r>
          </a:p>
          <a:p>
            <a:pPr algn="l">
              <a:lnSpc>
                <a:spcPts val="4060"/>
              </a:lnSpc>
              <a:spcBef>
                <a:spcPct val="0"/>
              </a:spcBef>
            </a:pPr>
            <a:endParaRPr lang="en-US" sz="2700" b="1">
              <a:solidFill>
                <a:srgbClr val="000000"/>
              </a:solidFill>
              <a:latin typeface="Public Sans Bold"/>
              <a:ea typeface="Public Sans Bold"/>
              <a:cs typeface="Public Sans Bold"/>
              <a:sym typeface="Public Sans Bold"/>
            </a:endParaRPr>
          </a:p>
        </p:txBody>
      </p:sp>
      <p:sp>
        <p:nvSpPr>
          <p:cNvPr id="13" name="TextBox 13"/>
          <p:cNvSpPr txBox="1"/>
          <p:nvPr/>
        </p:nvSpPr>
        <p:spPr>
          <a:xfrm>
            <a:off x="7425929" y="395919"/>
            <a:ext cx="7435850"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Cho biết dạng chuẩn của các lược đồ quan hệ sau: </a:t>
            </a:r>
          </a:p>
        </p:txBody>
      </p:sp>
      <p:sp>
        <p:nvSpPr>
          <p:cNvPr id="14" name="TextBox 14"/>
          <p:cNvSpPr txBox="1"/>
          <p:nvPr/>
        </p:nvSpPr>
        <p:spPr>
          <a:xfrm>
            <a:off x="1656689" y="2930232"/>
            <a:ext cx="5123457" cy="1198878"/>
          </a:xfrm>
          <a:prstGeom prst="rect">
            <a:avLst/>
          </a:prstGeom>
        </p:spPr>
        <p:txBody>
          <a:bodyPr wrap="square" lIns="0" tIns="0" rIns="0" bIns="0" rtlCol="0" anchor="t">
            <a:spAutoFit/>
          </a:bodyPr>
          <a:lstStyle/>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ABCDEG – BCDEG = A</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TG= ACE -- BCDEG = CE</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{ABCDEG} = R+ ( </a:t>
            </a:r>
            <a:r>
              <a:rPr lang="en-US" sz="2300" b="1" dirty="0" err="1">
                <a:solidFill>
                  <a:srgbClr val="000000"/>
                </a:solidFill>
                <a:latin typeface="Public Sans Bold"/>
                <a:ea typeface="Public Sans Bold"/>
                <a:cs typeface="Public Sans Bold"/>
                <a:sym typeface="Public Sans Bold"/>
              </a:rPr>
              <a:t>chỉ</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có</a:t>
            </a:r>
            <a:r>
              <a:rPr lang="en-US" sz="2300" b="1" dirty="0">
                <a:solidFill>
                  <a:srgbClr val="000000"/>
                </a:solidFill>
                <a:latin typeface="Public Sans Bold"/>
                <a:ea typeface="Public Sans Bold"/>
                <a:cs typeface="Public Sans Bold"/>
                <a:sym typeface="Public Sans Bold"/>
              </a:rPr>
              <a:t> 1 </a:t>
            </a:r>
            <a:r>
              <a:rPr lang="en-US" sz="2300" b="1" dirty="0" err="1">
                <a:solidFill>
                  <a:srgbClr val="000000"/>
                </a:solidFill>
                <a:latin typeface="Public Sans Bold"/>
                <a:ea typeface="Public Sans Bold"/>
                <a:cs typeface="Public Sans Bold"/>
                <a:sym typeface="Public Sans Bold"/>
              </a:rPr>
              <a:t>khóa</a:t>
            </a:r>
            <a:r>
              <a:rPr lang="en-US" sz="2300" b="1" dirty="0">
                <a:solidFill>
                  <a:srgbClr val="000000"/>
                </a:solidFill>
                <a:latin typeface="Public Sans Bold"/>
                <a:ea typeface="Public Sans Bold"/>
                <a:cs typeface="Public Sans Bold"/>
                <a:sym typeface="Public Sans Bold"/>
              </a:rPr>
              <a:t> )</a:t>
            </a:r>
          </a:p>
        </p:txBody>
      </p:sp>
      <p:sp>
        <p:nvSpPr>
          <p:cNvPr id="15" name="TextBox 15"/>
          <p:cNvSpPr txBox="1"/>
          <p:nvPr/>
        </p:nvSpPr>
        <p:spPr>
          <a:xfrm>
            <a:off x="1930986" y="4452960"/>
            <a:ext cx="1951995" cy="313175"/>
          </a:xfrm>
          <a:prstGeom prst="rect">
            <a:avLst/>
          </a:prstGeom>
        </p:spPr>
        <p:txBody>
          <a:bodyPr lIns="0" tIns="0" rIns="0" bIns="0" rtlCol="0" anchor="t">
            <a:spAutoFit/>
          </a:bodyPr>
          <a:lstStyle/>
          <a:p>
            <a:pPr algn="ctr">
              <a:lnSpc>
                <a:spcPts val="2444"/>
              </a:lnSpc>
            </a:pPr>
            <a:r>
              <a:rPr lang="en-US" sz="1745" b="1">
                <a:solidFill>
                  <a:srgbClr val="FFFFFF"/>
                </a:solidFill>
                <a:latin typeface="Public Sans Bold"/>
                <a:ea typeface="Public Sans Bold"/>
                <a:cs typeface="Public Sans Bold"/>
                <a:sym typeface="Public Sans Bold"/>
              </a:rPr>
              <a:t>Sea Level Rise</a:t>
            </a:r>
          </a:p>
        </p:txBody>
      </p:sp>
      <p:graphicFrame>
        <p:nvGraphicFramePr>
          <p:cNvPr id="16" name="Table 16"/>
          <p:cNvGraphicFramePr>
            <a:graphicFrameLocks noGrp="1"/>
          </p:cNvGraphicFramePr>
          <p:nvPr>
            <p:extLst>
              <p:ext uri="{D42A27DB-BD31-4B8C-83A1-F6EECF244321}">
                <p14:modId xmlns:p14="http://schemas.microsoft.com/office/powerpoint/2010/main" val="3145673526"/>
              </p:ext>
            </p:extLst>
          </p:nvPr>
        </p:nvGraphicFramePr>
        <p:xfrm>
          <a:off x="1028700" y="4500585"/>
          <a:ext cx="4730971" cy="4534924"/>
        </p:xfrm>
        <a:graphic>
          <a:graphicData uri="http://schemas.openxmlformats.org/drawingml/2006/table">
            <a:tbl>
              <a:tblPr/>
              <a:tblGrid>
                <a:gridCol w="952500">
                  <a:extLst>
                    <a:ext uri="{9D8B030D-6E8A-4147-A177-3AD203B41FA5}">
                      <a16:colId xmlns:a16="http://schemas.microsoft.com/office/drawing/2014/main" val="20000"/>
                    </a:ext>
                  </a:extLst>
                </a:gridCol>
                <a:gridCol w="854417">
                  <a:extLst>
                    <a:ext uri="{9D8B030D-6E8A-4147-A177-3AD203B41FA5}">
                      <a16:colId xmlns:a16="http://schemas.microsoft.com/office/drawing/2014/main" val="20001"/>
                    </a:ext>
                  </a:extLst>
                </a:gridCol>
                <a:gridCol w="1202983">
                  <a:extLst>
                    <a:ext uri="{9D8B030D-6E8A-4147-A177-3AD203B41FA5}">
                      <a16:colId xmlns:a16="http://schemas.microsoft.com/office/drawing/2014/main" val="20002"/>
                    </a:ext>
                  </a:extLst>
                </a:gridCol>
                <a:gridCol w="720224">
                  <a:extLst>
                    <a:ext uri="{9D8B030D-6E8A-4147-A177-3AD203B41FA5}">
                      <a16:colId xmlns:a16="http://schemas.microsoft.com/office/drawing/2014/main" val="20003"/>
                    </a:ext>
                  </a:extLst>
                </a:gridCol>
                <a:gridCol w="1000847">
                  <a:extLst>
                    <a:ext uri="{9D8B030D-6E8A-4147-A177-3AD203B41FA5}">
                      <a16:colId xmlns:a16="http://schemas.microsoft.com/office/drawing/2014/main" val="20004"/>
                    </a:ext>
                  </a:extLst>
                </a:gridCol>
              </a:tblGrid>
              <a:tr h="979739">
                <a:tc>
                  <a:txBody>
                    <a:bodyPr/>
                    <a:lstStyle/>
                    <a:p>
                      <a:pPr algn="ctr">
                        <a:lnSpc>
                          <a:spcPts val="2555"/>
                        </a:lnSpc>
                        <a:defRPr/>
                      </a:pPr>
                      <a:r>
                        <a:rPr lang="en-US" sz="1825" b="1">
                          <a:solidFill>
                            <a:srgbClr val="000000"/>
                          </a:solidFill>
                          <a:latin typeface="Arimo Bold"/>
                          <a:ea typeface="Arimo Bold"/>
                          <a:cs typeface="Arimo Bold"/>
                          <a:sym typeface="Arimo Bold"/>
                        </a:rPr>
                        <a:t>Xi</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Arimo Bold"/>
                          <a:ea typeface="Arimo Bold"/>
                          <a:cs typeface="Arimo Bold"/>
                          <a:sym typeface="Arimo Bold"/>
                        </a:rPr>
                        <a:t>Xi U TN</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Public Sans Bold"/>
                          <a:ea typeface="Public Sans Bold"/>
                          <a:cs typeface="Public Sans Bold"/>
                          <a:sym typeface="Public Sans Bold"/>
                        </a:rPr>
                        <a:t>(Xi U TN)+</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Public Sans Bold"/>
                          <a:ea typeface="Public Sans Bold"/>
                          <a:cs typeface="Public Sans Bold"/>
                          <a:sym typeface="Public Sans Bold"/>
                        </a:rPr>
                        <a:t>SIÊU KHÓA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KHÓA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6593">
                <a:tc>
                  <a:txBody>
                    <a:bodyPr/>
                    <a:lstStyle/>
                    <a:p>
                      <a:pPr algn="l">
                        <a:lnSpc>
                          <a:spcPts val="1999"/>
                        </a:lnSpc>
                        <a:defRPr/>
                      </a:pPr>
                      <a:r>
                        <a:rPr lang="en-US" sz="1428" b="1">
                          <a:solidFill>
                            <a:srgbClr val="000000"/>
                          </a:solidFill>
                          <a:latin typeface="Arimo Bold"/>
                          <a:ea typeface="Arimo Bold"/>
                          <a:cs typeface="Arimo Bold"/>
                          <a:sym typeface="Arimo Bold"/>
                        </a:rPr>
                        <a:t>RỖNG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dirty="0">
                          <a:solidFill>
                            <a:srgbClr val="000000"/>
                          </a:solidFill>
                          <a:latin typeface="Public Sans Bold"/>
                          <a:ea typeface="Public Sans Bold"/>
                          <a:cs typeface="Public Sans Bold"/>
                          <a:sym typeface="Public Sans Bold"/>
                        </a:rPr>
                        <a:t>A</a:t>
                      </a:r>
                      <a:endParaRPr lang="en-US" sz="1100" dirty="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50932">
                <a:tc>
                  <a:txBody>
                    <a:bodyPr/>
                    <a:lstStyle/>
                    <a:p>
                      <a:pPr algn="l">
                        <a:lnSpc>
                          <a:spcPts val="2221"/>
                        </a:lnSpc>
                        <a:defRPr/>
                      </a:pPr>
                      <a:r>
                        <a:rPr lang="en-US" sz="1587" b="1">
                          <a:solidFill>
                            <a:srgbClr val="000000"/>
                          </a:solidFill>
                          <a:latin typeface="Public Sans Bold"/>
                          <a:ea typeface="Public Sans Bold"/>
                          <a:cs typeface="Public Sans Bold"/>
                          <a:sym typeface="Public Sans Bold"/>
                        </a:rPr>
                        <a:t>E</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AE</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AE</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7694">
                <a:tc>
                  <a:txBody>
                    <a:bodyPr/>
                    <a:lstStyle/>
                    <a:p>
                      <a:pPr algn="l">
                        <a:lnSpc>
                          <a:spcPts val="2221"/>
                        </a:lnSpc>
                        <a:defRPr/>
                      </a:pPr>
                      <a:r>
                        <a:rPr lang="en-US" sz="1587" b="1">
                          <a:solidFill>
                            <a:srgbClr val="000000"/>
                          </a:solidFill>
                          <a:latin typeface="Public Sans Bold"/>
                          <a:ea typeface="Public Sans Bold"/>
                          <a:cs typeface="Public Sans Bold"/>
                          <a:sym typeface="Public Sans Bold"/>
                        </a:rPr>
                        <a:t>C</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AC</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AC</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9619">
                <a:tc>
                  <a:txBody>
                    <a:bodyPr/>
                    <a:lstStyle/>
                    <a:p>
                      <a:pPr algn="l">
                        <a:lnSpc>
                          <a:spcPts val="2221"/>
                        </a:lnSpc>
                        <a:defRPr/>
                      </a:pPr>
                      <a:r>
                        <a:rPr lang="en-US" sz="1587" b="1">
                          <a:solidFill>
                            <a:srgbClr val="000000"/>
                          </a:solidFill>
                          <a:latin typeface="Public Sans Bold"/>
                          <a:ea typeface="Public Sans Bold"/>
                          <a:cs typeface="Public Sans Bold"/>
                          <a:sym typeface="Public Sans Bold"/>
                        </a:rPr>
                        <a:t>EC</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ACE</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ACE</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dirty="0">
                          <a:solidFill>
                            <a:srgbClr val="000000"/>
                          </a:solidFill>
                          <a:latin typeface="Public Sans Bold"/>
                          <a:ea typeface="Public Sans Bold"/>
                          <a:cs typeface="Public Sans Bold"/>
                          <a:sym typeface="Public Sans Bold"/>
                        </a:rPr>
                        <a:t>/</a:t>
                      </a:r>
                      <a:endParaRPr lang="en-US" sz="1100" dirty="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 name="TextBox 17"/>
          <p:cNvSpPr txBox="1"/>
          <p:nvPr/>
        </p:nvSpPr>
        <p:spPr>
          <a:xfrm>
            <a:off x="9144000" y="1914907"/>
            <a:ext cx="7642027" cy="719962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khóa là A</a:t>
            </a:r>
          </a:p>
          <a:p>
            <a:pPr algn="l">
              <a:lnSpc>
                <a:spcPts val="3220"/>
              </a:lnSpc>
              <a:spcBef>
                <a:spcPct val="0"/>
              </a:spcBef>
            </a:pPr>
            <a:endParaRPr lang="en-US" sz="2300" b="1">
              <a:solidFill>
                <a:srgbClr val="000000"/>
              </a:solidFill>
              <a:latin typeface="Public Sans Bold"/>
              <a:ea typeface="Public Sans Bold"/>
              <a:cs typeface="Public Sans Bold"/>
              <a:sym typeface="Public Sans Bold"/>
            </a:endParaRP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dạng chuẩn:</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+Tách VP thành 1 thuộc tính:</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F={A→BC, C→DE, E→G}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C →D, C→E, E →G vi phạm do VT không phải là SK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KL: Lược đồ không đạt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3NF C →D, C→E, E →G vi phạm do VT không phải là SK và VP không phải là thuộc tính khóa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KL: Lược đồ không đạt 3NF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2NF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C →D, C→E, E →G vi phạm do không phụ thuộc hàm đầy đủ.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KL: Lược đồ không đạt 2NF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1NF: Không vi phạm do thuộc tính không khoá phụ thuộc vào thuộc tính khoá.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Q đạt 1NF</a:t>
            </a:r>
          </a:p>
        </p:txBody>
      </p:sp>
      <p:sp>
        <p:nvSpPr>
          <p:cNvPr id="18" name="Freeform 18"/>
          <p:cNvSpPr/>
          <p:nvPr/>
        </p:nvSpPr>
        <p:spPr>
          <a:xfrm>
            <a:off x="8050406" y="2030167"/>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8305801" y="393421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8254122" y="534840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8254122" y="6547815"/>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8305801" y="7966303"/>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8050406" y="8832341"/>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TỔNG HỢP 1 </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7838340" y="-199147"/>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6948511" y="20590"/>
            <a:ext cx="8178215" cy="1537732"/>
            <a:chOff x="0" y="0"/>
            <a:chExt cx="2153933" cy="405000"/>
          </a:xfrm>
        </p:grpSpPr>
        <p:sp>
          <p:nvSpPr>
            <p:cNvPr id="7" name="Freeform 7"/>
            <p:cNvSpPr/>
            <p:nvPr/>
          </p:nvSpPr>
          <p:spPr>
            <a:xfrm>
              <a:off x="0" y="0"/>
              <a:ext cx="2153933" cy="405000"/>
            </a:xfrm>
            <a:custGeom>
              <a:avLst/>
              <a:gdLst/>
              <a:ahLst/>
              <a:cxnLst/>
              <a:rect l="l" t="t" r="r" b="b"/>
              <a:pathLst>
                <a:path w="2153933" h="405000">
                  <a:moveTo>
                    <a:pt x="48279" y="0"/>
                  </a:moveTo>
                  <a:lnTo>
                    <a:pt x="2105654" y="0"/>
                  </a:lnTo>
                  <a:cubicBezTo>
                    <a:pt x="2118458" y="0"/>
                    <a:pt x="2130739" y="5087"/>
                    <a:pt x="2139793" y="14141"/>
                  </a:cubicBezTo>
                  <a:cubicBezTo>
                    <a:pt x="2148847" y="23195"/>
                    <a:pt x="2153933" y="35475"/>
                    <a:pt x="2153933" y="48279"/>
                  </a:cubicBezTo>
                  <a:lnTo>
                    <a:pt x="2153933" y="356720"/>
                  </a:lnTo>
                  <a:cubicBezTo>
                    <a:pt x="2153933" y="369525"/>
                    <a:pt x="2148847" y="381805"/>
                    <a:pt x="2139793" y="390859"/>
                  </a:cubicBezTo>
                  <a:cubicBezTo>
                    <a:pt x="2130739" y="399913"/>
                    <a:pt x="2118458" y="405000"/>
                    <a:pt x="2105654" y="405000"/>
                  </a:cubicBezTo>
                  <a:lnTo>
                    <a:pt x="48279" y="405000"/>
                  </a:lnTo>
                  <a:cubicBezTo>
                    <a:pt x="35475" y="405000"/>
                    <a:pt x="23195" y="399913"/>
                    <a:pt x="14141" y="390859"/>
                  </a:cubicBezTo>
                  <a:cubicBezTo>
                    <a:pt x="5087" y="381805"/>
                    <a:pt x="0" y="369525"/>
                    <a:pt x="0" y="356720"/>
                  </a:cubicBezTo>
                  <a:lnTo>
                    <a:pt x="0" y="48279"/>
                  </a:lnTo>
                  <a:cubicBezTo>
                    <a:pt x="0" y="35475"/>
                    <a:pt x="5087" y="23195"/>
                    <a:pt x="14141" y="14141"/>
                  </a:cubicBezTo>
                  <a:cubicBezTo>
                    <a:pt x="23195" y="5087"/>
                    <a:pt x="35475" y="0"/>
                    <a:pt x="48279" y="0"/>
                  </a:cubicBezTo>
                  <a:close/>
                </a:path>
              </a:pathLst>
            </a:custGeom>
            <a:solidFill>
              <a:srgbClr val="E1EDFC"/>
            </a:solidFill>
          </p:spPr>
        </p:sp>
        <p:sp>
          <p:nvSpPr>
            <p:cNvPr id="8" name="TextBox 8"/>
            <p:cNvSpPr txBox="1"/>
            <p:nvPr/>
          </p:nvSpPr>
          <p:spPr>
            <a:xfrm>
              <a:off x="0" y="-57150"/>
              <a:ext cx="2153933" cy="4621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443635" y="1292391"/>
            <a:ext cx="3128359" cy="362984"/>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Public Sans Bold"/>
                <a:ea typeface="Public Sans Bold"/>
                <a:cs typeface="Public Sans Bold"/>
                <a:sym typeface="Public Sans Bold"/>
              </a:rPr>
              <a:t>Nguyễn Hồng Phi  Yến</a:t>
            </a:r>
          </a:p>
        </p:txBody>
      </p:sp>
      <p:sp>
        <p:nvSpPr>
          <p:cNvPr id="10" name="TextBox 10"/>
          <p:cNvSpPr txBox="1"/>
          <p:nvPr/>
        </p:nvSpPr>
        <p:spPr>
          <a:xfrm>
            <a:off x="-597619" y="3333824"/>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1" name="Freeform 11"/>
          <p:cNvSpPr/>
          <p:nvPr/>
        </p:nvSpPr>
        <p:spPr>
          <a:xfrm>
            <a:off x="437428" y="244020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2313107"/>
            <a:ext cx="7225422" cy="1452879"/>
          </a:xfrm>
          <a:prstGeom prst="rect">
            <a:avLst/>
          </a:prstGeom>
        </p:spPr>
        <p:txBody>
          <a:bodyPr lIns="0" tIns="0" rIns="0" bIns="0" rtlCol="0" anchor="t">
            <a:spAutoFit/>
          </a:bodyPr>
          <a:lstStyle/>
          <a:p>
            <a:pPr algn="l">
              <a:lnSpc>
                <a:spcPts val="3780"/>
              </a:lnSpc>
              <a:spcBef>
                <a:spcPct val="0"/>
              </a:spcBef>
            </a:pPr>
            <a:r>
              <a:rPr lang="en-US" sz="2700" b="1">
                <a:solidFill>
                  <a:srgbClr val="000000"/>
                </a:solidFill>
                <a:latin typeface="Public Sans Bold"/>
                <a:ea typeface="Public Sans Bold"/>
                <a:cs typeface="Public Sans Bold"/>
                <a:sym typeface="Public Sans Bold"/>
              </a:rPr>
              <a:t>b)  Q(ABCDEGH); F={C→AB, D→E, B→G} </a:t>
            </a:r>
          </a:p>
          <a:p>
            <a:pPr algn="l">
              <a:lnSpc>
                <a:spcPts val="3780"/>
              </a:lnSpc>
              <a:spcBef>
                <a:spcPct val="0"/>
              </a:spcBef>
            </a:pPr>
            <a:endParaRPr lang="en-US" sz="2700" b="1">
              <a:solidFill>
                <a:srgbClr val="000000"/>
              </a:solidFill>
              <a:latin typeface="Public Sans Bold"/>
              <a:ea typeface="Public Sans Bold"/>
              <a:cs typeface="Public Sans Bold"/>
              <a:sym typeface="Public Sans Bold"/>
            </a:endParaRPr>
          </a:p>
          <a:p>
            <a:pPr algn="l">
              <a:lnSpc>
                <a:spcPts val="4060"/>
              </a:lnSpc>
              <a:spcBef>
                <a:spcPct val="0"/>
              </a:spcBef>
            </a:pPr>
            <a:endParaRPr lang="en-US" sz="2700" b="1">
              <a:solidFill>
                <a:srgbClr val="000000"/>
              </a:solidFill>
              <a:latin typeface="Public Sans Bold"/>
              <a:ea typeface="Public Sans Bold"/>
              <a:cs typeface="Public Sans Bold"/>
              <a:sym typeface="Public Sans Bold"/>
            </a:endParaRPr>
          </a:p>
        </p:txBody>
      </p:sp>
      <p:sp>
        <p:nvSpPr>
          <p:cNvPr id="13" name="TextBox 13"/>
          <p:cNvSpPr txBox="1"/>
          <p:nvPr/>
        </p:nvSpPr>
        <p:spPr>
          <a:xfrm>
            <a:off x="7425929" y="395919"/>
            <a:ext cx="7435850"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Cho biết dạng chuẩn của các lược đồ quan hệ sau: </a:t>
            </a:r>
          </a:p>
        </p:txBody>
      </p:sp>
      <p:sp>
        <p:nvSpPr>
          <p:cNvPr id="14" name="TextBox 14"/>
          <p:cNvSpPr txBox="1"/>
          <p:nvPr/>
        </p:nvSpPr>
        <p:spPr>
          <a:xfrm>
            <a:off x="1656690" y="2930232"/>
            <a:ext cx="5291771" cy="1198878"/>
          </a:xfrm>
          <a:prstGeom prst="rect">
            <a:avLst/>
          </a:prstGeom>
        </p:spPr>
        <p:txBody>
          <a:bodyPr wrap="square" lIns="0" tIns="0" rIns="0" bIns="0" rtlCol="0" anchor="t">
            <a:spAutoFit/>
          </a:bodyPr>
          <a:lstStyle/>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ABCDEGH – ABEG= CDH</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TG= CDB – ABEG= B</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{CDHABEG} = R+ ( </a:t>
            </a:r>
            <a:r>
              <a:rPr lang="en-US" sz="2300" b="1" dirty="0" err="1">
                <a:solidFill>
                  <a:srgbClr val="000000"/>
                </a:solidFill>
                <a:latin typeface="Public Sans Bold"/>
                <a:ea typeface="Public Sans Bold"/>
                <a:cs typeface="Public Sans Bold"/>
                <a:sym typeface="Public Sans Bold"/>
              </a:rPr>
              <a:t>chỉ</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có</a:t>
            </a:r>
            <a:r>
              <a:rPr lang="en-US" sz="2300" b="1" dirty="0">
                <a:solidFill>
                  <a:srgbClr val="000000"/>
                </a:solidFill>
                <a:latin typeface="Public Sans Bold"/>
                <a:ea typeface="Public Sans Bold"/>
                <a:cs typeface="Public Sans Bold"/>
                <a:sym typeface="Public Sans Bold"/>
              </a:rPr>
              <a:t> 1 </a:t>
            </a:r>
            <a:r>
              <a:rPr lang="en-US" sz="2300" b="1" dirty="0" err="1">
                <a:solidFill>
                  <a:srgbClr val="000000"/>
                </a:solidFill>
                <a:latin typeface="Public Sans Bold"/>
                <a:ea typeface="Public Sans Bold"/>
                <a:cs typeface="Public Sans Bold"/>
                <a:sym typeface="Public Sans Bold"/>
              </a:rPr>
              <a:t>khóa</a:t>
            </a:r>
            <a:r>
              <a:rPr lang="en-US" sz="2300" b="1" dirty="0">
                <a:solidFill>
                  <a:srgbClr val="000000"/>
                </a:solidFill>
                <a:latin typeface="Public Sans Bold"/>
                <a:ea typeface="Public Sans Bold"/>
                <a:cs typeface="Public Sans Bold"/>
                <a:sym typeface="Public Sans Bold"/>
              </a:rPr>
              <a:t> )</a:t>
            </a:r>
          </a:p>
        </p:txBody>
      </p:sp>
      <p:sp>
        <p:nvSpPr>
          <p:cNvPr id="15" name="TextBox 15"/>
          <p:cNvSpPr txBox="1"/>
          <p:nvPr/>
        </p:nvSpPr>
        <p:spPr>
          <a:xfrm>
            <a:off x="1930986" y="4452960"/>
            <a:ext cx="1951995" cy="313175"/>
          </a:xfrm>
          <a:prstGeom prst="rect">
            <a:avLst/>
          </a:prstGeom>
        </p:spPr>
        <p:txBody>
          <a:bodyPr lIns="0" tIns="0" rIns="0" bIns="0" rtlCol="0" anchor="t">
            <a:spAutoFit/>
          </a:bodyPr>
          <a:lstStyle/>
          <a:p>
            <a:pPr algn="ctr">
              <a:lnSpc>
                <a:spcPts val="2444"/>
              </a:lnSpc>
            </a:pPr>
            <a:r>
              <a:rPr lang="en-US" sz="1745" b="1">
                <a:solidFill>
                  <a:srgbClr val="FFFFFF"/>
                </a:solidFill>
                <a:latin typeface="Public Sans Bold"/>
                <a:ea typeface="Public Sans Bold"/>
                <a:cs typeface="Public Sans Bold"/>
                <a:sym typeface="Public Sans Bold"/>
              </a:rPr>
              <a:t>Sea Level Rise</a:t>
            </a:r>
          </a:p>
        </p:txBody>
      </p:sp>
      <p:graphicFrame>
        <p:nvGraphicFramePr>
          <p:cNvPr id="16" name="Table 16"/>
          <p:cNvGraphicFramePr>
            <a:graphicFrameLocks noGrp="1"/>
          </p:cNvGraphicFramePr>
          <p:nvPr/>
        </p:nvGraphicFramePr>
        <p:xfrm>
          <a:off x="861690" y="4452960"/>
          <a:ext cx="4730971" cy="2955964"/>
        </p:xfrm>
        <a:graphic>
          <a:graphicData uri="http://schemas.openxmlformats.org/drawingml/2006/table">
            <a:tbl>
              <a:tblPr/>
              <a:tblGrid>
                <a:gridCol w="840789">
                  <a:extLst>
                    <a:ext uri="{9D8B030D-6E8A-4147-A177-3AD203B41FA5}">
                      <a16:colId xmlns:a16="http://schemas.microsoft.com/office/drawing/2014/main" val="20000"/>
                    </a:ext>
                  </a:extLst>
                </a:gridCol>
                <a:gridCol w="966128">
                  <a:extLst>
                    <a:ext uri="{9D8B030D-6E8A-4147-A177-3AD203B41FA5}">
                      <a16:colId xmlns:a16="http://schemas.microsoft.com/office/drawing/2014/main" val="20001"/>
                    </a:ext>
                  </a:extLst>
                </a:gridCol>
                <a:gridCol w="1062440">
                  <a:extLst>
                    <a:ext uri="{9D8B030D-6E8A-4147-A177-3AD203B41FA5}">
                      <a16:colId xmlns:a16="http://schemas.microsoft.com/office/drawing/2014/main" val="20002"/>
                    </a:ext>
                  </a:extLst>
                </a:gridCol>
                <a:gridCol w="860767">
                  <a:extLst>
                    <a:ext uri="{9D8B030D-6E8A-4147-A177-3AD203B41FA5}">
                      <a16:colId xmlns:a16="http://schemas.microsoft.com/office/drawing/2014/main" val="20003"/>
                    </a:ext>
                  </a:extLst>
                </a:gridCol>
                <a:gridCol w="1000847">
                  <a:extLst>
                    <a:ext uri="{9D8B030D-6E8A-4147-A177-3AD203B41FA5}">
                      <a16:colId xmlns:a16="http://schemas.microsoft.com/office/drawing/2014/main" val="20004"/>
                    </a:ext>
                  </a:extLst>
                </a:gridCol>
              </a:tblGrid>
              <a:tr h="983250">
                <a:tc>
                  <a:txBody>
                    <a:bodyPr/>
                    <a:lstStyle/>
                    <a:p>
                      <a:pPr algn="ctr">
                        <a:lnSpc>
                          <a:spcPts val="2555"/>
                        </a:lnSpc>
                        <a:defRPr/>
                      </a:pPr>
                      <a:r>
                        <a:rPr lang="en-US" sz="1825" b="1">
                          <a:solidFill>
                            <a:srgbClr val="000000"/>
                          </a:solidFill>
                          <a:latin typeface="Arimo Bold"/>
                          <a:ea typeface="Arimo Bold"/>
                          <a:cs typeface="Arimo Bold"/>
                          <a:sym typeface="Arimo Bold"/>
                        </a:rPr>
                        <a:t>Xi</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Arimo Bold"/>
                          <a:ea typeface="Arimo Bold"/>
                          <a:cs typeface="Arimo Bold"/>
                          <a:sym typeface="Arimo Bold"/>
                        </a:rPr>
                        <a:t>Xi U TN</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Public Sans Bold"/>
                          <a:ea typeface="Public Sans Bold"/>
                          <a:cs typeface="Public Sans Bold"/>
                          <a:sym typeface="Public Sans Bold"/>
                        </a:rPr>
                        <a:t>(Xi U TN)+</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555"/>
                        </a:lnSpc>
                        <a:defRPr/>
                      </a:pPr>
                      <a:r>
                        <a:rPr lang="en-US" sz="1825" b="1">
                          <a:solidFill>
                            <a:srgbClr val="000000"/>
                          </a:solidFill>
                          <a:latin typeface="Public Sans Bold"/>
                          <a:ea typeface="Public Sans Bold"/>
                          <a:cs typeface="Public Sans Bold"/>
                          <a:sym typeface="Public Sans Bold"/>
                        </a:rPr>
                        <a:t>SIÊU KHÓA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KHÓA</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7961">
                <a:tc>
                  <a:txBody>
                    <a:bodyPr/>
                    <a:lstStyle/>
                    <a:p>
                      <a:pPr algn="l">
                        <a:lnSpc>
                          <a:spcPts val="1999"/>
                        </a:lnSpc>
                        <a:defRPr/>
                      </a:pPr>
                      <a:r>
                        <a:rPr lang="en-US" sz="1428" b="1">
                          <a:solidFill>
                            <a:srgbClr val="000000"/>
                          </a:solidFill>
                          <a:latin typeface="Arimo Bold"/>
                          <a:ea typeface="Arimo Bold"/>
                          <a:cs typeface="Arimo Bold"/>
                          <a:sym typeface="Arimo Bold"/>
                        </a:rPr>
                        <a:t>RỖNG</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CDH</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ABCDEGH</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CDH</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CDH</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7961">
                <a:tc>
                  <a:txBody>
                    <a:bodyPr/>
                    <a:lstStyle/>
                    <a:p>
                      <a:pPr algn="l">
                        <a:lnSpc>
                          <a:spcPts val="2221"/>
                        </a:lnSpc>
                        <a:defRPr/>
                      </a:pPr>
                      <a:r>
                        <a:rPr lang="en-US" sz="1587">
                          <a:solidFill>
                            <a:srgbClr val="000000"/>
                          </a:solidFill>
                          <a:latin typeface="Public Sans"/>
                          <a:ea typeface="Public Sans"/>
                          <a:cs typeface="Public Sans"/>
                          <a:sym typeface="Public Sans"/>
                        </a:rPr>
                        <a:t>B</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CHDB</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ABCDEGH</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CDHB</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tc>
                  <a:txBody>
                    <a:bodyPr/>
                    <a:lstStyle/>
                    <a:p>
                      <a:pPr algn="ctr">
                        <a:lnSpc>
                          <a:spcPts val="2221"/>
                        </a:lnSpc>
                        <a:defRPr/>
                      </a:pPr>
                      <a:r>
                        <a:rPr lang="en-US" sz="1587" b="1">
                          <a:solidFill>
                            <a:srgbClr val="000000"/>
                          </a:solidFill>
                          <a:latin typeface="Public Sans Bold"/>
                          <a:ea typeface="Public Sans Bold"/>
                          <a:cs typeface="Public Sans Bold"/>
                          <a:sym typeface="Public Sans Bold"/>
                        </a:rPr>
                        <a:t>/</a:t>
                      </a:r>
                      <a:endParaRPr lang="en-US" sz="1100"/>
                    </a:p>
                  </a:txBody>
                  <a:tcPr marL="151168" marR="151168" marT="151168" marB="151168" anchor="ctr">
                    <a:lnL w="23991" cap="flat" cmpd="sng" algn="ctr">
                      <a:solidFill>
                        <a:srgbClr val="000000"/>
                      </a:solidFill>
                      <a:prstDash val="solid"/>
                      <a:round/>
                      <a:headEnd type="none" w="med" len="med"/>
                      <a:tailEnd type="none" w="med" len="med"/>
                    </a:lnL>
                    <a:lnR w="23991" cap="flat" cmpd="sng" algn="ctr">
                      <a:solidFill>
                        <a:srgbClr val="000000"/>
                      </a:solidFill>
                      <a:prstDash val="solid"/>
                      <a:round/>
                      <a:headEnd type="none" w="med" len="med"/>
                      <a:tailEnd type="none" w="med" len="med"/>
                    </a:lnR>
                    <a:lnT w="23991" cap="flat" cmpd="sng" algn="ctr">
                      <a:solidFill>
                        <a:srgbClr val="000000"/>
                      </a:solidFill>
                      <a:prstDash val="solid"/>
                      <a:round/>
                      <a:headEnd type="none" w="med" len="med"/>
                      <a:tailEnd type="none" w="med" len="med"/>
                    </a:lnT>
                    <a:lnB w="2399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7" name="TextBox 17"/>
          <p:cNvSpPr txBox="1"/>
          <p:nvPr/>
        </p:nvSpPr>
        <p:spPr>
          <a:xfrm>
            <a:off x="9144000" y="1914907"/>
            <a:ext cx="7642027" cy="799972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Xét dạng chuẩn:</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Tách VP thành 1 thuộc tính:</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F={C →A, C→B, D→E, E→G}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C →A, C→B, D→E, E→G vi phạm do VT không phải là SK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Lược đồ không đạt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3NF: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C →A, C→B, D→E, E→G vi phạm do VT không phải là SK và VP không phải là thuộc tính khóa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Lược đồ không đạt 3NF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2NF: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C →A, C→B, D→E, E→G vi phạm do không phụ thuộc hàm đầy đủ.</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Lược đồ không đạt 2NF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Xét 1NF: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Không vi phạm do thuộc tính không khoá phụ thuộc vào thuộc tính khoá.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Q đạt 1NF</a:t>
            </a:r>
          </a:p>
          <a:p>
            <a:pPr algn="l">
              <a:lnSpc>
                <a:spcPts val="3220"/>
              </a:lnSpc>
              <a:spcBef>
                <a:spcPct val="0"/>
              </a:spcBef>
            </a:pPr>
            <a:endParaRPr lang="en-US" sz="2300" b="1">
              <a:solidFill>
                <a:srgbClr val="000000"/>
              </a:solidFill>
              <a:latin typeface="Public Sans Bold"/>
              <a:ea typeface="Public Sans Bold"/>
              <a:cs typeface="Public Sans Bold"/>
              <a:sym typeface="Public Sans Bold"/>
            </a:endParaRPr>
          </a:p>
        </p:txBody>
      </p:sp>
      <p:sp>
        <p:nvSpPr>
          <p:cNvPr id="18" name="Freeform 18"/>
          <p:cNvSpPr/>
          <p:nvPr/>
        </p:nvSpPr>
        <p:spPr>
          <a:xfrm>
            <a:off x="945356" y="8011662"/>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8305801" y="333573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8305801" y="443842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8305801" y="606425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8305801" y="769007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8050407" y="9313521"/>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2074071" y="7954512"/>
            <a:ext cx="2497927" cy="375552"/>
          </a:xfrm>
          <a:prstGeom prst="rect">
            <a:avLst/>
          </a:prstGeom>
        </p:spPr>
        <p:txBody>
          <a:bodyPr wrap="square" lIns="0" tIns="0" rIns="0" bIns="0" rtlCol="0" anchor="t">
            <a:spAutoFit/>
          </a:bodyPr>
          <a:lstStyle/>
          <a:p>
            <a:pPr algn="ctr">
              <a:lnSpc>
                <a:spcPts val="3220"/>
              </a:lnSpc>
              <a:spcBef>
                <a:spcPct val="0"/>
              </a:spcBef>
            </a:pPr>
            <a:r>
              <a:rPr lang="en-US" sz="2300" b="1" dirty="0" err="1">
                <a:solidFill>
                  <a:srgbClr val="000000"/>
                </a:solidFill>
                <a:latin typeface="Public Sans Bold"/>
                <a:ea typeface="Public Sans Bold"/>
                <a:cs typeface="Public Sans Bold"/>
                <a:sym typeface="Public Sans Bold"/>
              </a:rPr>
              <a:t>Vậy</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khóa</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là</a:t>
            </a:r>
            <a:r>
              <a:rPr lang="en-US" sz="2300" b="1" dirty="0">
                <a:solidFill>
                  <a:srgbClr val="000000"/>
                </a:solidFill>
                <a:latin typeface="Public Sans Bold"/>
                <a:ea typeface="Public Sans Bold"/>
                <a:cs typeface="Public Sans Bold"/>
                <a:sym typeface="Public Sans Bold"/>
              </a:rPr>
              <a:t> CDH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57150"/>
              <a:ext cx="1488104" cy="160969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1689442"/>
            <a:ext cx="5650143" cy="56501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8" name="Group 8"/>
          <p:cNvGrpSpPr/>
          <p:nvPr/>
        </p:nvGrpSpPr>
        <p:grpSpPr>
          <a:xfrm>
            <a:off x="4648406" y="1028700"/>
            <a:ext cx="1858734" cy="18587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67491" y="8817045"/>
            <a:ext cx="2763919" cy="882511"/>
          </a:xfrm>
          <a:custGeom>
            <a:avLst/>
            <a:gdLst/>
            <a:ahLst/>
            <a:cxnLst/>
            <a:rect l="l" t="t" r="r" b="b"/>
            <a:pathLst>
              <a:path w="2763919" h="882511">
                <a:moveTo>
                  <a:pt x="0" y="0"/>
                </a:moveTo>
                <a:lnTo>
                  <a:pt x="2763919" y="0"/>
                </a:lnTo>
                <a:lnTo>
                  <a:pt x="2763919" y="882510"/>
                </a:lnTo>
                <a:lnTo>
                  <a:pt x="0" y="8825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6517555" y="9258300"/>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7042951" y="2575878"/>
            <a:ext cx="10344125" cy="6851140"/>
          </a:xfrm>
          <a:prstGeom prst="rect">
            <a:avLst/>
          </a:prstGeom>
        </p:spPr>
        <p:txBody>
          <a:bodyPr lIns="0" tIns="0" rIns="0" bIns="0" rtlCol="0" anchor="t">
            <a:spAutoFit/>
          </a:bodyPr>
          <a:lstStyle/>
          <a:p>
            <a:pPr algn="just">
              <a:lnSpc>
                <a:spcPts val="3384"/>
              </a:lnSpc>
            </a:pPr>
            <a:r>
              <a:rPr lang="en-US" sz="2400" spc="172">
                <a:solidFill>
                  <a:srgbClr val="021828"/>
                </a:solidFill>
                <a:latin typeface="Public Sans"/>
                <a:ea typeface="Public Sans"/>
                <a:cs typeface="Public Sans"/>
                <a:sym typeface="Public Sans"/>
              </a:rPr>
              <a:t>Một thư viện tổ chức việc cho mượn sách như sau: Mỗi quyển sách được đánh một mã sách (</a:t>
            </a:r>
            <a:r>
              <a:rPr lang="en-US" sz="2400" b="1" spc="172">
                <a:solidFill>
                  <a:srgbClr val="021828"/>
                </a:solidFill>
                <a:latin typeface="Public Sans Bold"/>
                <a:ea typeface="Public Sans Bold"/>
                <a:cs typeface="Public Sans Bold"/>
                <a:sym typeface="Public Sans Bold"/>
              </a:rPr>
              <a:t>MASH</a:t>
            </a:r>
            <a:r>
              <a:rPr lang="en-US" sz="2400" spc="172">
                <a:solidFill>
                  <a:srgbClr val="021828"/>
                </a:solidFill>
                <a:latin typeface="Public Sans"/>
                <a:ea typeface="Public Sans"/>
                <a:cs typeface="Public Sans"/>
                <a:sym typeface="Public Sans"/>
              </a:rPr>
              <a:t>) dùng để phân biệt với các quyển sách khác (giả sử nếu một tác phẩm có nhiều bản giống nhau hoặc có nhiều tập thì cũng xem là có mã sách khác nhau), mỗi mã sách xác định các thông tin khác như : tên sách (</a:t>
            </a:r>
            <a:r>
              <a:rPr lang="en-US" sz="2400" b="1" spc="172">
                <a:solidFill>
                  <a:srgbClr val="021828"/>
                </a:solidFill>
                <a:latin typeface="Public Sans Bold"/>
                <a:ea typeface="Public Sans Bold"/>
                <a:cs typeface="Public Sans Bold"/>
                <a:sym typeface="Public Sans Bold"/>
              </a:rPr>
              <a:t>TENSACH</a:t>
            </a:r>
            <a:r>
              <a:rPr lang="en-US" sz="2400" spc="172">
                <a:solidFill>
                  <a:srgbClr val="021828"/>
                </a:solidFill>
                <a:latin typeface="Public Sans"/>
                <a:ea typeface="Public Sans"/>
                <a:cs typeface="Public Sans"/>
                <a:sym typeface="Public Sans"/>
              </a:rPr>
              <a:t>), tên tác giả (</a:t>
            </a:r>
            <a:r>
              <a:rPr lang="en-US" sz="2400" b="1" spc="172">
                <a:solidFill>
                  <a:srgbClr val="021828"/>
                </a:solidFill>
                <a:latin typeface="Public Sans Bold"/>
                <a:ea typeface="Public Sans Bold"/>
                <a:cs typeface="Public Sans Bold"/>
                <a:sym typeface="Public Sans Bold"/>
              </a:rPr>
              <a:t>TACGIA</a:t>
            </a:r>
            <a:r>
              <a:rPr lang="en-US" sz="2400" spc="172">
                <a:solidFill>
                  <a:srgbClr val="021828"/>
                </a:solidFill>
                <a:latin typeface="Public Sans"/>
                <a:ea typeface="Public Sans"/>
                <a:cs typeface="Public Sans"/>
                <a:sym typeface="Public Sans"/>
              </a:rPr>
              <a:t>), nhà xuất bản (</a:t>
            </a:r>
            <a:r>
              <a:rPr lang="en-US" sz="2400" b="1" spc="172">
                <a:solidFill>
                  <a:srgbClr val="021828"/>
                </a:solidFill>
                <a:latin typeface="Public Sans Bold"/>
                <a:ea typeface="Public Sans Bold"/>
                <a:cs typeface="Public Sans Bold"/>
                <a:sym typeface="Public Sans Bold"/>
              </a:rPr>
              <a:t>NHAXB</a:t>
            </a:r>
            <a:r>
              <a:rPr lang="en-US" sz="2400" spc="172">
                <a:solidFill>
                  <a:srgbClr val="021828"/>
                </a:solidFill>
                <a:latin typeface="Public Sans"/>
                <a:ea typeface="Public Sans"/>
                <a:cs typeface="Public Sans"/>
                <a:sym typeface="Public Sans"/>
              </a:rPr>
              <a:t>), năm xuất bản (</a:t>
            </a:r>
            <a:r>
              <a:rPr lang="en-US" sz="2400" b="1" spc="172">
                <a:solidFill>
                  <a:srgbClr val="021828"/>
                </a:solidFill>
                <a:latin typeface="Public Sans Bold"/>
                <a:ea typeface="Public Sans Bold"/>
                <a:cs typeface="Public Sans Bold"/>
                <a:sym typeface="Public Sans Bold"/>
              </a:rPr>
              <a:t>NAMXB</a:t>
            </a:r>
            <a:r>
              <a:rPr lang="en-US" sz="2400" spc="172">
                <a:solidFill>
                  <a:srgbClr val="021828"/>
                </a:solidFill>
                <a:latin typeface="Public Sans"/>
                <a:ea typeface="Public Sans"/>
                <a:cs typeface="Public Sans"/>
                <a:sym typeface="Public Sans"/>
              </a:rPr>
              <a:t>) Mỗi đọc giả được thư viên cấp cho một thẻ thư viện, trong đó có ghi rõ mã đọc giả (</a:t>
            </a:r>
            <a:r>
              <a:rPr lang="en-US" sz="2400" b="1" spc="172">
                <a:solidFill>
                  <a:srgbClr val="021828"/>
                </a:solidFill>
                <a:latin typeface="Public Sans Bold"/>
                <a:ea typeface="Public Sans Bold"/>
                <a:cs typeface="Public Sans Bold"/>
                <a:sym typeface="Public Sans Bold"/>
              </a:rPr>
              <a:t>MADG</a:t>
            </a:r>
            <a:r>
              <a:rPr lang="en-US" sz="2400" spc="172">
                <a:solidFill>
                  <a:srgbClr val="021828"/>
                </a:solidFill>
                <a:latin typeface="Public Sans"/>
                <a:ea typeface="Public Sans"/>
                <a:cs typeface="Public Sans"/>
                <a:sym typeface="Public Sans"/>
              </a:rPr>
              <a:t>), cùng với các thông tin khác như : họ tên (</a:t>
            </a:r>
            <a:r>
              <a:rPr lang="en-US" sz="2400" b="1" spc="172">
                <a:solidFill>
                  <a:srgbClr val="021828"/>
                </a:solidFill>
                <a:latin typeface="Public Sans Bold"/>
                <a:ea typeface="Public Sans Bold"/>
                <a:cs typeface="Public Sans Bold"/>
                <a:sym typeface="Public Sans Bold"/>
              </a:rPr>
              <a:t>HOTEN</a:t>
            </a:r>
            <a:r>
              <a:rPr lang="en-US" sz="2400" spc="172">
                <a:solidFill>
                  <a:srgbClr val="021828"/>
                </a:solidFill>
                <a:latin typeface="Public Sans"/>
                <a:ea typeface="Public Sans"/>
                <a:cs typeface="Public Sans"/>
                <a:sym typeface="Public Sans"/>
              </a:rPr>
              <a:t>), ngày sinh (</a:t>
            </a:r>
            <a:r>
              <a:rPr lang="en-US" sz="2400" b="1" spc="172">
                <a:solidFill>
                  <a:srgbClr val="021828"/>
                </a:solidFill>
                <a:latin typeface="Public Sans Bold"/>
                <a:ea typeface="Public Sans Bold"/>
                <a:cs typeface="Public Sans Bold"/>
                <a:sym typeface="Public Sans Bold"/>
              </a:rPr>
              <a:t>NGAYSINH</a:t>
            </a:r>
            <a:r>
              <a:rPr lang="en-US" sz="2400" spc="172">
                <a:solidFill>
                  <a:srgbClr val="021828"/>
                </a:solidFill>
                <a:latin typeface="Public Sans"/>
                <a:ea typeface="Public Sans"/>
                <a:cs typeface="Public Sans"/>
                <a:sym typeface="Public Sans"/>
              </a:rPr>
              <a:t>), địa chỉ (</a:t>
            </a:r>
            <a:r>
              <a:rPr lang="en-US" sz="2400" b="1" spc="172">
                <a:solidFill>
                  <a:srgbClr val="021828"/>
                </a:solidFill>
                <a:latin typeface="Public Sans Bold"/>
                <a:ea typeface="Public Sans Bold"/>
                <a:cs typeface="Public Sans Bold"/>
                <a:sym typeface="Public Sans Bold"/>
              </a:rPr>
              <a:t>ĐIACHI</a:t>
            </a:r>
            <a:r>
              <a:rPr lang="en-US" sz="2400" spc="172">
                <a:solidFill>
                  <a:srgbClr val="021828"/>
                </a:solidFill>
                <a:latin typeface="Public Sans"/>
                <a:ea typeface="Public Sans"/>
                <a:cs typeface="Public Sans"/>
                <a:sym typeface="Public Sans"/>
              </a:rPr>
              <a:t>), nghề nghiệp(</a:t>
            </a:r>
            <a:r>
              <a:rPr lang="en-US" sz="2400" b="1" spc="172">
                <a:solidFill>
                  <a:srgbClr val="021828"/>
                </a:solidFill>
                <a:latin typeface="Public Sans Bold"/>
                <a:ea typeface="Public Sans Bold"/>
                <a:cs typeface="Public Sans Bold"/>
                <a:sym typeface="Public Sans Bold"/>
              </a:rPr>
              <a:t>NGHENGHIEP</a:t>
            </a:r>
            <a:r>
              <a:rPr lang="en-US" sz="2400" spc="172">
                <a:solidFill>
                  <a:srgbClr val="021828"/>
                </a:solidFill>
                <a:latin typeface="Public Sans"/>
                <a:ea typeface="Public Sans"/>
                <a:cs typeface="Public Sans"/>
                <a:sym typeface="Public Sans"/>
              </a:rPr>
              <a:t>). Cứ mỗi lượt mượn sách, đọc giả phải ghi các quyển sách cần mượn vào một phiếu mượn, mỗi phiếu mượn có một số phiếu mượn (</a:t>
            </a:r>
            <a:r>
              <a:rPr lang="en-US" sz="2400" b="1" spc="172">
                <a:solidFill>
                  <a:srgbClr val="021828"/>
                </a:solidFill>
                <a:latin typeface="Public Sans Bold"/>
                <a:ea typeface="Public Sans Bold"/>
                <a:cs typeface="Public Sans Bold"/>
                <a:sym typeface="Public Sans Bold"/>
              </a:rPr>
              <a:t>SOPM</a:t>
            </a:r>
            <a:r>
              <a:rPr lang="en-US" sz="2400" spc="172">
                <a:solidFill>
                  <a:srgbClr val="021828"/>
                </a:solidFill>
                <a:latin typeface="Public Sans"/>
                <a:ea typeface="Public Sans"/>
                <a:cs typeface="Public Sans"/>
                <a:sym typeface="Public Sans"/>
              </a:rPr>
              <a:t>) duy nhất, mỗi phiếu mượn xác định các thông tin như: ngày mượn (</a:t>
            </a:r>
            <a:r>
              <a:rPr lang="en-US" sz="2400" b="1" spc="172">
                <a:solidFill>
                  <a:srgbClr val="021828"/>
                </a:solidFill>
                <a:latin typeface="Public Sans Bold"/>
                <a:ea typeface="Public Sans Bold"/>
                <a:cs typeface="Public Sans Bold"/>
                <a:sym typeface="Public Sans Bold"/>
              </a:rPr>
              <a:t>NGAYMUON</a:t>
            </a:r>
            <a:r>
              <a:rPr lang="en-US" sz="2400" spc="172">
                <a:solidFill>
                  <a:srgbClr val="021828"/>
                </a:solidFill>
                <a:latin typeface="Public Sans"/>
                <a:ea typeface="Public Sans"/>
                <a:cs typeface="Public Sans"/>
                <a:sym typeface="Public Sans"/>
              </a:rPr>
              <a:t>), đọc giả mượn, các quyển sách mượn và ngày trả (</a:t>
            </a:r>
            <a:r>
              <a:rPr lang="en-US" sz="2400" b="1" spc="172">
                <a:solidFill>
                  <a:srgbClr val="021828"/>
                </a:solidFill>
                <a:latin typeface="Public Sans Bold"/>
                <a:ea typeface="Public Sans Bold"/>
                <a:cs typeface="Public Sans Bold"/>
                <a:sym typeface="Public Sans Bold"/>
              </a:rPr>
              <a:t>NGAYTRA</a:t>
            </a:r>
            <a:r>
              <a:rPr lang="en-US" sz="2400" spc="172">
                <a:solidFill>
                  <a:srgbClr val="021828"/>
                </a:solidFill>
                <a:latin typeface="Public Sans"/>
                <a:ea typeface="Public Sans"/>
                <a:cs typeface="Public Sans"/>
                <a:sym typeface="Public Sans"/>
              </a:rPr>
              <a:t>). Các các quyển sách trong cùng một phiếu mượn không nhất thiết phải trả trong trong cùng một ngày</a:t>
            </a:r>
          </a:p>
        </p:txBody>
      </p:sp>
      <p:sp>
        <p:nvSpPr>
          <p:cNvPr id="16" name="TextBox 16"/>
          <p:cNvSpPr txBox="1"/>
          <p:nvPr/>
        </p:nvSpPr>
        <p:spPr>
          <a:xfrm>
            <a:off x="6678843" y="1177949"/>
            <a:ext cx="11385349" cy="965835"/>
          </a:xfrm>
          <a:prstGeom prst="rect">
            <a:avLst/>
          </a:prstGeom>
        </p:spPr>
        <p:txBody>
          <a:bodyPr lIns="0" tIns="0" rIns="0" bIns="0" rtlCol="0" anchor="t">
            <a:spAutoFit/>
          </a:bodyPr>
          <a:lstStyle/>
          <a:p>
            <a:pPr algn="l">
              <a:lnSpc>
                <a:spcPts val="7619"/>
              </a:lnSpc>
            </a:pPr>
            <a:r>
              <a:rPr lang="en-US" sz="5999" b="1">
                <a:solidFill>
                  <a:srgbClr val="0E2F5F"/>
                </a:solidFill>
                <a:latin typeface="Public Sans Bold"/>
                <a:ea typeface="Public Sans Bold"/>
                <a:cs typeface="Public Sans Bold"/>
                <a:sym typeface="Public Sans Bold"/>
              </a:rPr>
              <a:t>ĐỀ TÀI 4 - QUẢN LÝ THƯ VIỆN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TỔNG HỢP 1 </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7838340" y="-199147"/>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6948511" y="20590"/>
            <a:ext cx="8178215" cy="1537732"/>
            <a:chOff x="0" y="0"/>
            <a:chExt cx="2153933" cy="405000"/>
          </a:xfrm>
        </p:grpSpPr>
        <p:sp>
          <p:nvSpPr>
            <p:cNvPr id="7" name="Freeform 7"/>
            <p:cNvSpPr/>
            <p:nvPr/>
          </p:nvSpPr>
          <p:spPr>
            <a:xfrm>
              <a:off x="0" y="0"/>
              <a:ext cx="2153933" cy="405000"/>
            </a:xfrm>
            <a:custGeom>
              <a:avLst/>
              <a:gdLst/>
              <a:ahLst/>
              <a:cxnLst/>
              <a:rect l="l" t="t" r="r" b="b"/>
              <a:pathLst>
                <a:path w="2153933" h="405000">
                  <a:moveTo>
                    <a:pt x="48279" y="0"/>
                  </a:moveTo>
                  <a:lnTo>
                    <a:pt x="2105654" y="0"/>
                  </a:lnTo>
                  <a:cubicBezTo>
                    <a:pt x="2118458" y="0"/>
                    <a:pt x="2130739" y="5087"/>
                    <a:pt x="2139793" y="14141"/>
                  </a:cubicBezTo>
                  <a:cubicBezTo>
                    <a:pt x="2148847" y="23195"/>
                    <a:pt x="2153933" y="35475"/>
                    <a:pt x="2153933" y="48279"/>
                  </a:cubicBezTo>
                  <a:lnTo>
                    <a:pt x="2153933" y="356720"/>
                  </a:lnTo>
                  <a:cubicBezTo>
                    <a:pt x="2153933" y="369525"/>
                    <a:pt x="2148847" y="381805"/>
                    <a:pt x="2139793" y="390859"/>
                  </a:cubicBezTo>
                  <a:cubicBezTo>
                    <a:pt x="2130739" y="399913"/>
                    <a:pt x="2118458" y="405000"/>
                    <a:pt x="2105654" y="405000"/>
                  </a:cubicBezTo>
                  <a:lnTo>
                    <a:pt x="48279" y="405000"/>
                  </a:lnTo>
                  <a:cubicBezTo>
                    <a:pt x="35475" y="405000"/>
                    <a:pt x="23195" y="399913"/>
                    <a:pt x="14141" y="390859"/>
                  </a:cubicBezTo>
                  <a:cubicBezTo>
                    <a:pt x="5087" y="381805"/>
                    <a:pt x="0" y="369525"/>
                    <a:pt x="0" y="356720"/>
                  </a:cubicBezTo>
                  <a:lnTo>
                    <a:pt x="0" y="48279"/>
                  </a:lnTo>
                  <a:cubicBezTo>
                    <a:pt x="0" y="35475"/>
                    <a:pt x="5087" y="23195"/>
                    <a:pt x="14141" y="14141"/>
                  </a:cubicBezTo>
                  <a:cubicBezTo>
                    <a:pt x="23195" y="5087"/>
                    <a:pt x="35475" y="0"/>
                    <a:pt x="48279" y="0"/>
                  </a:cubicBezTo>
                  <a:close/>
                </a:path>
              </a:pathLst>
            </a:custGeom>
            <a:solidFill>
              <a:srgbClr val="E1EDFC"/>
            </a:solidFill>
          </p:spPr>
        </p:sp>
        <p:sp>
          <p:nvSpPr>
            <p:cNvPr id="8" name="TextBox 8"/>
            <p:cNvSpPr txBox="1"/>
            <p:nvPr/>
          </p:nvSpPr>
          <p:spPr>
            <a:xfrm>
              <a:off x="0" y="-57150"/>
              <a:ext cx="2153933" cy="4621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443636" y="1292391"/>
            <a:ext cx="2889250"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Nguyễn Hồng Phi  Yến</a:t>
            </a:r>
          </a:p>
        </p:txBody>
      </p:sp>
      <p:sp>
        <p:nvSpPr>
          <p:cNvPr id="10" name="TextBox 10"/>
          <p:cNvSpPr txBox="1"/>
          <p:nvPr/>
        </p:nvSpPr>
        <p:spPr>
          <a:xfrm>
            <a:off x="-597619" y="3333824"/>
            <a:ext cx="2459882" cy="391793"/>
          </a:xfrm>
          <a:prstGeom prst="rect">
            <a:avLst/>
          </a:prstGeom>
        </p:spPr>
        <p:txBody>
          <a:bodyPr lIns="0" tIns="0" rIns="0" bIns="0" rtlCol="0" anchor="t">
            <a:spAutoFit/>
          </a:bodyPr>
          <a:lstStyle/>
          <a:p>
            <a:pPr algn="ctr">
              <a:lnSpc>
                <a:spcPts val="3080"/>
              </a:lnSpc>
            </a:pPr>
            <a:r>
              <a:rPr lang="en-US" sz="2200" b="1">
                <a:solidFill>
                  <a:srgbClr val="FFFFFF"/>
                </a:solidFill>
                <a:latin typeface="Public Sans Bold"/>
                <a:ea typeface="Public Sans Bold"/>
                <a:cs typeface="Public Sans Bold"/>
                <a:sym typeface="Public Sans Bold"/>
              </a:rPr>
              <a:t>Sea Level Rise</a:t>
            </a:r>
          </a:p>
        </p:txBody>
      </p:sp>
      <p:sp>
        <p:nvSpPr>
          <p:cNvPr id="11" name="Freeform 11"/>
          <p:cNvSpPr/>
          <p:nvPr/>
        </p:nvSpPr>
        <p:spPr>
          <a:xfrm>
            <a:off x="437428" y="244020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2313107"/>
            <a:ext cx="7225422" cy="1929129"/>
          </a:xfrm>
          <a:prstGeom prst="rect">
            <a:avLst/>
          </a:prstGeom>
        </p:spPr>
        <p:txBody>
          <a:bodyPr lIns="0" tIns="0" rIns="0" bIns="0" rtlCol="0" anchor="t">
            <a:spAutoFit/>
          </a:bodyPr>
          <a:lstStyle/>
          <a:p>
            <a:pPr algn="l">
              <a:lnSpc>
                <a:spcPts val="3780"/>
              </a:lnSpc>
              <a:spcBef>
                <a:spcPct val="0"/>
              </a:spcBef>
            </a:pPr>
            <a:r>
              <a:rPr lang="en-US" sz="2700" b="1">
                <a:solidFill>
                  <a:srgbClr val="000000"/>
                </a:solidFill>
                <a:latin typeface="Public Sans Bold"/>
                <a:ea typeface="Public Sans Bold"/>
                <a:cs typeface="Public Sans Bold"/>
                <a:sym typeface="Public Sans Bold"/>
              </a:rPr>
              <a:t>c) Q(ABCDEGH) F={A→BC, D→E, H→G} </a:t>
            </a:r>
          </a:p>
          <a:p>
            <a:pPr algn="l">
              <a:lnSpc>
                <a:spcPts val="3780"/>
              </a:lnSpc>
              <a:spcBef>
                <a:spcPct val="0"/>
              </a:spcBef>
            </a:pPr>
            <a:endParaRPr lang="en-US" sz="2700" b="1">
              <a:solidFill>
                <a:srgbClr val="000000"/>
              </a:solidFill>
              <a:latin typeface="Public Sans Bold"/>
              <a:ea typeface="Public Sans Bold"/>
              <a:cs typeface="Public Sans Bold"/>
              <a:sym typeface="Public Sans Bold"/>
            </a:endParaRPr>
          </a:p>
          <a:p>
            <a:pPr algn="l">
              <a:lnSpc>
                <a:spcPts val="3780"/>
              </a:lnSpc>
              <a:spcBef>
                <a:spcPct val="0"/>
              </a:spcBef>
            </a:pPr>
            <a:endParaRPr lang="en-US" sz="2700" b="1">
              <a:solidFill>
                <a:srgbClr val="000000"/>
              </a:solidFill>
              <a:latin typeface="Public Sans Bold"/>
              <a:ea typeface="Public Sans Bold"/>
              <a:cs typeface="Public Sans Bold"/>
              <a:sym typeface="Public Sans Bold"/>
            </a:endParaRPr>
          </a:p>
          <a:p>
            <a:pPr algn="l">
              <a:lnSpc>
                <a:spcPts val="4060"/>
              </a:lnSpc>
              <a:spcBef>
                <a:spcPct val="0"/>
              </a:spcBef>
            </a:pPr>
            <a:endParaRPr lang="en-US" sz="2700" b="1">
              <a:solidFill>
                <a:srgbClr val="000000"/>
              </a:solidFill>
              <a:latin typeface="Public Sans Bold"/>
              <a:ea typeface="Public Sans Bold"/>
              <a:cs typeface="Public Sans Bold"/>
              <a:sym typeface="Public Sans Bold"/>
            </a:endParaRPr>
          </a:p>
        </p:txBody>
      </p:sp>
      <p:sp>
        <p:nvSpPr>
          <p:cNvPr id="13" name="TextBox 13"/>
          <p:cNvSpPr txBox="1"/>
          <p:nvPr/>
        </p:nvSpPr>
        <p:spPr>
          <a:xfrm>
            <a:off x="7425929" y="395919"/>
            <a:ext cx="7435850"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Cho biết dạng chuẩn của các lược đồ quan hệ sau: </a:t>
            </a:r>
          </a:p>
        </p:txBody>
      </p:sp>
      <p:sp>
        <p:nvSpPr>
          <p:cNvPr id="14" name="TextBox 14"/>
          <p:cNvSpPr txBox="1"/>
          <p:nvPr/>
        </p:nvSpPr>
        <p:spPr>
          <a:xfrm>
            <a:off x="1412779" y="3144522"/>
            <a:ext cx="4246166" cy="199897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TN = ABCDEGH – BCEG = ADH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TG = ADH – BCEG = ∅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Vì TG = ∅ →khóa K = TN = ADH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khóa là ADH </a:t>
            </a:r>
          </a:p>
          <a:p>
            <a:pPr algn="l">
              <a:lnSpc>
                <a:spcPts val="3220"/>
              </a:lnSpc>
              <a:spcBef>
                <a:spcPct val="0"/>
              </a:spcBef>
            </a:pPr>
            <a:endParaRPr lang="en-US" sz="2300" b="1">
              <a:solidFill>
                <a:srgbClr val="000000"/>
              </a:solidFill>
              <a:latin typeface="Public Sans Bold"/>
              <a:ea typeface="Public Sans Bold"/>
              <a:cs typeface="Public Sans Bold"/>
              <a:sym typeface="Public Sans Bold"/>
            </a:endParaRPr>
          </a:p>
        </p:txBody>
      </p:sp>
      <p:sp>
        <p:nvSpPr>
          <p:cNvPr id="15" name="TextBox 15"/>
          <p:cNvSpPr txBox="1"/>
          <p:nvPr/>
        </p:nvSpPr>
        <p:spPr>
          <a:xfrm>
            <a:off x="9144000" y="1914907"/>
            <a:ext cx="7642027" cy="719962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Xét dạng chuẩn:</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Tách VP thành 1 thuộc tính:</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F={A→B, A→C, D→E, H→G}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BCNF: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A→B, A→C, D→E, H→G vi phạm do VT không phải SK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Lược đồ không đạt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3NF: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A→B, A→C, D→E, H→G vi phạm do VT không phải SK và VP không phải là thuộc tính khóa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→Lược đồ không đạt 3NF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2NF: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A→B, A→C, D→E, H→G vi phạm do không phụ thuộc hàm đầy đủ.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→Lược đồ không đạt 2NF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1NF: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Không vi phạm do thuộc tính không khoá phụ thuộc vào thuộc tính khoá.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Q đạt 1NF</a:t>
            </a:r>
          </a:p>
        </p:txBody>
      </p:sp>
      <p:sp>
        <p:nvSpPr>
          <p:cNvPr id="16" name="Freeform 16"/>
          <p:cNvSpPr/>
          <p:nvPr/>
        </p:nvSpPr>
        <p:spPr>
          <a:xfrm>
            <a:off x="376927" y="4438427"/>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305801" y="319608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8305801" y="443842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8305801" y="606425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8305801" y="769007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8050406" y="8832341"/>
            <a:ext cx="900578" cy="278360"/>
          </a:xfrm>
          <a:custGeom>
            <a:avLst/>
            <a:gdLst/>
            <a:ahLst/>
            <a:cxnLst/>
            <a:rect l="l" t="t" r="r" b="b"/>
            <a:pathLst>
              <a:path w="900578" h="278360">
                <a:moveTo>
                  <a:pt x="0" y="0"/>
                </a:moveTo>
                <a:lnTo>
                  <a:pt x="900578" y="0"/>
                </a:lnTo>
                <a:lnTo>
                  <a:pt x="900578"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1445423" y="4915536"/>
            <a:ext cx="4809133" cy="39877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Thuộc tính không khóa là B, C, E, 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TỔNG HỢP 1 </a:t>
            </a:r>
          </a:p>
        </p:txBody>
      </p:sp>
      <p:sp>
        <p:nvSpPr>
          <p:cNvPr id="4" name="Freeform 4"/>
          <p:cNvSpPr/>
          <p:nvPr/>
        </p:nvSpPr>
        <p:spPr>
          <a:xfrm>
            <a:off x="3452859" y="63891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9036709" y="-181441"/>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6948511" y="20590"/>
            <a:ext cx="8178215" cy="1537732"/>
            <a:chOff x="0" y="0"/>
            <a:chExt cx="2153933" cy="405000"/>
          </a:xfrm>
        </p:grpSpPr>
        <p:sp>
          <p:nvSpPr>
            <p:cNvPr id="7" name="Freeform 7"/>
            <p:cNvSpPr/>
            <p:nvPr/>
          </p:nvSpPr>
          <p:spPr>
            <a:xfrm>
              <a:off x="0" y="0"/>
              <a:ext cx="2153933" cy="405000"/>
            </a:xfrm>
            <a:custGeom>
              <a:avLst/>
              <a:gdLst/>
              <a:ahLst/>
              <a:cxnLst/>
              <a:rect l="l" t="t" r="r" b="b"/>
              <a:pathLst>
                <a:path w="2153933" h="405000">
                  <a:moveTo>
                    <a:pt x="48279" y="0"/>
                  </a:moveTo>
                  <a:lnTo>
                    <a:pt x="2105654" y="0"/>
                  </a:lnTo>
                  <a:cubicBezTo>
                    <a:pt x="2118458" y="0"/>
                    <a:pt x="2130739" y="5087"/>
                    <a:pt x="2139793" y="14141"/>
                  </a:cubicBezTo>
                  <a:cubicBezTo>
                    <a:pt x="2148847" y="23195"/>
                    <a:pt x="2153933" y="35475"/>
                    <a:pt x="2153933" y="48279"/>
                  </a:cubicBezTo>
                  <a:lnTo>
                    <a:pt x="2153933" y="356720"/>
                  </a:lnTo>
                  <a:cubicBezTo>
                    <a:pt x="2153933" y="369525"/>
                    <a:pt x="2148847" y="381805"/>
                    <a:pt x="2139793" y="390859"/>
                  </a:cubicBezTo>
                  <a:cubicBezTo>
                    <a:pt x="2130739" y="399913"/>
                    <a:pt x="2118458" y="405000"/>
                    <a:pt x="2105654" y="405000"/>
                  </a:cubicBezTo>
                  <a:lnTo>
                    <a:pt x="48279" y="405000"/>
                  </a:lnTo>
                  <a:cubicBezTo>
                    <a:pt x="35475" y="405000"/>
                    <a:pt x="23195" y="399913"/>
                    <a:pt x="14141" y="390859"/>
                  </a:cubicBezTo>
                  <a:cubicBezTo>
                    <a:pt x="5087" y="381805"/>
                    <a:pt x="0" y="369525"/>
                    <a:pt x="0" y="356720"/>
                  </a:cubicBezTo>
                  <a:lnTo>
                    <a:pt x="0" y="48279"/>
                  </a:lnTo>
                  <a:cubicBezTo>
                    <a:pt x="0" y="35475"/>
                    <a:pt x="5087" y="23195"/>
                    <a:pt x="14141" y="14141"/>
                  </a:cubicBezTo>
                  <a:cubicBezTo>
                    <a:pt x="23195" y="5087"/>
                    <a:pt x="35475" y="0"/>
                    <a:pt x="48279" y="0"/>
                  </a:cubicBezTo>
                  <a:close/>
                </a:path>
              </a:pathLst>
            </a:custGeom>
            <a:solidFill>
              <a:srgbClr val="E1EDFC"/>
            </a:solidFill>
          </p:spPr>
        </p:sp>
        <p:sp>
          <p:nvSpPr>
            <p:cNvPr id="8" name="TextBox 8"/>
            <p:cNvSpPr txBox="1"/>
            <p:nvPr/>
          </p:nvSpPr>
          <p:spPr>
            <a:xfrm>
              <a:off x="0" y="-57150"/>
              <a:ext cx="2153933" cy="4621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443636" y="1292391"/>
            <a:ext cx="2889250" cy="391793"/>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Public Sans Bold"/>
                <a:ea typeface="Public Sans Bold"/>
                <a:cs typeface="Public Sans Bold"/>
                <a:sym typeface="Public Sans Bold"/>
              </a:rPr>
              <a:t>Nguyễn Hồng Phi  Yến</a:t>
            </a:r>
          </a:p>
        </p:txBody>
      </p:sp>
      <p:sp>
        <p:nvSpPr>
          <p:cNvPr id="11" name="Freeform 11"/>
          <p:cNvSpPr/>
          <p:nvPr/>
        </p:nvSpPr>
        <p:spPr>
          <a:xfrm>
            <a:off x="437428" y="244020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2313107"/>
            <a:ext cx="9049131" cy="976629"/>
          </a:xfrm>
          <a:prstGeom prst="rect">
            <a:avLst/>
          </a:prstGeom>
        </p:spPr>
        <p:txBody>
          <a:bodyPr lIns="0" tIns="0" rIns="0" bIns="0" rtlCol="0" anchor="t">
            <a:spAutoFit/>
          </a:bodyPr>
          <a:lstStyle/>
          <a:p>
            <a:pPr algn="l">
              <a:lnSpc>
                <a:spcPts val="3780"/>
              </a:lnSpc>
              <a:spcBef>
                <a:spcPct val="0"/>
              </a:spcBef>
            </a:pPr>
            <a:r>
              <a:rPr lang="en-US" sz="2700" b="1">
                <a:solidFill>
                  <a:srgbClr val="000000"/>
                </a:solidFill>
                <a:latin typeface="Public Sans Bold"/>
                <a:ea typeface="Public Sans Bold"/>
                <a:cs typeface="Public Sans Bold"/>
                <a:sym typeface="Public Sans Bold"/>
              </a:rPr>
              <a:t>d)    Q(ABCDEG); F={AB→C, C→B, ABD→E, G→A} </a:t>
            </a:r>
          </a:p>
          <a:p>
            <a:pPr algn="l">
              <a:lnSpc>
                <a:spcPts val="4060"/>
              </a:lnSpc>
              <a:spcBef>
                <a:spcPct val="0"/>
              </a:spcBef>
            </a:pPr>
            <a:endParaRPr lang="en-US" sz="2700" b="1">
              <a:solidFill>
                <a:srgbClr val="000000"/>
              </a:solidFill>
              <a:latin typeface="Public Sans Bold"/>
              <a:ea typeface="Public Sans Bold"/>
              <a:cs typeface="Public Sans Bold"/>
              <a:sym typeface="Public Sans Bold"/>
            </a:endParaRPr>
          </a:p>
        </p:txBody>
      </p:sp>
      <p:sp>
        <p:nvSpPr>
          <p:cNvPr id="13" name="TextBox 13"/>
          <p:cNvSpPr txBox="1"/>
          <p:nvPr/>
        </p:nvSpPr>
        <p:spPr>
          <a:xfrm>
            <a:off x="7425929" y="395919"/>
            <a:ext cx="7435850"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Cho biết dạng chuẩn của các lược đồ quan hệ sau: </a:t>
            </a:r>
          </a:p>
        </p:txBody>
      </p:sp>
      <p:sp>
        <p:nvSpPr>
          <p:cNvPr id="14" name="TextBox 14"/>
          <p:cNvSpPr txBox="1"/>
          <p:nvPr/>
        </p:nvSpPr>
        <p:spPr>
          <a:xfrm>
            <a:off x="1656689" y="2930232"/>
            <a:ext cx="5493291" cy="1598928"/>
          </a:xfrm>
          <a:prstGeom prst="rect">
            <a:avLst/>
          </a:prstGeom>
        </p:spPr>
        <p:txBody>
          <a:bodyPr wrap="square" lIns="0" tIns="0" rIns="0" bIns="0" rtlCol="0" anchor="t">
            <a:spAutoFit/>
          </a:bodyPr>
          <a:lstStyle/>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ABCDEG – CBEA = DG</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TG= ABCDG  CBEA = ABC</a:t>
            </a:r>
          </a:p>
          <a:p>
            <a:pPr algn="l">
              <a:lnSpc>
                <a:spcPts val="3220"/>
              </a:lnSpc>
              <a:spcBef>
                <a:spcPct val="0"/>
              </a:spcBef>
            </a:pPr>
            <a:r>
              <a:rPr lang="en-US" sz="2300" b="1" dirty="0">
                <a:solidFill>
                  <a:srgbClr val="000000"/>
                </a:solidFill>
                <a:latin typeface="Public Sans Bold"/>
                <a:ea typeface="Public Sans Bold"/>
                <a:cs typeface="Public Sans Bold"/>
                <a:sym typeface="Public Sans Bold"/>
              </a:rPr>
              <a:t>TN+= DAG R+ ( </a:t>
            </a:r>
            <a:r>
              <a:rPr lang="en-US" sz="2300" b="1" dirty="0" err="1">
                <a:solidFill>
                  <a:srgbClr val="000000"/>
                </a:solidFill>
                <a:latin typeface="Public Sans Bold"/>
                <a:ea typeface="Public Sans Bold"/>
                <a:cs typeface="Public Sans Bold"/>
                <a:sym typeface="Public Sans Bold"/>
              </a:rPr>
              <a:t>có</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nhiều</a:t>
            </a:r>
            <a:r>
              <a:rPr lang="en-US" sz="2300" b="1" dirty="0">
                <a:solidFill>
                  <a:srgbClr val="000000"/>
                </a:solidFill>
                <a:latin typeface="Public Sans Bold"/>
                <a:ea typeface="Public Sans Bold"/>
                <a:cs typeface="Public Sans Bold"/>
                <a:sym typeface="Public Sans Bold"/>
              </a:rPr>
              <a:t> </a:t>
            </a:r>
            <a:r>
              <a:rPr lang="en-US" sz="2300" b="1" dirty="0" err="1">
                <a:solidFill>
                  <a:srgbClr val="000000"/>
                </a:solidFill>
                <a:latin typeface="Public Sans Bold"/>
                <a:ea typeface="Public Sans Bold"/>
                <a:cs typeface="Public Sans Bold"/>
                <a:sym typeface="Public Sans Bold"/>
              </a:rPr>
              <a:t>hơn</a:t>
            </a:r>
            <a:r>
              <a:rPr lang="en-US" sz="2300" b="1" dirty="0">
                <a:solidFill>
                  <a:srgbClr val="000000"/>
                </a:solidFill>
                <a:latin typeface="Public Sans Bold"/>
                <a:ea typeface="Public Sans Bold"/>
                <a:cs typeface="Public Sans Bold"/>
                <a:sym typeface="Public Sans Bold"/>
              </a:rPr>
              <a:t> 1 </a:t>
            </a:r>
            <a:r>
              <a:rPr lang="en-US" sz="2300" b="1" dirty="0" err="1">
                <a:solidFill>
                  <a:srgbClr val="000000"/>
                </a:solidFill>
                <a:latin typeface="Public Sans Bold"/>
                <a:ea typeface="Public Sans Bold"/>
                <a:cs typeface="Public Sans Bold"/>
                <a:sym typeface="Public Sans Bold"/>
              </a:rPr>
              <a:t>khóa</a:t>
            </a:r>
            <a:r>
              <a:rPr lang="en-US" sz="2300" b="1" dirty="0">
                <a:solidFill>
                  <a:srgbClr val="000000"/>
                </a:solidFill>
                <a:latin typeface="Public Sans Bold"/>
                <a:ea typeface="Public Sans Bold"/>
                <a:cs typeface="Public Sans Bold"/>
                <a:sym typeface="Public Sans Bold"/>
              </a:rPr>
              <a:t> )</a:t>
            </a:r>
          </a:p>
          <a:p>
            <a:pPr algn="l">
              <a:lnSpc>
                <a:spcPts val="3220"/>
              </a:lnSpc>
              <a:spcBef>
                <a:spcPct val="0"/>
              </a:spcBef>
            </a:pPr>
            <a:endParaRPr lang="en-US" sz="2300" b="1" dirty="0">
              <a:solidFill>
                <a:srgbClr val="000000"/>
              </a:solidFill>
              <a:latin typeface="Public Sans Bold"/>
              <a:ea typeface="Public Sans Bold"/>
              <a:cs typeface="Public Sans Bold"/>
              <a:sym typeface="Public Sans Bold"/>
            </a:endParaRPr>
          </a:p>
        </p:txBody>
      </p:sp>
      <p:sp>
        <p:nvSpPr>
          <p:cNvPr id="15" name="TextBox 15"/>
          <p:cNvSpPr txBox="1"/>
          <p:nvPr/>
        </p:nvSpPr>
        <p:spPr>
          <a:xfrm>
            <a:off x="1930986" y="4452960"/>
            <a:ext cx="1951995" cy="313175"/>
          </a:xfrm>
          <a:prstGeom prst="rect">
            <a:avLst/>
          </a:prstGeom>
        </p:spPr>
        <p:txBody>
          <a:bodyPr lIns="0" tIns="0" rIns="0" bIns="0" rtlCol="0" anchor="t">
            <a:spAutoFit/>
          </a:bodyPr>
          <a:lstStyle/>
          <a:p>
            <a:pPr algn="ctr">
              <a:lnSpc>
                <a:spcPts val="2444"/>
              </a:lnSpc>
            </a:pPr>
            <a:r>
              <a:rPr lang="en-US" sz="1745" b="1">
                <a:solidFill>
                  <a:srgbClr val="FFFFFF"/>
                </a:solidFill>
                <a:latin typeface="Public Sans Bold"/>
                <a:ea typeface="Public Sans Bold"/>
                <a:cs typeface="Public Sans Bold"/>
                <a:sym typeface="Public Sans Bold"/>
              </a:rPr>
              <a:t>Sea Level Rise</a:t>
            </a:r>
          </a:p>
        </p:txBody>
      </p:sp>
      <p:graphicFrame>
        <p:nvGraphicFramePr>
          <p:cNvPr id="16" name="Table 16"/>
          <p:cNvGraphicFramePr>
            <a:graphicFrameLocks noGrp="1"/>
          </p:cNvGraphicFramePr>
          <p:nvPr>
            <p:extLst>
              <p:ext uri="{D42A27DB-BD31-4B8C-83A1-F6EECF244321}">
                <p14:modId xmlns:p14="http://schemas.microsoft.com/office/powerpoint/2010/main" val="862376363"/>
              </p:ext>
            </p:extLst>
          </p:nvPr>
        </p:nvGraphicFramePr>
        <p:xfrm>
          <a:off x="1198945" y="4161680"/>
          <a:ext cx="5749554" cy="5330397"/>
        </p:xfrm>
        <a:graphic>
          <a:graphicData uri="http://schemas.openxmlformats.org/drawingml/2006/table">
            <a:tbl>
              <a:tblPr/>
              <a:tblGrid>
                <a:gridCol w="970733">
                  <a:extLst>
                    <a:ext uri="{9D8B030D-6E8A-4147-A177-3AD203B41FA5}">
                      <a16:colId xmlns:a16="http://schemas.microsoft.com/office/drawing/2014/main" val="20000"/>
                    </a:ext>
                  </a:extLst>
                </a:gridCol>
                <a:gridCol w="1101503">
                  <a:extLst>
                    <a:ext uri="{9D8B030D-6E8A-4147-A177-3AD203B41FA5}">
                      <a16:colId xmlns:a16="http://schemas.microsoft.com/office/drawing/2014/main" val="20001"/>
                    </a:ext>
                  </a:extLst>
                </a:gridCol>
                <a:gridCol w="1218445">
                  <a:extLst>
                    <a:ext uri="{9D8B030D-6E8A-4147-A177-3AD203B41FA5}">
                      <a16:colId xmlns:a16="http://schemas.microsoft.com/office/drawing/2014/main" val="20002"/>
                    </a:ext>
                  </a:extLst>
                </a:gridCol>
                <a:gridCol w="1230089">
                  <a:extLst>
                    <a:ext uri="{9D8B030D-6E8A-4147-A177-3AD203B41FA5}">
                      <a16:colId xmlns:a16="http://schemas.microsoft.com/office/drawing/2014/main" val="20003"/>
                    </a:ext>
                  </a:extLst>
                </a:gridCol>
                <a:gridCol w="1228784">
                  <a:extLst>
                    <a:ext uri="{9D8B030D-6E8A-4147-A177-3AD203B41FA5}">
                      <a16:colId xmlns:a16="http://schemas.microsoft.com/office/drawing/2014/main" val="20004"/>
                    </a:ext>
                  </a:extLst>
                </a:gridCol>
              </a:tblGrid>
              <a:tr h="765992">
                <a:tc>
                  <a:txBody>
                    <a:bodyPr/>
                    <a:lstStyle/>
                    <a:p>
                      <a:pPr algn="ctr">
                        <a:lnSpc>
                          <a:spcPts val="2477"/>
                        </a:lnSpc>
                        <a:defRPr/>
                      </a:pPr>
                      <a:r>
                        <a:rPr lang="en-US" sz="1769" b="1">
                          <a:solidFill>
                            <a:srgbClr val="000000"/>
                          </a:solidFill>
                          <a:latin typeface="Arimo Bold"/>
                          <a:ea typeface="Arimo Bold"/>
                          <a:cs typeface="Arimo Bold"/>
                          <a:sym typeface="Arimo Bold"/>
                        </a:rPr>
                        <a:t>Xi</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477"/>
                        </a:lnSpc>
                        <a:defRPr/>
                      </a:pPr>
                      <a:r>
                        <a:rPr lang="en-US" sz="1769" b="1">
                          <a:solidFill>
                            <a:srgbClr val="000000"/>
                          </a:solidFill>
                          <a:latin typeface="Arimo Bold"/>
                          <a:ea typeface="Arimo Bold"/>
                          <a:cs typeface="Arimo Bold"/>
                          <a:sym typeface="Arimo Bold"/>
                        </a:rPr>
                        <a:t>Xi U TN</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478"/>
                        </a:lnSpc>
                        <a:defRPr/>
                      </a:pPr>
                      <a:r>
                        <a:rPr lang="en-US" sz="1770" b="1">
                          <a:solidFill>
                            <a:srgbClr val="000000"/>
                          </a:solidFill>
                          <a:latin typeface="Public Sans Bold"/>
                          <a:ea typeface="Public Sans Bold"/>
                          <a:cs typeface="Public Sans Bold"/>
                          <a:sym typeface="Public Sans Bold"/>
                        </a:rPr>
                        <a:t>(Xi U TN)+</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478"/>
                        </a:lnSpc>
                        <a:defRPr/>
                      </a:pPr>
                      <a:r>
                        <a:rPr lang="en-US" sz="1770" b="1">
                          <a:solidFill>
                            <a:srgbClr val="000000"/>
                          </a:solidFill>
                          <a:latin typeface="Public Sans Bold"/>
                          <a:ea typeface="Public Sans Bold"/>
                          <a:cs typeface="Public Sans Bold"/>
                          <a:sym typeface="Public Sans Bold"/>
                        </a:rPr>
                        <a:t>SIÊU KHÓA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KHÓA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93475">
                <a:tc>
                  <a:txBody>
                    <a:bodyPr/>
                    <a:lstStyle/>
                    <a:p>
                      <a:pPr algn="l">
                        <a:lnSpc>
                          <a:spcPts val="1939"/>
                        </a:lnSpc>
                        <a:defRPr/>
                      </a:pPr>
                      <a:r>
                        <a:rPr lang="en-US" sz="1385" b="1">
                          <a:solidFill>
                            <a:srgbClr val="000000"/>
                          </a:solidFill>
                          <a:latin typeface="Arimo Bold"/>
                          <a:ea typeface="Arimo Bold"/>
                          <a:cs typeface="Arimo Bold"/>
                          <a:sym typeface="Arimo Bold"/>
                        </a:rPr>
                        <a:t>RỖNG</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dirty="0">
                          <a:solidFill>
                            <a:srgbClr val="000000"/>
                          </a:solidFill>
                          <a:latin typeface="Public Sans Bold"/>
                          <a:ea typeface="Public Sans Bold"/>
                          <a:cs typeface="Public Sans Bold"/>
                          <a:sym typeface="Public Sans Bold"/>
                        </a:rPr>
                        <a:t>/</a:t>
                      </a:r>
                      <a:endParaRPr lang="en-US" sz="1100" dirty="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3475">
                <a:tc>
                  <a:txBody>
                    <a:bodyPr/>
                    <a:lstStyle/>
                    <a:p>
                      <a:pPr algn="l">
                        <a:lnSpc>
                          <a:spcPts val="2154"/>
                        </a:lnSpc>
                        <a:defRPr/>
                      </a:pPr>
                      <a:r>
                        <a:rPr lang="en-US" sz="1539">
                          <a:solidFill>
                            <a:srgbClr val="000000"/>
                          </a:solidFill>
                          <a:latin typeface="Public Sans"/>
                          <a:ea typeface="Public Sans"/>
                          <a:cs typeface="Public Sans"/>
                          <a:sym typeface="Public Sans"/>
                        </a:rPr>
                        <a:t>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DGCBAE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DGBACE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dirty="0">
                          <a:solidFill>
                            <a:srgbClr val="000000"/>
                          </a:solidFill>
                          <a:latin typeface="Public Sans Bold"/>
                          <a:ea typeface="Public Sans Bold"/>
                          <a:cs typeface="Public Sans Bold"/>
                          <a:sym typeface="Public Sans Bold"/>
                        </a:rPr>
                        <a:t>AC</a:t>
                      </a:r>
                      <a:endParaRPr lang="en-US" sz="1100" dirty="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ACE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AB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DGABCE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DGAB</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AC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DGACBE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DGBCAE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93475">
                <a:tc>
                  <a:txBody>
                    <a:bodyPr/>
                    <a:lstStyle/>
                    <a:p>
                      <a:pPr algn="l">
                        <a:lnSpc>
                          <a:spcPts val="2154"/>
                        </a:lnSpc>
                        <a:defRPr/>
                      </a:pPr>
                      <a:r>
                        <a:rPr lang="en-US" sz="1539" b="1">
                          <a:solidFill>
                            <a:srgbClr val="000000"/>
                          </a:solidFill>
                          <a:latin typeface="Public Sans Bold"/>
                          <a:ea typeface="Public Sans Bold"/>
                          <a:cs typeface="Public Sans Bold"/>
                          <a:sym typeface="Public Sans Bold"/>
                        </a:rPr>
                        <a:t>ABC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a:solidFill>
                            <a:srgbClr val="000000"/>
                          </a:solidFill>
                          <a:latin typeface="Public Sans"/>
                          <a:ea typeface="Public Sans"/>
                          <a:cs typeface="Public Sans"/>
                          <a:sym typeface="Public Sans"/>
                        </a:rPr>
                        <a:t>DGABCE</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a:solidFill>
                            <a:srgbClr val="000000"/>
                          </a:solidFill>
                          <a:latin typeface="Public Sans Bold"/>
                          <a:ea typeface="Public Sans Bold"/>
                          <a:cs typeface="Public Sans Bold"/>
                          <a:sym typeface="Public Sans Bold"/>
                        </a:rPr>
                        <a:t>DGABC</a:t>
                      </a:r>
                      <a:endParaRPr lang="en-US" sz="110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tc>
                  <a:txBody>
                    <a:bodyPr/>
                    <a:lstStyle/>
                    <a:p>
                      <a:pPr algn="ctr">
                        <a:lnSpc>
                          <a:spcPts val="2154"/>
                        </a:lnSpc>
                        <a:defRPr/>
                      </a:pPr>
                      <a:r>
                        <a:rPr lang="en-US" sz="1539" b="1" dirty="0">
                          <a:solidFill>
                            <a:srgbClr val="000000"/>
                          </a:solidFill>
                          <a:latin typeface="Public Sans Bold"/>
                          <a:ea typeface="Public Sans Bold"/>
                          <a:cs typeface="Public Sans Bold"/>
                          <a:sym typeface="Public Sans Bold"/>
                        </a:rPr>
                        <a:t>/</a:t>
                      </a:r>
                      <a:endParaRPr lang="en-US" sz="1100" dirty="0"/>
                    </a:p>
                  </a:txBody>
                  <a:tcPr marL="146601" marR="146601" marT="146601" marB="146601" anchor="ctr">
                    <a:lnL w="22564" cap="flat" cmpd="sng" algn="ctr">
                      <a:solidFill>
                        <a:srgbClr val="000000"/>
                      </a:solidFill>
                      <a:prstDash val="solid"/>
                      <a:round/>
                      <a:headEnd type="none" w="med" len="med"/>
                      <a:tailEnd type="none" w="med" len="med"/>
                    </a:lnL>
                    <a:lnR w="22564" cap="flat" cmpd="sng" algn="ctr">
                      <a:solidFill>
                        <a:srgbClr val="000000"/>
                      </a:solidFill>
                      <a:prstDash val="solid"/>
                      <a:round/>
                      <a:headEnd type="none" w="med" len="med"/>
                      <a:tailEnd type="none" w="med" len="med"/>
                    </a:lnR>
                    <a:lnT w="22564" cap="flat" cmpd="sng" algn="ctr">
                      <a:solidFill>
                        <a:srgbClr val="000000"/>
                      </a:solidFill>
                      <a:prstDash val="solid"/>
                      <a:round/>
                      <a:headEnd type="none" w="med" len="med"/>
                      <a:tailEnd type="none" w="med" len="med"/>
                    </a:lnT>
                    <a:lnB w="225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7" name="TextBox 17"/>
          <p:cNvSpPr txBox="1"/>
          <p:nvPr/>
        </p:nvSpPr>
        <p:spPr>
          <a:xfrm>
            <a:off x="10390226" y="1709751"/>
            <a:ext cx="7642027" cy="7999728"/>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khóa là DBC, DGB </a:t>
            </a:r>
          </a:p>
          <a:p>
            <a:pPr algn="l">
              <a:lnSpc>
                <a:spcPts val="3220"/>
              </a:lnSpc>
              <a:spcBef>
                <a:spcPct val="0"/>
              </a:spcBef>
            </a:pPr>
            <a:endParaRPr lang="en-US" sz="2300" b="1">
              <a:solidFill>
                <a:srgbClr val="000000"/>
              </a:solidFill>
              <a:latin typeface="Public Sans Bold"/>
              <a:ea typeface="Public Sans Bold"/>
              <a:cs typeface="Public Sans Bold"/>
              <a:sym typeface="Public Sans Bold"/>
            </a:endParaRP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dạng chuẩn:</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+Tách VP thành 1 thuộc tính:</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F={AB→C, C→B, ABD→E, G→A}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BCNF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AB→C, C→B, ABD→E, G→A vi phạm do VT không phải là SK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→Lược đồ không đạt BCNF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3NF: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ABD→E, G→A vi phạm do VP không phải là SK và VT không phải là thuộc tính K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Lược đồ không đạt 3NF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2NF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ABD→E, G→A vi phạm do không phụ thuộc hàm đầy đủ.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Lược đồ không đạt 2NF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Xét 1NF:</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 Không vi phạm do thuộc tính không khoá phụ thuộc vào thuộc tính khoá. </a:t>
            </a:r>
          </a:p>
          <a:p>
            <a:pPr algn="l">
              <a:lnSpc>
                <a:spcPts val="3220"/>
              </a:lnSpc>
              <a:spcBef>
                <a:spcPct val="0"/>
              </a:spcBef>
            </a:pPr>
            <a:r>
              <a:rPr lang="en-US" sz="2300" b="1">
                <a:solidFill>
                  <a:srgbClr val="000000"/>
                </a:solidFill>
                <a:latin typeface="Public Sans Bold"/>
                <a:ea typeface="Public Sans Bold"/>
                <a:cs typeface="Public Sans Bold"/>
                <a:sym typeface="Public Sans Bold"/>
              </a:rPr>
              <a:t>Vậy Q đạt 1NF</a:t>
            </a:r>
          </a:p>
        </p:txBody>
      </p:sp>
      <p:sp>
        <p:nvSpPr>
          <p:cNvPr id="18" name="Freeform 18"/>
          <p:cNvSpPr/>
          <p:nvPr/>
        </p:nvSpPr>
        <p:spPr>
          <a:xfrm>
            <a:off x="9270574" y="1890987"/>
            <a:ext cx="900578" cy="278360"/>
          </a:xfrm>
          <a:custGeom>
            <a:avLst/>
            <a:gdLst/>
            <a:ahLst/>
            <a:cxnLst/>
            <a:rect l="l" t="t" r="r" b="b"/>
            <a:pathLst>
              <a:path w="900578" h="278360">
                <a:moveTo>
                  <a:pt x="0" y="0"/>
                </a:moveTo>
                <a:lnTo>
                  <a:pt x="900577" y="0"/>
                </a:lnTo>
                <a:lnTo>
                  <a:pt x="900577"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9781363" y="3758271"/>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9781363" y="5543296"/>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9781363" y="674270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9781363" y="818977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9410744" y="9488703"/>
            <a:ext cx="900578" cy="278360"/>
          </a:xfrm>
          <a:custGeom>
            <a:avLst/>
            <a:gdLst/>
            <a:ahLst/>
            <a:cxnLst/>
            <a:rect l="l" t="t" r="r" b="b"/>
            <a:pathLst>
              <a:path w="900578" h="278360">
                <a:moveTo>
                  <a:pt x="0" y="0"/>
                </a:moveTo>
                <a:lnTo>
                  <a:pt x="900577" y="0"/>
                </a:lnTo>
                <a:lnTo>
                  <a:pt x="900577" y="278361"/>
                </a:lnTo>
                <a:lnTo>
                  <a:pt x="0" y="278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5934" y="-1383340"/>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569" y="417881"/>
            <a:ext cx="6654579" cy="79375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Public Sans Heavy"/>
                <a:ea typeface="Public Sans Heavy"/>
                <a:cs typeface="Public Sans Heavy"/>
                <a:sym typeface="Public Sans Heavy"/>
              </a:rPr>
              <a:t>BÀI TẬP TỔNG HỢP 1 </a:t>
            </a:r>
          </a:p>
        </p:txBody>
      </p:sp>
      <p:sp>
        <p:nvSpPr>
          <p:cNvPr id="4" name="Freeform 4"/>
          <p:cNvSpPr/>
          <p:nvPr/>
        </p:nvSpPr>
        <p:spPr>
          <a:xfrm>
            <a:off x="6390360" y="117539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flipV="1">
            <a:off x="16613287" y="-517502"/>
            <a:ext cx="0" cy="12960534"/>
          </a:xfrm>
          <a:prstGeom prst="line">
            <a:avLst/>
          </a:prstGeom>
          <a:ln w="38100" cap="flat">
            <a:solidFill>
              <a:srgbClr val="5188CC"/>
            </a:solidFill>
            <a:prstDash val="solid"/>
            <a:headEnd type="none" w="sm" len="sm"/>
            <a:tailEnd type="none" w="sm" len="sm"/>
          </a:ln>
        </p:spPr>
      </p:sp>
      <p:grpSp>
        <p:nvGrpSpPr>
          <p:cNvPr id="6" name="Group 6"/>
          <p:cNvGrpSpPr/>
          <p:nvPr/>
        </p:nvGrpSpPr>
        <p:grpSpPr>
          <a:xfrm>
            <a:off x="6948511" y="20590"/>
            <a:ext cx="8178215" cy="1537732"/>
            <a:chOff x="0" y="0"/>
            <a:chExt cx="2153933" cy="405000"/>
          </a:xfrm>
        </p:grpSpPr>
        <p:sp>
          <p:nvSpPr>
            <p:cNvPr id="7" name="Freeform 7"/>
            <p:cNvSpPr/>
            <p:nvPr/>
          </p:nvSpPr>
          <p:spPr>
            <a:xfrm>
              <a:off x="0" y="0"/>
              <a:ext cx="2153933" cy="405000"/>
            </a:xfrm>
            <a:custGeom>
              <a:avLst/>
              <a:gdLst/>
              <a:ahLst/>
              <a:cxnLst/>
              <a:rect l="l" t="t" r="r" b="b"/>
              <a:pathLst>
                <a:path w="2153933" h="405000">
                  <a:moveTo>
                    <a:pt x="48279" y="0"/>
                  </a:moveTo>
                  <a:lnTo>
                    <a:pt x="2105654" y="0"/>
                  </a:lnTo>
                  <a:cubicBezTo>
                    <a:pt x="2118458" y="0"/>
                    <a:pt x="2130739" y="5087"/>
                    <a:pt x="2139793" y="14141"/>
                  </a:cubicBezTo>
                  <a:cubicBezTo>
                    <a:pt x="2148847" y="23195"/>
                    <a:pt x="2153933" y="35475"/>
                    <a:pt x="2153933" y="48279"/>
                  </a:cubicBezTo>
                  <a:lnTo>
                    <a:pt x="2153933" y="356720"/>
                  </a:lnTo>
                  <a:cubicBezTo>
                    <a:pt x="2153933" y="369525"/>
                    <a:pt x="2148847" y="381805"/>
                    <a:pt x="2139793" y="390859"/>
                  </a:cubicBezTo>
                  <a:cubicBezTo>
                    <a:pt x="2130739" y="399913"/>
                    <a:pt x="2118458" y="405000"/>
                    <a:pt x="2105654" y="405000"/>
                  </a:cubicBezTo>
                  <a:lnTo>
                    <a:pt x="48279" y="405000"/>
                  </a:lnTo>
                  <a:cubicBezTo>
                    <a:pt x="35475" y="405000"/>
                    <a:pt x="23195" y="399913"/>
                    <a:pt x="14141" y="390859"/>
                  </a:cubicBezTo>
                  <a:cubicBezTo>
                    <a:pt x="5087" y="381805"/>
                    <a:pt x="0" y="369525"/>
                    <a:pt x="0" y="356720"/>
                  </a:cubicBezTo>
                  <a:lnTo>
                    <a:pt x="0" y="48279"/>
                  </a:lnTo>
                  <a:cubicBezTo>
                    <a:pt x="0" y="35475"/>
                    <a:pt x="5087" y="23195"/>
                    <a:pt x="14141" y="14141"/>
                  </a:cubicBezTo>
                  <a:cubicBezTo>
                    <a:pt x="23195" y="5087"/>
                    <a:pt x="35475" y="0"/>
                    <a:pt x="48279" y="0"/>
                  </a:cubicBezTo>
                  <a:close/>
                </a:path>
              </a:pathLst>
            </a:custGeom>
            <a:solidFill>
              <a:srgbClr val="E1EDFC"/>
            </a:solidFill>
          </p:spPr>
        </p:sp>
        <p:sp>
          <p:nvSpPr>
            <p:cNvPr id="8" name="TextBox 8"/>
            <p:cNvSpPr txBox="1"/>
            <p:nvPr/>
          </p:nvSpPr>
          <p:spPr>
            <a:xfrm>
              <a:off x="0" y="-57150"/>
              <a:ext cx="2153933" cy="4621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443635" y="1292392"/>
            <a:ext cx="3094983" cy="362984"/>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Public Sans Bold"/>
                <a:ea typeface="Public Sans Bold"/>
                <a:cs typeface="Public Sans Bold"/>
                <a:sym typeface="Public Sans Bold"/>
              </a:rPr>
              <a:t>Nguyễn Hồng Phi  Yến</a:t>
            </a:r>
          </a:p>
        </p:txBody>
      </p:sp>
      <p:sp>
        <p:nvSpPr>
          <p:cNvPr id="11" name="Freeform 11"/>
          <p:cNvSpPr/>
          <p:nvPr/>
        </p:nvSpPr>
        <p:spPr>
          <a:xfrm>
            <a:off x="1028700" y="3335730"/>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862263" y="3181323"/>
            <a:ext cx="12820492" cy="1021714"/>
          </a:xfrm>
          <a:prstGeom prst="rect">
            <a:avLst/>
          </a:prstGeom>
        </p:spPr>
        <p:txBody>
          <a:bodyPr lIns="0" tIns="0" rIns="0" bIns="0" rtlCol="0" anchor="t">
            <a:spAutoFit/>
          </a:bodyPr>
          <a:lstStyle/>
          <a:p>
            <a:pPr algn="l">
              <a:lnSpc>
                <a:spcPts val="4060"/>
              </a:lnSpc>
            </a:pPr>
            <a:r>
              <a:rPr lang="en-US" sz="2900" b="1">
                <a:solidFill>
                  <a:srgbClr val="000000"/>
                </a:solidFill>
                <a:latin typeface="Public Sans Bold"/>
                <a:ea typeface="Public Sans Bold"/>
                <a:cs typeface="Public Sans Bold"/>
                <a:sym typeface="Public Sans Bold"/>
              </a:rPr>
              <a:t>e) Q(ABCDEGHI); </a:t>
            </a:r>
          </a:p>
          <a:p>
            <a:pPr algn="l">
              <a:lnSpc>
                <a:spcPts val="4060"/>
              </a:lnSpc>
              <a:spcBef>
                <a:spcPct val="0"/>
              </a:spcBef>
            </a:pPr>
            <a:r>
              <a:rPr lang="en-US" sz="2900" b="1">
                <a:solidFill>
                  <a:srgbClr val="000000"/>
                </a:solidFill>
                <a:latin typeface="Public Sans Bold"/>
                <a:ea typeface="Public Sans Bold"/>
                <a:cs typeface="Public Sans Bold"/>
                <a:sym typeface="Public Sans Bold"/>
              </a:rPr>
              <a:t>F={AC→B,BI→ACD,ABC→D,H→I,ACE→BCG,CG→AE}</a:t>
            </a:r>
          </a:p>
        </p:txBody>
      </p:sp>
      <p:sp>
        <p:nvSpPr>
          <p:cNvPr id="13" name="TextBox 13"/>
          <p:cNvSpPr txBox="1"/>
          <p:nvPr/>
        </p:nvSpPr>
        <p:spPr>
          <a:xfrm>
            <a:off x="7425929" y="395919"/>
            <a:ext cx="7435850" cy="441323"/>
          </a:xfrm>
          <a:prstGeom prst="rect">
            <a:avLst/>
          </a:prstGeom>
        </p:spPr>
        <p:txBody>
          <a:bodyPr lIns="0" tIns="0" rIns="0" bIns="0" rtlCol="0" anchor="t">
            <a:spAutoFit/>
          </a:bodyPr>
          <a:lstStyle/>
          <a:p>
            <a:pPr algn="ctr">
              <a:lnSpc>
                <a:spcPts val="3500"/>
              </a:lnSpc>
              <a:spcBef>
                <a:spcPct val="0"/>
              </a:spcBef>
            </a:pPr>
            <a:r>
              <a:rPr lang="en-US" sz="2500" b="1">
                <a:solidFill>
                  <a:srgbClr val="000000"/>
                </a:solidFill>
                <a:latin typeface="Public Sans Bold"/>
                <a:ea typeface="Public Sans Bold"/>
                <a:cs typeface="Public Sans Bold"/>
                <a:sym typeface="Public Sans Bold"/>
              </a:rPr>
              <a:t>Cho biết dạng chuẩn của các lược đồ quan hệ sau: </a:t>
            </a:r>
          </a:p>
        </p:txBody>
      </p:sp>
      <p:sp>
        <p:nvSpPr>
          <p:cNvPr id="14" name="Freeform 14"/>
          <p:cNvSpPr/>
          <p:nvPr/>
        </p:nvSpPr>
        <p:spPr>
          <a:xfrm>
            <a:off x="1862263" y="5004320"/>
            <a:ext cx="900578" cy="278360"/>
          </a:xfrm>
          <a:custGeom>
            <a:avLst/>
            <a:gdLst/>
            <a:ahLst/>
            <a:cxnLst/>
            <a:rect l="l" t="t" r="r" b="b"/>
            <a:pathLst>
              <a:path w="900578" h="278360">
                <a:moveTo>
                  <a:pt x="0" y="0"/>
                </a:moveTo>
                <a:lnTo>
                  <a:pt x="900578" y="0"/>
                </a:lnTo>
                <a:lnTo>
                  <a:pt x="900578" y="278360"/>
                </a:lnTo>
                <a:lnTo>
                  <a:pt x="0" y="278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3000621" y="4870970"/>
            <a:ext cx="13083646" cy="2114546"/>
          </a:xfrm>
          <a:prstGeom prst="rect">
            <a:avLst/>
          </a:prstGeom>
        </p:spPr>
        <p:txBody>
          <a:bodyPr lIns="0" tIns="0" rIns="0" bIns="0" rtlCol="0" anchor="t">
            <a:spAutoFit/>
          </a:bodyPr>
          <a:lstStyle/>
          <a:p>
            <a:pPr algn="l">
              <a:lnSpc>
                <a:spcPts val="4200"/>
              </a:lnSpc>
            </a:pPr>
            <a:r>
              <a:rPr lang="en-US" sz="2500" b="1" spc="202">
                <a:solidFill>
                  <a:srgbClr val="000000"/>
                </a:solidFill>
                <a:latin typeface="Public Sans Bold"/>
                <a:ea typeface="Public Sans Bold"/>
                <a:cs typeface="Public Sans Bold"/>
                <a:sym typeface="Public Sans Bold"/>
              </a:rPr>
              <a:t>F= {AC→B, BI→A, BI→C, BI→D, ABC→D, H→I, ACE→B, ACE→C, ACE→G, CG→A, CG→E} </a:t>
            </a:r>
          </a:p>
          <a:p>
            <a:pPr algn="l">
              <a:lnSpc>
                <a:spcPts val="4200"/>
              </a:lnSpc>
            </a:pPr>
            <a:r>
              <a:rPr lang="en-US" sz="2500" b="1" spc="202">
                <a:solidFill>
                  <a:srgbClr val="000000"/>
                </a:solidFill>
                <a:latin typeface="Public Sans Bold"/>
                <a:ea typeface="Public Sans Bold"/>
                <a:cs typeface="Public Sans Bold"/>
                <a:sym typeface="Public Sans Bold"/>
              </a:rPr>
              <a:t>Vì tất cả đều là thuộc tính đơn</a:t>
            </a:r>
          </a:p>
          <a:p>
            <a:pPr algn="l">
              <a:lnSpc>
                <a:spcPts val="4200"/>
              </a:lnSpc>
            </a:pPr>
            <a:r>
              <a:rPr lang="en-US" sz="2500" b="1" spc="202">
                <a:solidFill>
                  <a:srgbClr val="000000"/>
                </a:solidFill>
                <a:latin typeface="Public Sans Bold"/>
                <a:ea typeface="Public Sans Bold"/>
                <a:cs typeface="Public Sans Bold"/>
                <a:sym typeface="Public Sans Bold"/>
              </a:rPr>
              <a:t>Vậy Q đạt 1NF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49770" y="3605270"/>
            <a:ext cx="3076459" cy="3076459"/>
          </a:xfrm>
          <a:custGeom>
            <a:avLst/>
            <a:gdLst/>
            <a:ahLst/>
            <a:cxnLst/>
            <a:rect l="l" t="t" r="r" b="b"/>
            <a:pathLst>
              <a:path w="3076459" h="3076459">
                <a:moveTo>
                  <a:pt x="0" y="0"/>
                </a:moveTo>
                <a:lnTo>
                  <a:pt x="3076460" y="0"/>
                </a:lnTo>
                <a:lnTo>
                  <a:pt x="3076460" y="3076460"/>
                </a:lnTo>
                <a:lnTo>
                  <a:pt x="0" y="3076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1538230" y="680881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5294416" y="-2571772"/>
            <a:ext cx="7748285" cy="17235273"/>
            <a:chOff x="0" y="0"/>
            <a:chExt cx="2040701" cy="4539331"/>
          </a:xfrm>
        </p:grpSpPr>
        <p:sp>
          <p:nvSpPr>
            <p:cNvPr id="5" name="Freeform 5"/>
            <p:cNvSpPr/>
            <p:nvPr/>
          </p:nvSpPr>
          <p:spPr>
            <a:xfrm>
              <a:off x="0" y="0"/>
              <a:ext cx="2040701" cy="4539331"/>
            </a:xfrm>
            <a:custGeom>
              <a:avLst/>
              <a:gdLst/>
              <a:ahLst/>
              <a:cxnLst/>
              <a:rect l="l" t="t" r="r" b="b"/>
              <a:pathLst>
                <a:path w="2040701" h="4539331">
                  <a:moveTo>
                    <a:pt x="0" y="0"/>
                  </a:moveTo>
                  <a:lnTo>
                    <a:pt x="2040701" y="0"/>
                  </a:lnTo>
                  <a:lnTo>
                    <a:pt x="2040701" y="4539331"/>
                  </a:lnTo>
                  <a:lnTo>
                    <a:pt x="0" y="4539331"/>
                  </a:lnTo>
                  <a:close/>
                </a:path>
              </a:pathLst>
            </a:custGeom>
            <a:solidFill>
              <a:srgbClr val="E1EDFC"/>
            </a:solidFill>
          </p:spPr>
        </p:sp>
        <p:sp>
          <p:nvSpPr>
            <p:cNvPr id="6" name="TextBox 6"/>
            <p:cNvSpPr txBox="1"/>
            <p:nvPr/>
          </p:nvSpPr>
          <p:spPr>
            <a:xfrm>
              <a:off x="0" y="-57150"/>
              <a:ext cx="2040701" cy="4596481"/>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3323362" y="9641226"/>
            <a:ext cx="1291547" cy="1291547"/>
          </a:xfrm>
          <a:custGeom>
            <a:avLst/>
            <a:gdLst/>
            <a:ahLst/>
            <a:cxnLst/>
            <a:rect l="l" t="t" r="r" b="b"/>
            <a:pathLst>
              <a:path w="1291547" h="1291547">
                <a:moveTo>
                  <a:pt x="0" y="0"/>
                </a:moveTo>
                <a:lnTo>
                  <a:pt x="1291548" y="0"/>
                </a:lnTo>
                <a:lnTo>
                  <a:pt x="1291548"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5083324" y="132059"/>
            <a:ext cx="8320990" cy="1558014"/>
            <a:chOff x="0" y="0"/>
            <a:chExt cx="2191537" cy="410341"/>
          </a:xfrm>
        </p:grpSpPr>
        <p:sp>
          <p:nvSpPr>
            <p:cNvPr id="9" name="Freeform 9"/>
            <p:cNvSpPr/>
            <p:nvPr/>
          </p:nvSpPr>
          <p:spPr>
            <a:xfrm>
              <a:off x="0" y="0"/>
              <a:ext cx="2191537" cy="410341"/>
            </a:xfrm>
            <a:custGeom>
              <a:avLst/>
              <a:gdLst/>
              <a:ahLst/>
              <a:cxnLst/>
              <a:rect l="l" t="t" r="r" b="b"/>
              <a:pathLst>
                <a:path w="2191537" h="410341">
                  <a:moveTo>
                    <a:pt x="47451" y="0"/>
                  </a:moveTo>
                  <a:lnTo>
                    <a:pt x="2144086" y="0"/>
                  </a:lnTo>
                  <a:cubicBezTo>
                    <a:pt x="2170292" y="0"/>
                    <a:pt x="2191537" y="21244"/>
                    <a:pt x="2191537" y="47451"/>
                  </a:cubicBezTo>
                  <a:lnTo>
                    <a:pt x="2191537" y="362890"/>
                  </a:lnTo>
                  <a:cubicBezTo>
                    <a:pt x="2191537" y="389097"/>
                    <a:pt x="2170292" y="410341"/>
                    <a:pt x="2144086" y="410341"/>
                  </a:cubicBezTo>
                  <a:lnTo>
                    <a:pt x="47451" y="410341"/>
                  </a:lnTo>
                  <a:cubicBezTo>
                    <a:pt x="34866" y="410341"/>
                    <a:pt x="22797" y="405342"/>
                    <a:pt x="13898" y="396443"/>
                  </a:cubicBezTo>
                  <a:cubicBezTo>
                    <a:pt x="4999" y="387544"/>
                    <a:pt x="0" y="375475"/>
                    <a:pt x="0" y="362890"/>
                  </a:cubicBezTo>
                  <a:lnTo>
                    <a:pt x="0" y="47451"/>
                  </a:lnTo>
                  <a:cubicBezTo>
                    <a:pt x="0" y="21244"/>
                    <a:pt x="21244" y="0"/>
                    <a:pt x="47451" y="0"/>
                  </a:cubicBezTo>
                  <a:close/>
                </a:path>
              </a:pathLst>
            </a:custGeom>
            <a:solidFill>
              <a:srgbClr val="E1EDFC"/>
            </a:solidFill>
          </p:spPr>
        </p:sp>
        <p:sp>
          <p:nvSpPr>
            <p:cNvPr id="10" name="TextBox 10"/>
            <p:cNvSpPr txBox="1"/>
            <p:nvPr/>
          </p:nvSpPr>
          <p:spPr>
            <a:xfrm>
              <a:off x="0" y="-57150"/>
              <a:ext cx="2191537" cy="46749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12"/>
          <p:cNvSpPr txBox="1"/>
          <p:nvPr/>
        </p:nvSpPr>
        <p:spPr>
          <a:xfrm>
            <a:off x="979583" y="1802241"/>
            <a:ext cx="16757495" cy="8208466"/>
          </a:xfrm>
          <a:prstGeom prst="rect">
            <a:avLst/>
          </a:prstGeom>
        </p:spPr>
        <p:txBody>
          <a:bodyPr wrap="square" lIns="0" tIns="0" rIns="0" bIns="0" rtlCol="0" anchor="t">
            <a:spAutoFit/>
          </a:bodyPr>
          <a:lstStyle/>
          <a:p>
            <a:pPr algn="just">
              <a:lnSpc>
                <a:spcPts val="4620"/>
              </a:lnSpc>
            </a:pPr>
            <a:endParaRPr dirty="0"/>
          </a:p>
          <a:p>
            <a:pPr algn="just">
              <a:lnSpc>
                <a:spcPts val="4620"/>
              </a:lnSpc>
            </a:pPr>
            <a:r>
              <a:rPr lang="en-US" sz="2400" b="1" dirty="0">
                <a:solidFill>
                  <a:srgbClr val="021828"/>
                </a:solidFill>
                <a:latin typeface="Public Sans Bold"/>
                <a:ea typeface="Public Sans Bold"/>
                <a:cs typeface="Public Sans Bold"/>
                <a:sym typeface="Public Sans Bold"/>
              </a:rPr>
              <a:t>B1: </a:t>
            </a:r>
            <a:r>
              <a:rPr lang="en-US" sz="2400" b="1" dirty="0" err="1">
                <a:solidFill>
                  <a:srgbClr val="021828"/>
                </a:solidFill>
                <a:latin typeface="Public Sans Bold"/>
                <a:ea typeface="Public Sans Bold"/>
                <a:cs typeface="Public Sans Bold"/>
                <a:sym typeface="Public Sans Bold"/>
              </a:rPr>
              <a:t>Xác</a:t>
            </a:r>
            <a:r>
              <a:rPr lang="en-US" sz="2400" b="1" dirty="0">
                <a:solidFill>
                  <a:srgbClr val="021828"/>
                </a:solidFill>
                <a:latin typeface="Public Sans Bold"/>
                <a:ea typeface="Public Sans Bold"/>
                <a:cs typeface="Public Sans Bold"/>
                <a:sym typeface="Public Sans Bold"/>
              </a:rPr>
              <a:t> </a:t>
            </a:r>
            <a:r>
              <a:rPr lang="en-US" sz="2400" b="1" dirty="0" err="1">
                <a:solidFill>
                  <a:srgbClr val="021828"/>
                </a:solidFill>
                <a:latin typeface="Public Sans Bold"/>
                <a:ea typeface="Public Sans Bold"/>
                <a:cs typeface="Public Sans Bold"/>
                <a:sym typeface="Public Sans Bold"/>
              </a:rPr>
              <a:t>định</a:t>
            </a:r>
            <a:r>
              <a:rPr lang="en-US" sz="2400" b="1" dirty="0">
                <a:solidFill>
                  <a:srgbClr val="021828"/>
                </a:solidFill>
                <a:latin typeface="Public Sans Bold"/>
                <a:ea typeface="Public Sans Bold"/>
                <a:cs typeface="Public Sans Bold"/>
                <a:sym typeface="Public Sans Bold"/>
              </a:rPr>
              <a:t> </a:t>
            </a:r>
            <a:r>
              <a:rPr lang="en-US" sz="2400" b="1" dirty="0" err="1">
                <a:solidFill>
                  <a:srgbClr val="021828"/>
                </a:solidFill>
                <a:latin typeface="Public Sans Bold"/>
                <a:ea typeface="Public Sans Bold"/>
                <a:cs typeface="Public Sans Bold"/>
                <a:sym typeface="Public Sans Bold"/>
              </a:rPr>
              <a:t>khoá</a:t>
            </a:r>
            <a:endParaRPr lang="en-US" sz="2400" b="1" dirty="0">
              <a:solidFill>
                <a:srgbClr val="021828"/>
              </a:solidFill>
              <a:latin typeface="Public Sans Bold"/>
              <a:ea typeface="Public Sans Bold"/>
              <a:cs typeface="Public Sans Bold"/>
              <a:sym typeface="Public Sans Bold"/>
            </a:endParaRPr>
          </a:p>
          <a:p>
            <a:pPr algn="just">
              <a:lnSpc>
                <a:spcPts val="4620"/>
              </a:lnSpc>
            </a:pPr>
            <a:r>
              <a:rPr lang="en-US" sz="2400" dirty="0">
                <a:solidFill>
                  <a:srgbClr val="021828"/>
                </a:solidFill>
                <a:latin typeface="Public Sans"/>
                <a:ea typeface="Public Sans"/>
                <a:cs typeface="Public Sans"/>
                <a:sym typeface="Public Sans"/>
              </a:rPr>
              <a:t>CS+ ={C,S}</a:t>
            </a:r>
          </a:p>
          <a:p>
            <a:pPr algn="just">
              <a:lnSpc>
                <a:spcPts val="4620"/>
              </a:lnSpc>
            </a:pPr>
            <a:r>
              <a:rPr lang="en-US" sz="2400" dirty="0" err="1">
                <a:solidFill>
                  <a:srgbClr val="021828"/>
                </a:solidFill>
                <a:latin typeface="Public Sans"/>
                <a:ea typeface="Public Sans"/>
                <a:cs typeface="Public Sans"/>
                <a:sym typeface="Public Sans"/>
              </a:rPr>
              <a:t>Có</a:t>
            </a:r>
            <a:r>
              <a:rPr lang="en-US" sz="2400" dirty="0">
                <a:solidFill>
                  <a:srgbClr val="021828"/>
                </a:solidFill>
                <a:latin typeface="Public Sans"/>
                <a:ea typeface="Public Sans"/>
                <a:cs typeface="Public Sans"/>
                <a:sym typeface="Public Sans"/>
              </a:rPr>
              <a:t> CS-&gt;Z =&gt; CS+ ={C,S,Z}=&gt; Bao </a:t>
            </a:r>
            <a:r>
              <a:rPr lang="en-US" sz="2400" dirty="0" err="1">
                <a:solidFill>
                  <a:srgbClr val="021828"/>
                </a:solidFill>
                <a:latin typeface="Public Sans"/>
                <a:ea typeface="Public Sans"/>
                <a:cs typeface="Public Sans"/>
                <a:sym typeface="Public Sans"/>
              </a:rPr>
              <a:t>phủ</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toàn</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bộ</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thuộc</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tính</a:t>
            </a:r>
            <a:r>
              <a:rPr lang="en-US" sz="2400" dirty="0">
                <a:solidFill>
                  <a:srgbClr val="021828"/>
                </a:solidFill>
                <a:latin typeface="Public Sans"/>
                <a:ea typeface="Public Sans"/>
                <a:cs typeface="Public Sans"/>
                <a:sym typeface="Public Sans"/>
              </a:rPr>
              <a:t> =&gt; CS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chính</a:t>
            </a:r>
            <a:r>
              <a:rPr lang="en-US" sz="2400" dirty="0">
                <a:solidFill>
                  <a:srgbClr val="021828"/>
                </a:solidFill>
                <a:latin typeface="Public Sans"/>
                <a:ea typeface="Public Sans"/>
                <a:cs typeface="Public Sans"/>
                <a:sym typeface="Public Sans"/>
              </a:rPr>
              <a:t> </a:t>
            </a:r>
          </a:p>
          <a:p>
            <a:pPr algn="just">
              <a:lnSpc>
                <a:spcPts val="4620"/>
              </a:lnSpc>
            </a:pPr>
            <a:r>
              <a:rPr lang="en-US" sz="2400" b="1" dirty="0">
                <a:solidFill>
                  <a:srgbClr val="021828"/>
                </a:solidFill>
                <a:latin typeface="Public Sans Bold"/>
                <a:ea typeface="Public Sans Bold"/>
                <a:cs typeface="Public Sans Bold"/>
                <a:sym typeface="Public Sans Bold"/>
              </a:rPr>
              <a:t>B2: </a:t>
            </a:r>
            <a:r>
              <a:rPr lang="en-US" sz="2400" b="1" dirty="0" err="1">
                <a:solidFill>
                  <a:srgbClr val="021828"/>
                </a:solidFill>
                <a:latin typeface="Public Sans Bold"/>
                <a:ea typeface="Public Sans Bold"/>
                <a:cs typeface="Public Sans Bold"/>
                <a:sym typeface="Public Sans Bold"/>
              </a:rPr>
              <a:t>Kiểm</a:t>
            </a:r>
            <a:r>
              <a:rPr lang="en-US" sz="2400" b="1" dirty="0">
                <a:solidFill>
                  <a:srgbClr val="021828"/>
                </a:solidFill>
                <a:latin typeface="Public Sans Bold"/>
                <a:ea typeface="Public Sans Bold"/>
                <a:cs typeface="Public Sans Bold"/>
                <a:sym typeface="Public Sans Bold"/>
              </a:rPr>
              <a:t> </a:t>
            </a:r>
            <a:r>
              <a:rPr lang="en-US" sz="2400" b="1" dirty="0" err="1">
                <a:solidFill>
                  <a:srgbClr val="021828"/>
                </a:solidFill>
                <a:latin typeface="Public Sans Bold"/>
                <a:ea typeface="Public Sans Bold"/>
                <a:cs typeface="Public Sans Bold"/>
                <a:sym typeface="Public Sans Bold"/>
              </a:rPr>
              <a:t>tra</a:t>
            </a:r>
            <a:r>
              <a:rPr lang="en-US" sz="2400" b="1" dirty="0">
                <a:solidFill>
                  <a:srgbClr val="021828"/>
                </a:solidFill>
                <a:latin typeface="Public Sans Bold"/>
                <a:ea typeface="Public Sans Bold"/>
                <a:cs typeface="Public Sans Bold"/>
                <a:sym typeface="Public Sans Bold"/>
              </a:rPr>
              <a:t> </a:t>
            </a:r>
            <a:r>
              <a:rPr lang="en-US" sz="2400" b="1" dirty="0" err="1">
                <a:solidFill>
                  <a:srgbClr val="021828"/>
                </a:solidFill>
                <a:latin typeface="Public Sans Bold"/>
                <a:ea typeface="Public Sans Bold"/>
                <a:cs typeface="Public Sans Bold"/>
                <a:sym typeface="Public Sans Bold"/>
              </a:rPr>
              <a:t>dạng</a:t>
            </a:r>
            <a:r>
              <a:rPr lang="en-US" sz="2400" b="1" dirty="0">
                <a:solidFill>
                  <a:srgbClr val="021828"/>
                </a:solidFill>
                <a:latin typeface="Public Sans Bold"/>
                <a:ea typeface="Public Sans Bold"/>
                <a:cs typeface="Public Sans Bold"/>
                <a:sym typeface="Public Sans Bold"/>
              </a:rPr>
              <a:t> </a:t>
            </a:r>
            <a:r>
              <a:rPr lang="en-US" sz="2400" b="1" dirty="0" err="1">
                <a:solidFill>
                  <a:srgbClr val="021828"/>
                </a:solidFill>
                <a:latin typeface="Public Sans Bold"/>
                <a:ea typeface="Public Sans Bold"/>
                <a:cs typeface="Public Sans Bold"/>
                <a:sym typeface="Public Sans Bold"/>
              </a:rPr>
              <a:t>chuẩn</a:t>
            </a:r>
            <a:endParaRPr lang="en-US" sz="2400" b="1" dirty="0">
              <a:solidFill>
                <a:srgbClr val="021828"/>
              </a:solidFill>
              <a:latin typeface="Public Sans Bold"/>
              <a:ea typeface="Public Sans Bold"/>
              <a:cs typeface="Public Sans Bold"/>
              <a:sym typeface="Public Sans Bold"/>
            </a:endParaRPr>
          </a:p>
          <a:p>
            <a:pPr algn="just">
              <a:lnSpc>
                <a:spcPts val="4620"/>
              </a:lnSpc>
            </a:pPr>
            <a:r>
              <a:rPr lang="en-US" sz="2400" dirty="0">
                <a:solidFill>
                  <a:srgbClr val="021828"/>
                </a:solidFill>
                <a:latin typeface="Public Sans"/>
                <a:ea typeface="Public Sans"/>
                <a:cs typeface="Public Sans"/>
                <a:sym typeface="Public Sans"/>
              </a:rPr>
              <a:t>1) </a:t>
            </a:r>
            <a:r>
              <a:rPr lang="en-US" sz="2400" dirty="0" err="1">
                <a:solidFill>
                  <a:srgbClr val="021828"/>
                </a:solidFill>
                <a:latin typeface="Public Sans"/>
                <a:ea typeface="Public Sans"/>
                <a:cs typeface="Public Sans"/>
                <a:sym typeface="Public Sans"/>
              </a:rPr>
              <a:t>Kiểm</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tra</a:t>
            </a:r>
            <a:r>
              <a:rPr lang="en-US" sz="2400" dirty="0">
                <a:solidFill>
                  <a:srgbClr val="021828"/>
                </a:solidFill>
                <a:latin typeface="Public Sans"/>
                <a:ea typeface="Public Sans"/>
                <a:cs typeface="Public Sans"/>
                <a:sym typeface="Public Sans"/>
              </a:rPr>
              <a:t> 1NF : Q </a:t>
            </a:r>
            <a:r>
              <a:rPr lang="en-US" sz="2400" dirty="0" err="1">
                <a:solidFill>
                  <a:srgbClr val="021828"/>
                </a:solidFill>
                <a:latin typeface="Public Sans"/>
                <a:ea typeface="Public Sans"/>
                <a:cs typeface="Public Sans"/>
                <a:sym typeface="Public Sans"/>
              </a:rPr>
              <a:t>đạt</a:t>
            </a:r>
            <a:r>
              <a:rPr lang="en-US" sz="2400" dirty="0">
                <a:solidFill>
                  <a:srgbClr val="021828"/>
                </a:solidFill>
                <a:latin typeface="Public Sans"/>
                <a:ea typeface="Public Sans"/>
                <a:cs typeface="Public Sans"/>
                <a:sym typeface="Public Sans"/>
              </a:rPr>
              <a:t> 1NF </a:t>
            </a:r>
            <a:r>
              <a:rPr lang="en-US" sz="2400" dirty="0" err="1">
                <a:solidFill>
                  <a:srgbClr val="021828"/>
                </a:solidFill>
                <a:latin typeface="Public Sans"/>
                <a:ea typeface="Public Sans"/>
                <a:cs typeface="Public Sans"/>
                <a:sym typeface="Public Sans"/>
              </a:rPr>
              <a:t>vì</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mỗi</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thuộc</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tính</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đều</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giá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trị</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nguyên</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tố</a:t>
            </a:r>
            <a:r>
              <a:rPr lang="en-US" sz="2400" dirty="0">
                <a:solidFill>
                  <a:srgbClr val="021828"/>
                </a:solidFill>
                <a:latin typeface="Public Sans"/>
                <a:ea typeface="Public Sans"/>
                <a:cs typeface="Public Sans"/>
                <a:sym typeface="Public Sans"/>
              </a:rPr>
              <a:t> </a:t>
            </a:r>
          </a:p>
          <a:p>
            <a:pPr algn="just">
              <a:lnSpc>
                <a:spcPts val="4620"/>
              </a:lnSpc>
            </a:pPr>
            <a:r>
              <a:rPr lang="en-US" sz="2400" dirty="0">
                <a:solidFill>
                  <a:srgbClr val="021828"/>
                </a:solidFill>
                <a:latin typeface="Public Sans"/>
                <a:ea typeface="Public Sans"/>
                <a:cs typeface="Public Sans"/>
                <a:sym typeface="Public Sans"/>
              </a:rPr>
              <a:t>2) </a:t>
            </a:r>
            <a:r>
              <a:rPr lang="en-US" sz="2400" dirty="0" err="1">
                <a:solidFill>
                  <a:srgbClr val="021828"/>
                </a:solidFill>
                <a:latin typeface="Public Sans"/>
                <a:ea typeface="Public Sans"/>
                <a:cs typeface="Public Sans"/>
                <a:sym typeface="Public Sans"/>
              </a:rPr>
              <a:t>Kiểm</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tra</a:t>
            </a:r>
            <a:r>
              <a:rPr lang="en-US" sz="2400" dirty="0">
                <a:solidFill>
                  <a:srgbClr val="021828"/>
                </a:solidFill>
                <a:latin typeface="Public Sans"/>
                <a:ea typeface="Public Sans"/>
                <a:cs typeface="Public Sans"/>
                <a:sym typeface="Public Sans"/>
              </a:rPr>
              <a:t> 2NF :</a:t>
            </a:r>
          </a:p>
          <a:p>
            <a:pPr algn="just">
              <a:lnSpc>
                <a:spcPts val="4620"/>
              </a:lnSpc>
            </a:pPr>
            <a:r>
              <a:rPr lang="en-US" sz="2400" dirty="0">
                <a:solidFill>
                  <a:srgbClr val="021828"/>
                </a:solidFill>
                <a:latin typeface="Public Sans"/>
                <a:ea typeface="Public Sans"/>
                <a:cs typeface="Public Sans"/>
                <a:sym typeface="Public Sans"/>
              </a:rPr>
              <a:t> *CS-&gt;Z : </a:t>
            </a:r>
            <a:r>
              <a:rPr lang="en-US" sz="2400" dirty="0" err="1">
                <a:solidFill>
                  <a:srgbClr val="021828"/>
                </a:solidFill>
                <a:latin typeface="Public Sans"/>
                <a:ea typeface="Public Sans"/>
                <a:cs typeface="Public Sans"/>
                <a:sym typeface="Public Sans"/>
              </a:rPr>
              <a:t>có</a:t>
            </a:r>
            <a:r>
              <a:rPr lang="en-US" sz="2400" dirty="0">
                <a:solidFill>
                  <a:srgbClr val="021828"/>
                </a:solidFill>
                <a:latin typeface="Public Sans"/>
                <a:ea typeface="Public Sans"/>
                <a:cs typeface="Public Sans"/>
                <a:sym typeface="Public Sans"/>
              </a:rPr>
              <a:t> Z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thuộc</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tính</a:t>
            </a:r>
            <a:r>
              <a:rPr lang="en-US" sz="2400" dirty="0">
                <a:solidFill>
                  <a:srgbClr val="021828"/>
                </a:solidFill>
                <a:latin typeface="Public Sans"/>
                <a:ea typeface="Public Sans"/>
                <a:cs typeface="Public Sans"/>
                <a:sym typeface="Public Sans"/>
              </a:rPr>
              <a:t> k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nhưng</a:t>
            </a:r>
            <a:r>
              <a:rPr lang="en-US" sz="2400" dirty="0">
                <a:solidFill>
                  <a:srgbClr val="021828"/>
                </a:solidFill>
                <a:latin typeface="Public Sans"/>
                <a:ea typeface="Public Sans"/>
                <a:cs typeface="Public Sans"/>
                <a:sym typeface="Public Sans"/>
              </a:rPr>
              <a:t> CS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chính</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không</a:t>
            </a:r>
            <a:r>
              <a:rPr lang="en-US" sz="2400" dirty="0">
                <a:solidFill>
                  <a:srgbClr val="021828"/>
                </a:solidFill>
                <a:latin typeface="Public Sans"/>
                <a:ea typeface="Public Sans"/>
                <a:cs typeface="Public Sans"/>
                <a:sym typeface="Public Sans"/>
              </a:rPr>
              <a:t> vi </a:t>
            </a:r>
            <a:r>
              <a:rPr lang="en-US" sz="2400" dirty="0" err="1">
                <a:solidFill>
                  <a:srgbClr val="021828"/>
                </a:solidFill>
                <a:latin typeface="Public Sans"/>
                <a:ea typeface="Public Sans"/>
                <a:cs typeface="Public Sans"/>
                <a:sym typeface="Public Sans"/>
              </a:rPr>
              <a:t>phạm</a:t>
            </a:r>
            <a:r>
              <a:rPr lang="en-US" sz="2400" dirty="0">
                <a:solidFill>
                  <a:srgbClr val="021828"/>
                </a:solidFill>
                <a:latin typeface="Public Sans"/>
                <a:ea typeface="Public Sans"/>
                <a:cs typeface="Public Sans"/>
                <a:sym typeface="Public Sans"/>
              </a:rPr>
              <a:t>)</a:t>
            </a:r>
          </a:p>
          <a:p>
            <a:pPr algn="just">
              <a:lnSpc>
                <a:spcPts val="4620"/>
              </a:lnSpc>
            </a:pPr>
            <a:r>
              <a:rPr lang="en-US" sz="2400" dirty="0">
                <a:solidFill>
                  <a:srgbClr val="021828"/>
                </a:solidFill>
                <a:latin typeface="Public Sans"/>
                <a:ea typeface="Public Sans"/>
                <a:cs typeface="Public Sans"/>
                <a:sym typeface="Public Sans"/>
              </a:rPr>
              <a:t> *Z-&gt;C: </a:t>
            </a:r>
            <a:r>
              <a:rPr lang="en-US" sz="2400" dirty="0" err="1">
                <a:solidFill>
                  <a:srgbClr val="021828"/>
                </a:solidFill>
                <a:latin typeface="Public Sans"/>
                <a:ea typeface="Public Sans"/>
                <a:cs typeface="Public Sans"/>
                <a:sym typeface="Public Sans"/>
              </a:rPr>
              <a:t>có</a:t>
            </a:r>
            <a:r>
              <a:rPr lang="en-US" sz="2400" dirty="0">
                <a:solidFill>
                  <a:srgbClr val="021828"/>
                </a:solidFill>
                <a:latin typeface="Public Sans"/>
                <a:ea typeface="Public Sans"/>
                <a:cs typeface="Public Sans"/>
                <a:sym typeface="Public Sans"/>
              </a:rPr>
              <a:t> C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1 </a:t>
            </a:r>
            <a:r>
              <a:rPr lang="en-US" sz="2400" dirty="0" err="1">
                <a:solidFill>
                  <a:srgbClr val="021828"/>
                </a:solidFill>
                <a:latin typeface="Public Sans"/>
                <a:ea typeface="Public Sans"/>
                <a:cs typeface="Public Sans"/>
                <a:sym typeface="Public Sans"/>
              </a:rPr>
              <a:t>phần</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chính</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nhưng</a:t>
            </a:r>
            <a:r>
              <a:rPr lang="en-US" sz="2400" dirty="0">
                <a:solidFill>
                  <a:srgbClr val="021828"/>
                </a:solidFill>
                <a:latin typeface="Public Sans"/>
                <a:ea typeface="Public Sans"/>
                <a:cs typeface="Public Sans"/>
                <a:sym typeface="Public Sans"/>
              </a:rPr>
              <a:t> Z </a:t>
            </a:r>
            <a:r>
              <a:rPr lang="en-US" sz="2400" dirty="0" err="1">
                <a:solidFill>
                  <a:srgbClr val="021828"/>
                </a:solidFill>
                <a:latin typeface="Public Sans"/>
                <a:ea typeface="Public Sans"/>
                <a:cs typeface="Public Sans"/>
                <a:sym typeface="Public Sans"/>
              </a:rPr>
              <a:t>không</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phải</a:t>
            </a:r>
            <a:r>
              <a:rPr lang="en-US" sz="2400" dirty="0">
                <a:solidFill>
                  <a:srgbClr val="021828"/>
                </a:solidFill>
                <a:latin typeface="Public Sans"/>
                <a:ea typeface="Public Sans"/>
                <a:cs typeface="Public Sans"/>
                <a:sym typeface="Public Sans"/>
              </a:rPr>
              <a:t> 1 </a:t>
            </a:r>
            <a:r>
              <a:rPr lang="en-US" sz="2400" dirty="0" err="1">
                <a:solidFill>
                  <a:srgbClr val="021828"/>
                </a:solidFill>
                <a:latin typeface="Public Sans"/>
                <a:ea typeface="Public Sans"/>
                <a:cs typeface="Public Sans"/>
                <a:sym typeface="Public Sans"/>
              </a:rPr>
              <a:t>phần</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chính</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không</a:t>
            </a:r>
            <a:r>
              <a:rPr lang="en-US" sz="2400" dirty="0">
                <a:solidFill>
                  <a:srgbClr val="021828"/>
                </a:solidFill>
                <a:latin typeface="Public Sans"/>
                <a:ea typeface="Public Sans"/>
                <a:cs typeface="Public Sans"/>
                <a:sym typeface="Public Sans"/>
              </a:rPr>
              <a:t> vi </a:t>
            </a:r>
            <a:r>
              <a:rPr lang="en-US" sz="2400" dirty="0" err="1">
                <a:solidFill>
                  <a:srgbClr val="021828"/>
                </a:solidFill>
                <a:latin typeface="Public Sans"/>
                <a:ea typeface="Public Sans"/>
                <a:cs typeface="Public Sans"/>
                <a:sym typeface="Public Sans"/>
              </a:rPr>
              <a:t>phạm</a:t>
            </a:r>
            <a:r>
              <a:rPr lang="en-US" sz="2400" dirty="0">
                <a:solidFill>
                  <a:srgbClr val="021828"/>
                </a:solidFill>
                <a:latin typeface="Public Sans"/>
                <a:ea typeface="Public Sans"/>
                <a:cs typeface="Public Sans"/>
                <a:sym typeface="Public Sans"/>
              </a:rPr>
              <a:t>)</a:t>
            </a:r>
          </a:p>
          <a:p>
            <a:pPr algn="just">
              <a:lnSpc>
                <a:spcPts val="4620"/>
              </a:lnSpc>
            </a:pPr>
            <a:r>
              <a:rPr lang="en-US" sz="2400" dirty="0">
                <a:solidFill>
                  <a:srgbClr val="021828"/>
                </a:solidFill>
                <a:latin typeface="Public Sans"/>
                <a:ea typeface="Public Sans"/>
                <a:cs typeface="Public Sans"/>
                <a:sym typeface="Public Sans"/>
              </a:rPr>
              <a:t>=&gt; Q </a:t>
            </a:r>
            <a:r>
              <a:rPr lang="en-US" sz="2400" dirty="0" err="1">
                <a:solidFill>
                  <a:srgbClr val="021828"/>
                </a:solidFill>
                <a:latin typeface="Public Sans"/>
                <a:ea typeface="Public Sans"/>
                <a:cs typeface="Public Sans"/>
                <a:sym typeface="Public Sans"/>
              </a:rPr>
              <a:t>đạt</a:t>
            </a:r>
            <a:r>
              <a:rPr lang="en-US" sz="2400" dirty="0">
                <a:solidFill>
                  <a:srgbClr val="021828"/>
                </a:solidFill>
                <a:latin typeface="Public Sans"/>
                <a:ea typeface="Public Sans"/>
                <a:cs typeface="Public Sans"/>
                <a:sym typeface="Public Sans"/>
              </a:rPr>
              <a:t> 2NF</a:t>
            </a:r>
          </a:p>
          <a:p>
            <a:pPr algn="just">
              <a:lnSpc>
                <a:spcPts val="4620"/>
              </a:lnSpc>
            </a:pPr>
            <a:r>
              <a:rPr lang="en-US" sz="2400" dirty="0">
                <a:solidFill>
                  <a:srgbClr val="021828"/>
                </a:solidFill>
                <a:latin typeface="Public Sans"/>
                <a:ea typeface="Public Sans"/>
                <a:cs typeface="Public Sans"/>
                <a:sym typeface="Public Sans"/>
              </a:rPr>
              <a:t>3) </a:t>
            </a:r>
            <a:r>
              <a:rPr lang="en-US" sz="2400" dirty="0" err="1">
                <a:solidFill>
                  <a:srgbClr val="021828"/>
                </a:solidFill>
                <a:latin typeface="Public Sans"/>
                <a:ea typeface="Public Sans"/>
                <a:cs typeface="Public Sans"/>
                <a:sym typeface="Public Sans"/>
              </a:rPr>
              <a:t>Kiểm</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tra</a:t>
            </a:r>
            <a:r>
              <a:rPr lang="en-US" sz="2400" dirty="0">
                <a:solidFill>
                  <a:srgbClr val="021828"/>
                </a:solidFill>
                <a:latin typeface="Public Sans"/>
                <a:ea typeface="Public Sans"/>
                <a:cs typeface="Public Sans"/>
                <a:sym typeface="Public Sans"/>
              </a:rPr>
              <a:t> 3NF</a:t>
            </a:r>
          </a:p>
          <a:p>
            <a:pPr algn="just">
              <a:lnSpc>
                <a:spcPts val="4620"/>
              </a:lnSpc>
            </a:pPr>
            <a:r>
              <a:rPr lang="en-US" sz="2400" dirty="0">
                <a:solidFill>
                  <a:srgbClr val="021828"/>
                </a:solidFill>
                <a:latin typeface="Public Sans"/>
                <a:ea typeface="Public Sans"/>
                <a:cs typeface="Public Sans"/>
                <a:sym typeface="Public Sans"/>
              </a:rPr>
              <a:t>*Z-&gt;C: Z </a:t>
            </a:r>
            <a:r>
              <a:rPr lang="en-US" sz="2400" dirty="0" err="1">
                <a:solidFill>
                  <a:srgbClr val="021828"/>
                </a:solidFill>
                <a:latin typeface="Public Sans"/>
                <a:ea typeface="Public Sans"/>
                <a:cs typeface="Public Sans"/>
                <a:sym typeface="Public Sans"/>
              </a:rPr>
              <a:t>không</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phải</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siêu</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nhưng</a:t>
            </a:r>
            <a:r>
              <a:rPr lang="en-US" sz="2400" dirty="0">
                <a:solidFill>
                  <a:srgbClr val="021828"/>
                </a:solidFill>
                <a:latin typeface="Public Sans"/>
                <a:ea typeface="Public Sans"/>
                <a:cs typeface="Public Sans"/>
                <a:sym typeface="Public Sans"/>
              </a:rPr>
              <a:t> C </a:t>
            </a:r>
            <a:r>
              <a:rPr lang="en-US" sz="2400" dirty="0" err="1">
                <a:solidFill>
                  <a:srgbClr val="021828"/>
                </a:solidFill>
                <a:latin typeface="Public Sans"/>
                <a:ea typeface="Public Sans"/>
                <a:cs typeface="Public Sans"/>
                <a:sym typeface="Public Sans"/>
              </a:rPr>
              <a:t>là</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thuộc</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tính</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khoá</a:t>
            </a:r>
            <a:r>
              <a:rPr lang="en-US" sz="2400" dirty="0">
                <a:solidFill>
                  <a:srgbClr val="021828"/>
                </a:solidFill>
                <a:latin typeface="Public Sans"/>
                <a:ea typeface="Public Sans"/>
                <a:cs typeface="Public Sans"/>
                <a:sym typeface="Public Sans"/>
              </a:rPr>
              <a:t> (</a:t>
            </a:r>
            <a:r>
              <a:rPr lang="en-US" sz="2400" dirty="0" err="1">
                <a:solidFill>
                  <a:srgbClr val="021828"/>
                </a:solidFill>
                <a:latin typeface="Public Sans"/>
                <a:ea typeface="Public Sans"/>
                <a:cs typeface="Public Sans"/>
                <a:sym typeface="Public Sans"/>
              </a:rPr>
              <a:t>không</a:t>
            </a:r>
            <a:r>
              <a:rPr lang="en-US" sz="2400" dirty="0">
                <a:solidFill>
                  <a:srgbClr val="021828"/>
                </a:solidFill>
                <a:latin typeface="Public Sans"/>
                <a:ea typeface="Public Sans"/>
                <a:cs typeface="Public Sans"/>
                <a:sym typeface="Public Sans"/>
              </a:rPr>
              <a:t> vi </a:t>
            </a:r>
            <a:r>
              <a:rPr lang="en-US" sz="2400" dirty="0" err="1">
                <a:solidFill>
                  <a:srgbClr val="021828"/>
                </a:solidFill>
                <a:latin typeface="Public Sans"/>
                <a:ea typeface="Public Sans"/>
                <a:cs typeface="Public Sans"/>
                <a:sym typeface="Public Sans"/>
              </a:rPr>
              <a:t>phạm</a:t>
            </a:r>
            <a:r>
              <a:rPr lang="en-US" sz="2400" dirty="0">
                <a:solidFill>
                  <a:srgbClr val="021828"/>
                </a:solidFill>
                <a:latin typeface="Public Sans"/>
                <a:ea typeface="Public Sans"/>
                <a:cs typeface="Public Sans"/>
                <a:sym typeface="Public Sans"/>
              </a:rPr>
              <a:t>) </a:t>
            </a:r>
          </a:p>
          <a:p>
            <a:pPr algn="just">
              <a:lnSpc>
                <a:spcPts val="4620"/>
              </a:lnSpc>
            </a:pPr>
            <a:r>
              <a:rPr lang="en-US" sz="2400" dirty="0">
                <a:solidFill>
                  <a:srgbClr val="021828"/>
                </a:solidFill>
                <a:latin typeface="Public Sans"/>
                <a:ea typeface="Public Sans"/>
                <a:cs typeface="Public Sans"/>
                <a:sym typeface="Public Sans"/>
              </a:rPr>
              <a:t>=&gt; Q </a:t>
            </a:r>
            <a:r>
              <a:rPr lang="en-US" sz="2400" dirty="0" err="1">
                <a:solidFill>
                  <a:srgbClr val="021828"/>
                </a:solidFill>
                <a:latin typeface="Public Sans"/>
                <a:ea typeface="Public Sans"/>
                <a:cs typeface="Public Sans"/>
                <a:sym typeface="Public Sans"/>
              </a:rPr>
              <a:t>đạt</a:t>
            </a:r>
            <a:r>
              <a:rPr lang="en-US" sz="2400" dirty="0">
                <a:solidFill>
                  <a:srgbClr val="021828"/>
                </a:solidFill>
                <a:latin typeface="Public Sans"/>
                <a:ea typeface="Public Sans"/>
                <a:cs typeface="Public Sans"/>
                <a:sym typeface="Public Sans"/>
              </a:rPr>
              <a:t> 3NF</a:t>
            </a:r>
            <a:endParaRPr lang="en-US" sz="3300" dirty="0">
              <a:solidFill>
                <a:srgbClr val="021828"/>
              </a:solidFill>
              <a:latin typeface="Public Sans"/>
              <a:ea typeface="Public Sans"/>
              <a:cs typeface="Public Sans"/>
              <a:sym typeface="Public Sans"/>
            </a:endParaRPr>
          </a:p>
          <a:p>
            <a:pPr algn="just">
              <a:lnSpc>
                <a:spcPts val="4620"/>
              </a:lnSpc>
            </a:pPr>
            <a:endParaRPr lang="en-US" sz="3300" dirty="0">
              <a:solidFill>
                <a:srgbClr val="021828"/>
              </a:solidFill>
              <a:latin typeface="Public Sans"/>
              <a:ea typeface="Public Sans"/>
              <a:cs typeface="Public Sans"/>
              <a:sym typeface="Public Sans"/>
            </a:endParaRPr>
          </a:p>
        </p:txBody>
      </p:sp>
      <p:sp>
        <p:nvSpPr>
          <p:cNvPr id="13" name="TextBox 13"/>
          <p:cNvSpPr txBox="1"/>
          <p:nvPr/>
        </p:nvSpPr>
        <p:spPr>
          <a:xfrm>
            <a:off x="6035489" y="426878"/>
            <a:ext cx="9058710" cy="863600"/>
          </a:xfrm>
          <a:prstGeom prst="rect">
            <a:avLst/>
          </a:prstGeom>
        </p:spPr>
        <p:txBody>
          <a:bodyPr lIns="0" tIns="0" rIns="0" bIns="0" rtlCol="0" anchor="t">
            <a:spAutoFit/>
          </a:bodyPr>
          <a:lstStyle/>
          <a:p>
            <a:pPr algn="just">
              <a:lnSpc>
                <a:spcPts val="7000"/>
              </a:lnSpc>
            </a:pPr>
            <a:r>
              <a:rPr lang="en-US" sz="5000" b="1">
                <a:solidFill>
                  <a:srgbClr val="0E2F5F"/>
                </a:solidFill>
                <a:latin typeface="Public Sans Heavy"/>
                <a:ea typeface="Public Sans Heavy"/>
                <a:cs typeface="Public Sans Heavy"/>
                <a:sym typeface="Public Sans Heavy"/>
              </a:rPr>
              <a:t>BÀI TẬP TỔNG HỢP 2</a:t>
            </a:r>
          </a:p>
        </p:txBody>
      </p:sp>
      <p:sp>
        <p:nvSpPr>
          <p:cNvPr id="14" name="TextBox 14"/>
          <p:cNvSpPr txBox="1"/>
          <p:nvPr/>
        </p:nvSpPr>
        <p:spPr>
          <a:xfrm>
            <a:off x="15399006" y="55859"/>
            <a:ext cx="2701528" cy="589915"/>
          </a:xfrm>
          <a:prstGeom prst="rect">
            <a:avLst/>
          </a:prstGeom>
        </p:spPr>
        <p:txBody>
          <a:bodyPr lIns="0" tIns="0" rIns="0" bIns="0" rtlCol="0" anchor="t">
            <a:spAutoFit/>
          </a:bodyPr>
          <a:lstStyle/>
          <a:p>
            <a:pPr algn="ctr">
              <a:lnSpc>
                <a:spcPts val="4759"/>
              </a:lnSpc>
            </a:pPr>
            <a:r>
              <a:rPr lang="en-US" sz="3399" b="1">
                <a:solidFill>
                  <a:srgbClr val="3A577B"/>
                </a:solidFill>
                <a:latin typeface="Public Sans Bold"/>
                <a:ea typeface="Public Sans Bold"/>
                <a:cs typeface="Public Sans Bold"/>
                <a:sym typeface="Public Sans Bold"/>
              </a:rPr>
              <a:t>Quỳnh Trang</a:t>
            </a:r>
          </a:p>
        </p:txBody>
      </p:sp>
      <p:sp>
        <p:nvSpPr>
          <p:cNvPr id="15" name="TextBox 15"/>
          <p:cNvSpPr txBox="1"/>
          <p:nvPr/>
        </p:nvSpPr>
        <p:spPr>
          <a:xfrm>
            <a:off x="550922" y="1581806"/>
            <a:ext cx="13317478" cy="561885"/>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Public Sans Bold"/>
                <a:ea typeface="Public Sans Bold"/>
                <a:cs typeface="Public Sans Bold"/>
                <a:sym typeface="Public Sans Bold"/>
              </a:rPr>
              <a:t>Cho Q=(C,S,Z)    F={CS-&gt;Z; Z-&gt;C} . </a:t>
            </a:r>
            <a:r>
              <a:rPr lang="en-US" sz="3399" b="1" dirty="0" err="1">
                <a:solidFill>
                  <a:srgbClr val="000000"/>
                </a:solidFill>
                <a:latin typeface="Public Sans Bold"/>
                <a:ea typeface="Public Sans Bold"/>
                <a:cs typeface="Public Sans Bold"/>
                <a:sym typeface="Public Sans Bold"/>
              </a:rPr>
              <a:t>Yêu</a:t>
            </a:r>
            <a:r>
              <a:rPr lang="en-US" sz="3399" b="1" dirty="0">
                <a:solidFill>
                  <a:srgbClr val="000000"/>
                </a:solidFill>
                <a:latin typeface="Public Sans Bold"/>
                <a:ea typeface="Public Sans Bold"/>
                <a:cs typeface="Public Sans Bold"/>
                <a:sym typeface="Public Sans Bold"/>
              </a:rPr>
              <a:t> </a:t>
            </a:r>
            <a:r>
              <a:rPr lang="en-US" sz="3399" b="1" dirty="0" err="1">
                <a:solidFill>
                  <a:srgbClr val="000000"/>
                </a:solidFill>
                <a:latin typeface="Public Sans Bold"/>
                <a:ea typeface="Public Sans Bold"/>
                <a:cs typeface="Public Sans Bold"/>
                <a:sym typeface="Public Sans Bold"/>
              </a:rPr>
              <a:t>cầu</a:t>
            </a:r>
            <a:r>
              <a:rPr lang="en-US" sz="3399" b="1" dirty="0">
                <a:solidFill>
                  <a:srgbClr val="000000"/>
                </a:solidFill>
                <a:latin typeface="Public Sans Bold"/>
                <a:ea typeface="Public Sans Bold"/>
                <a:cs typeface="Public Sans Bold"/>
                <a:sym typeface="Public Sans Bold"/>
              </a:rPr>
              <a:t> </a:t>
            </a:r>
            <a:r>
              <a:rPr lang="en-US" sz="3399" b="1" dirty="0" err="1">
                <a:solidFill>
                  <a:srgbClr val="000000"/>
                </a:solidFill>
                <a:latin typeface="Public Sans Bold"/>
                <a:ea typeface="Public Sans Bold"/>
                <a:cs typeface="Public Sans Bold"/>
                <a:sym typeface="Public Sans Bold"/>
              </a:rPr>
              <a:t>kiểm</a:t>
            </a:r>
            <a:r>
              <a:rPr lang="en-US" sz="3399" b="1" dirty="0">
                <a:solidFill>
                  <a:srgbClr val="000000"/>
                </a:solidFill>
                <a:latin typeface="Public Sans Bold"/>
                <a:ea typeface="Public Sans Bold"/>
                <a:cs typeface="Public Sans Bold"/>
                <a:sym typeface="Public Sans Bold"/>
              </a:rPr>
              <a:t> </a:t>
            </a:r>
            <a:r>
              <a:rPr lang="en-US" sz="3399" b="1" dirty="0" err="1">
                <a:solidFill>
                  <a:srgbClr val="000000"/>
                </a:solidFill>
                <a:latin typeface="Public Sans Bold"/>
                <a:ea typeface="Public Sans Bold"/>
                <a:cs typeface="Public Sans Bold"/>
                <a:sym typeface="Public Sans Bold"/>
              </a:rPr>
              <a:t>tra</a:t>
            </a:r>
            <a:r>
              <a:rPr lang="en-US" sz="3399" b="1" dirty="0">
                <a:solidFill>
                  <a:srgbClr val="000000"/>
                </a:solidFill>
                <a:latin typeface="Public Sans Bold"/>
                <a:ea typeface="Public Sans Bold"/>
                <a:cs typeface="Public Sans Bold"/>
                <a:sym typeface="Public Sans Bold"/>
              </a:rPr>
              <a:t> </a:t>
            </a:r>
            <a:r>
              <a:rPr lang="en-US" sz="3399" b="1" dirty="0" err="1">
                <a:solidFill>
                  <a:srgbClr val="000000"/>
                </a:solidFill>
                <a:latin typeface="Public Sans Bold"/>
                <a:ea typeface="Public Sans Bold"/>
                <a:cs typeface="Public Sans Bold"/>
                <a:sym typeface="Public Sans Bold"/>
              </a:rPr>
              <a:t>dạng</a:t>
            </a:r>
            <a:r>
              <a:rPr lang="en-US" sz="3399" b="1" dirty="0">
                <a:solidFill>
                  <a:srgbClr val="000000"/>
                </a:solidFill>
                <a:latin typeface="Public Sans Bold"/>
                <a:ea typeface="Public Sans Bold"/>
                <a:cs typeface="Public Sans Bold"/>
                <a:sym typeface="Public Sans Bold"/>
              </a:rPr>
              <a:t> </a:t>
            </a:r>
            <a:r>
              <a:rPr lang="en-US" sz="3399" b="1" dirty="0" err="1">
                <a:solidFill>
                  <a:srgbClr val="000000"/>
                </a:solidFill>
                <a:latin typeface="Public Sans Bold"/>
                <a:ea typeface="Public Sans Bold"/>
                <a:cs typeface="Public Sans Bold"/>
                <a:sym typeface="Public Sans Bold"/>
              </a:rPr>
              <a:t>chuẩn</a:t>
            </a:r>
            <a:endParaRPr lang="en-US" sz="3399" b="1" dirty="0">
              <a:solidFill>
                <a:srgbClr val="000000"/>
              </a:solidFill>
              <a:latin typeface="Public Sans Bold"/>
              <a:ea typeface="Public Sans Bold"/>
              <a:cs typeface="Public Sans Bold"/>
              <a:sym typeface="Publ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1924" y="-14021"/>
            <a:ext cx="21056013" cy="2085442"/>
            <a:chOff x="0" y="0"/>
            <a:chExt cx="5545617" cy="549252"/>
          </a:xfrm>
        </p:grpSpPr>
        <p:sp>
          <p:nvSpPr>
            <p:cNvPr id="3" name="Freeform 3"/>
            <p:cNvSpPr/>
            <p:nvPr/>
          </p:nvSpPr>
          <p:spPr>
            <a:xfrm>
              <a:off x="0" y="0"/>
              <a:ext cx="5545617" cy="549252"/>
            </a:xfrm>
            <a:custGeom>
              <a:avLst/>
              <a:gdLst/>
              <a:ahLst/>
              <a:cxnLst/>
              <a:rect l="l" t="t" r="r" b="b"/>
              <a:pathLst>
                <a:path w="5545617" h="549252">
                  <a:moveTo>
                    <a:pt x="0" y="0"/>
                  </a:moveTo>
                  <a:lnTo>
                    <a:pt x="5545617" y="0"/>
                  </a:lnTo>
                  <a:lnTo>
                    <a:pt x="5545617" y="549252"/>
                  </a:lnTo>
                  <a:lnTo>
                    <a:pt x="0" y="549252"/>
                  </a:lnTo>
                  <a:close/>
                </a:path>
              </a:pathLst>
            </a:custGeom>
            <a:solidFill>
              <a:srgbClr val="0E2F5F"/>
            </a:solidFill>
            <a:ln cap="sq">
              <a:noFill/>
              <a:prstDash val="solid"/>
              <a:miter/>
            </a:ln>
          </p:spPr>
        </p:sp>
        <p:sp>
          <p:nvSpPr>
            <p:cNvPr id="4" name="TextBox 4"/>
            <p:cNvSpPr txBox="1"/>
            <p:nvPr/>
          </p:nvSpPr>
          <p:spPr>
            <a:xfrm>
              <a:off x="0" y="-57150"/>
              <a:ext cx="5545617" cy="606402"/>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15588972" y="-744335"/>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016481" y="6062641"/>
            <a:ext cx="5517482" cy="4589827"/>
            <a:chOff x="0" y="0"/>
            <a:chExt cx="1453164" cy="1208843"/>
          </a:xfrm>
        </p:grpSpPr>
        <p:sp>
          <p:nvSpPr>
            <p:cNvPr id="7" name="Freeform 7"/>
            <p:cNvSpPr/>
            <p:nvPr/>
          </p:nvSpPr>
          <p:spPr>
            <a:xfrm>
              <a:off x="0" y="0"/>
              <a:ext cx="1453164" cy="1208843"/>
            </a:xfrm>
            <a:custGeom>
              <a:avLst/>
              <a:gdLst/>
              <a:ahLst/>
              <a:cxnLst/>
              <a:rect l="l" t="t" r="r" b="b"/>
              <a:pathLst>
                <a:path w="1453164" h="1208843">
                  <a:moveTo>
                    <a:pt x="82787" y="0"/>
                  </a:moveTo>
                  <a:lnTo>
                    <a:pt x="1370378" y="0"/>
                  </a:lnTo>
                  <a:cubicBezTo>
                    <a:pt x="1416099" y="0"/>
                    <a:pt x="1453164" y="37065"/>
                    <a:pt x="1453164" y="82787"/>
                  </a:cubicBezTo>
                  <a:lnTo>
                    <a:pt x="1453164" y="1126057"/>
                  </a:lnTo>
                  <a:cubicBezTo>
                    <a:pt x="1453164" y="1148013"/>
                    <a:pt x="1444442" y="1169070"/>
                    <a:pt x="1428916" y="1184596"/>
                  </a:cubicBezTo>
                  <a:cubicBezTo>
                    <a:pt x="1413391" y="1200121"/>
                    <a:pt x="1392334" y="1208843"/>
                    <a:pt x="1370378" y="1208843"/>
                  </a:cubicBezTo>
                  <a:lnTo>
                    <a:pt x="82787" y="1208843"/>
                  </a:lnTo>
                  <a:cubicBezTo>
                    <a:pt x="37065" y="1208843"/>
                    <a:pt x="0" y="1171779"/>
                    <a:pt x="0" y="1126057"/>
                  </a:cubicBezTo>
                  <a:lnTo>
                    <a:pt x="0" y="82787"/>
                  </a:lnTo>
                  <a:cubicBezTo>
                    <a:pt x="0" y="37065"/>
                    <a:pt x="37065" y="0"/>
                    <a:pt x="82787" y="0"/>
                  </a:cubicBezTo>
                  <a:close/>
                </a:path>
              </a:pathLst>
            </a:custGeom>
            <a:solidFill>
              <a:srgbClr val="E1EDFC"/>
            </a:solidFill>
          </p:spPr>
        </p:sp>
        <p:sp>
          <p:nvSpPr>
            <p:cNvPr id="8" name="TextBox 8"/>
            <p:cNvSpPr txBox="1"/>
            <p:nvPr/>
          </p:nvSpPr>
          <p:spPr>
            <a:xfrm>
              <a:off x="0" y="-57150"/>
              <a:ext cx="1453164" cy="1265993"/>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5239530" y="793895"/>
            <a:ext cx="1291547" cy="1291547"/>
          </a:xfrm>
          <a:custGeom>
            <a:avLst/>
            <a:gdLst/>
            <a:ahLst/>
            <a:cxnLst/>
            <a:rect l="l" t="t" r="r" b="b"/>
            <a:pathLst>
              <a:path w="1291547" h="1291547">
                <a:moveTo>
                  <a:pt x="0" y="0"/>
                </a:moveTo>
                <a:lnTo>
                  <a:pt x="1291548" y="0"/>
                </a:lnTo>
                <a:lnTo>
                  <a:pt x="1291548"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13352245" y="4475294"/>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969438" y="4475294"/>
            <a:ext cx="1519327" cy="469610"/>
          </a:xfrm>
          <a:custGeom>
            <a:avLst/>
            <a:gdLst/>
            <a:ahLst/>
            <a:cxnLst/>
            <a:rect l="l" t="t" r="r" b="b"/>
            <a:pathLst>
              <a:path w="1519327" h="469610">
                <a:moveTo>
                  <a:pt x="0" y="0"/>
                </a:moveTo>
                <a:lnTo>
                  <a:pt x="1519328" y="0"/>
                </a:lnTo>
                <a:lnTo>
                  <a:pt x="1519328"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667903" y="-134861"/>
            <a:ext cx="2209151" cy="1683946"/>
          </a:xfrm>
          <a:prstGeom prst="rect">
            <a:avLst/>
          </a:prstGeom>
        </p:spPr>
        <p:txBody>
          <a:bodyPr lIns="0" tIns="0" rIns="0" bIns="0" rtlCol="0" anchor="t">
            <a:spAutoFit/>
          </a:bodyPr>
          <a:lstStyle/>
          <a:p>
            <a:pPr algn="just">
              <a:lnSpc>
                <a:spcPts val="13759"/>
              </a:lnSpc>
            </a:pPr>
            <a:r>
              <a:rPr lang="en-US" sz="9827" b="1">
                <a:solidFill>
                  <a:srgbClr val="C5D9F3"/>
                </a:solidFill>
                <a:latin typeface="Barlow Condensed Bold"/>
                <a:ea typeface="Barlow Condensed Bold"/>
                <a:cs typeface="Barlow Condensed Bold"/>
                <a:sym typeface="Barlow Condensed Bold"/>
              </a:rPr>
              <a:t>Bài 3</a:t>
            </a:r>
          </a:p>
        </p:txBody>
      </p:sp>
      <p:sp>
        <p:nvSpPr>
          <p:cNvPr id="13" name="TextBox 13"/>
          <p:cNvSpPr txBox="1"/>
          <p:nvPr/>
        </p:nvSpPr>
        <p:spPr>
          <a:xfrm>
            <a:off x="3955718" y="-12294"/>
            <a:ext cx="10090901" cy="2344418"/>
          </a:xfrm>
          <a:prstGeom prst="rect">
            <a:avLst/>
          </a:prstGeom>
        </p:spPr>
        <p:txBody>
          <a:bodyPr lIns="0" tIns="0" rIns="0" bIns="0" rtlCol="0" anchor="t">
            <a:spAutoFit/>
          </a:bodyPr>
          <a:lstStyle/>
          <a:p>
            <a:pPr algn="l">
              <a:lnSpc>
                <a:spcPts val="3080"/>
              </a:lnSpc>
            </a:pPr>
            <a:r>
              <a:rPr lang="en-US" sz="2200" b="1">
                <a:solidFill>
                  <a:srgbClr val="FFFFFF"/>
                </a:solidFill>
                <a:latin typeface="Public Sans Heavy"/>
                <a:ea typeface="Public Sans Heavy"/>
                <a:cs typeface="Public Sans Heavy"/>
                <a:sym typeface="Public Sans Heavy"/>
              </a:rPr>
              <a:t>Cho lược đồ CSDL </a:t>
            </a:r>
          </a:p>
          <a:p>
            <a:pPr algn="just">
              <a:lnSpc>
                <a:spcPts val="3080"/>
              </a:lnSpc>
            </a:pPr>
            <a:r>
              <a:rPr lang="en-US" sz="2200" b="1">
                <a:solidFill>
                  <a:srgbClr val="FFFFFF"/>
                </a:solidFill>
                <a:latin typeface="Public Sans Heavy"/>
                <a:ea typeface="Public Sans Heavy"/>
                <a:cs typeface="Public Sans Heavy"/>
                <a:sym typeface="Public Sans Heavy"/>
              </a:rPr>
              <a:t>Kehoach(NGAY,GIO,PHONG,MONHOC,GIAOVIEN) </a:t>
            </a:r>
          </a:p>
          <a:p>
            <a:pPr algn="just">
              <a:lnSpc>
                <a:spcPts val="3080"/>
              </a:lnSpc>
            </a:pPr>
            <a:r>
              <a:rPr lang="en-US" sz="2200" b="1">
                <a:solidFill>
                  <a:srgbClr val="FFFFFF"/>
                </a:solidFill>
                <a:latin typeface="Public Sans Heavy"/>
                <a:ea typeface="Public Sans Heavy"/>
                <a:cs typeface="Public Sans Heavy"/>
                <a:sym typeface="Public Sans Heavy"/>
              </a:rPr>
              <a:t>F={NGAY,GIO,PHONG→MONHOC MONHOC,NGAY→GIAOVIEN </a:t>
            </a:r>
          </a:p>
          <a:p>
            <a:pPr algn="just">
              <a:lnSpc>
                <a:spcPts val="3080"/>
              </a:lnSpc>
            </a:pPr>
            <a:r>
              <a:rPr lang="en-US" sz="2200" b="1">
                <a:solidFill>
                  <a:srgbClr val="FFFFFF"/>
                </a:solidFill>
                <a:latin typeface="Public Sans Heavy"/>
                <a:ea typeface="Public Sans Heavy"/>
                <a:cs typeface="Public Sans Heavy"/>
                <a:sym typeface="Public Sans Heavy"/>
              </a:rPr>
              <a:t>NGAY,GIO,PHONG→GIAOVIEN MONHOC→GIAOVIEN} </a:t>
            </a:r>
          </a:p>
          <a:p>
            <a:pPr algn="just">
              <a:lnSpc>
                <a:spcPts val="3080"/>
              </a:lnSpc>
            </a:pPr>
            <a:r>
              <a:rPr lang="en-US" sz="2200" b="1">
                <a:solidFill>
                  <a:srgbClr val="FFFFFF"/>
                </a:solidFill>
                <a:latin typeface="Public Sans Heavy"/>
                <a:ea typeface="Public Sans Heavy"/>
                <a:cs typeface="Public Sans Heavy"/>
                <a:sym typeface="Public Sans Heavy"/>
              </a:rPr>
              <a:t>a) Xác định dạng chuẩn cao nhất của Kehoach</a:t>
            </a:r>
          </a:p>
          <a:p>
            <a:pPr algn="just">
              <a:lnSpc>
                <a:spcPts val="3080"/>
              </a:lnSpc>
            </a:pPr>
            <a:endParaRPr lang="en-US" sz="2200" b="1">
              <a:solidFill>
                <a:srgbClr val="FFFFFF"/>
              </a:solidFill>
              <a:latin typeface="Public Sans Heavy"/>
              <a:ea typeface="Public Sans Heavy"/>
              <a:cs typeface="Public Sans Heavy"/>
              <a:sym typeface="Public Sans Heavy"/>
            </a:endParaRPr>
          </a:p>
        </p:txBody>
      </p:sp>
      <p:sp>
        <p:nvSpPr>
          <p:cNvPr id="14" name="TextBox 14"/>
          <p:cNvSpPr txBox="1"/>
          <p:nvPr/>
        </p:nvSpPr>
        <p:spPr>
          <a:xfrm>
            <a:off x="13733840" y="7153912"/>
            <a:ext cx="4554160" cy="2104388"/>
          </a:xfrm>
          <a:prstGeom prst="rect">
            <a:avLst/>
          </a:prstGeom>
        </p:spPr>
        <p:txBody>
          <a:bodyPr lIns="0" tIns="0" rIns="0" bIns="0" rtlCol="0" anchor="t">
            <a:spAutoFit/>
          </a:bodyPr>
          <a:lstStyle/>
          <a:p>
            <a:pPr algn="l">
              <a:lnSpc>
                <a:spcPts val="4620"/>
              </a:lnSpc>
            </a:pPr>
            <a:r>
              <a:rPr lang="en-US" sz="3300" b="1">
                <a:solidFill>
                  <a:srgbClr val="0E2F5F"/>
                </a:solidFill>
                <a:latin typeface="Public Sans Bold"/>
                <a:ea typeface="Public Sans Bold"/>
                <a:cs typeface="Public Sans Bold"/>
                <a:sym typeface="Public Sans Bold"/>
              </a:rPr>
              <a:t>Kết luận: Dạng chuẩn cao nhất của lược đồ Kehoach là 1NF.</a:t>
            </a:r>
          </a:p>
          <a:p>
            <a:pPr algn="just">
              <a:lnSpc>
                <a:spcPts val="2800"/>
              </a:lnSpc>
            </a:pPr>
            <a:endParaRPr lang="en-US" sz="3300" b="1">
              <a:solidFill>
                <a:srgbClr val="0E2F5F"/>
              </a:solidFill>
              <a:latin typeface="Public Sans Bold"/>
              <a:ea typeface="Public Sans Bold"/>
              <a:cs typeface="Public Sans Bold"/>
              <a:sym typeface="Public Sans Bold"/>
            </a:endParaRPr>
          </a:p>
        </p:txBody>
      </p:sp>
      <p:sp>
        <p:nvSpPr>
          <p:cNvPr id="15" name="TextBox 15"/>
          <p:cNvSpPr txBox="1"/>
          <p:nvPr/>
        </p:nvSpPr>
        <p:spPr>
          <a:xfrm>
            <a:off x="316143" y="1372993"/>
            <a:ext cx="2912669" cy="603032"/>
          </a:xfrm>
          <a:prstGeom prst="rect">
            <a:avLst/>
          </a:prstGeom>
        </p:spPr>
        <p:txBody>
          <a:bodyPr lIns="0" tIns="0" rIns="0" bIns="0" rtlCol="0" anchor="t">
            <a:spAutoFit/>
          </a:bodyPr>
          <a:lstStyle/>
          <a:p>
            <a:pPr algn="just">
              <a:lnSpc>
                <a:spcPts val="4941"/>
              </a:lnSpc>
            </a:pPr>
            <a:r>
              <a:rPr lang="en-US" sz="3529" b="1">
                <a:solidFill>
                  <a:srgbClr val="C5D9F3"/>
                </a:solidFill>
                <a:latin typeface="Barlow Condensed Bold"/>
                <a:ea typeface="Barlow Condensed Bold"/>
                <a:cs typeface="Barlow Condensed Bold"/>
                <a:sym typeface="Barlow Condensed Bold"/>
              </a:rPr>
              <a:t>(Bài tập tổng hợp)</a:t>
            </a:r>
          </a:p>
        </p:txBody>
      </p:sp>
      <p:sp>
        <p:nvSpPr>
          <p:cNvPr id="16" name="TextBox 16"/>
          <p:cNvSpPr txBox="1"/>
          <p:nvPr/>
        </p:nvSpPr>
        <p:spPr>
          <a:xfrm>
            <a:off x="725053" y="2379749"/>
            <a:ext cx="13773791" cy="7739436"/>
          </a:xfrm>
          <a:prstGeom prst="rect">
            <a:avLst/>
          </a:prstGeom>
        </p:spPr>
        <p:txBody>
          <a:bodyPr lIns="0" tIns="0" rIns="0" bIns="0" rtlCol="0" anchor="t">
            <a:spAutoFit/>
          </a:bodyPr>
          <a:lstStyle/>
          <a:p>
            <a:pPr algn="just">
              <a:lnSpc>
                <a:spcPts val="3827"/>
              </a:lnSpc>
            </a:pPr>
            <a:r>
              <a:rPr lang="en-US" sz="2733" b="1">
                <a:solidFill>
                  <a:srgbClr val="021828"/>
                </a:solidFill>
                <a:latin typeface="Public Sans Bold"/>
                <a:ea typeface="Public Sans Bold"/>
                <a:cs typeface="Public Sans Bold"/>
                <a:sym typeface="Public Sans Bold"/>
              </a:rPr>
              <a:t>Bước 1: Xét 1NF </a:t>
            </a:r>
          </a:p>
          <a:p>
            <a:pPr algn="just">
              <a:lnSpc>
                <a:spcPts val="3827"/>
              </a:lnSpc>
            </a:pPr>
            <a:r>
              <a:rPr lang="en-US" sz="2733">
                <a:solidFill>
                  <a:srgbClr val="021828"/>
                </a:solidFill>
                <a:latin typeface="Public Sans"/>
                <a:ea typeface="Public Sans"/>
                <a:cs typeface="Public Sans"/>
                <a:sym typeface="Public Sans"/>
              </a:rPr>
              <a:t>Giả định rằng tất cả thuộc tính là nguyên tố, không lặp ⇒ Đạt 1NF </a:t>
            </a:r>
          </a:p>
          <a:p>
            <a:pPr algn="just">
              <a:lnSpc>
                <a:spcPts val="3827"/>
              </a:lnSpc>
            </a:pPr>
            <a:r>
              <a:rPr lang="en-US" sz="2733" b="1">
                <a:solidFill>
                  <a:srgbClr val="021828"/>
                </a:solidFill>
                <a:latin typeface="Public Sans Bold"/>
                <a:ea typeface="Public Sans Bold"/>
                <a:cs typeface="Public Sans Bold"/>
                <a:sym typeface="Public Sans Bold"/>
              </a:rPr>
              <a:t>Bước 2: Xét 2NF </a:t>
            </a:r>
          </a:p>
          <a:p>
            <a:pPr algn="just">
              <a:lnSpc>
                <a:spcPts val="3827"/>
              </a:lnSpc>
            </a:pPr>
            <a:r>
              <a:rPr lang="en-US" sz="2733" b="1">
                <a:solidFill>
                  <a:srgbClr val="021828"/>
                </a:solidFill>
                <a:latin typeface="Public Sans Bold"/>
                <a:ea typeface="Public Sans Bold"/>
                <a:cs typeface="Public Sans Bold"/>
                <a:sym typeface="Public Sans Bold"/>
              </a:rPr>
              <a:t>Tìm khóa chính: </a:t>
            </a:r>
          </a:p>
          <a:p>
            <a:pPr algn="just">
              <a:lnSpc>
                <a:spcPts val="3827"/>
              </a:lnSpc>
            </a:pPr>
            <a:r>
              <a:rPr lang="en-US" sz="2733">
                <a:solidFill>
                  <a:srgbClr val="021828"/>
                </a:solidFill>
                <a:latin typeface="Public Sans"/>
                <a:ea typeface="Public Sans"/>
                <a:cs typeface="Public Sans"/>
                <a:sym typeface="Public Sans"/>
              </a:rPr>
              <a:t>Từ phụ thuộc NGAY, GIO, PHONG → MONHOC, và MONHOC → GIAOVIEN </a:t>
            </a:r>
          </a:p>
          <a:p>
            <a:pPr algn="just">
              <a:lnSpc>
                <a:spcPts val="3827"/>
              </a:lnSpc>
            </a:pPr>
            <a:r>
              <a:rPr lang="en-US" sz="2733">
                <a:solidFill>
                  <a:srgbClr val="021828"/>
                </a:solidFill>
                <a:latin typeface="Public Sans"/>
                <a:ea typeface="Public Sans"/>
                <a:cs typeface="Public Sans"/>
                <a:sym typeface="Public Sans"/>
              </a:rPr>
              <a:t>⇒ Ta có:     NGAY, GIO, PHONG → MONHOC → GIAOVIEN </a:t>
            </a:r>
          </a:p>
          <a:p>
            <a:pPr algn="just">
              <a:lnSpc>
                <a:spcPts val="3827"/>
              </a:lnSpc>
            </a:pPr>
            <a:r>
              <a:rPr lang="en-US" sz="2733">
                <a:solidFill>
                  <a:srgbClr val="021828"/>
                </a:solidFill>
                <a:latin typeface="Public Sans"/>
                <a:ea typeface="Public Sans"/>
                <a:cs typeface="Public Sans"/>
                <a:sym typeface="Public Sans"/>
              </a:rPr>
              <a:t>                 ⇒ NGAY, GIO, PHONG → MONHOC, GIAOVIEN </a:t>
            </a:r>
          </a:p>
          <a:p>
            <a:pPr algn="just">
              <a:lnSpc>
                <a:spcPts val="3827"/>
              </a:lnSpc>
            </a:pPr>
            <a:r>
              <a:rPr lang="en-US" sz="2733">
                <a:solidFill>
                  <a:srgbClr val="021828"/>
                </a:solidFill>
                <a:latin typeface="Public Sans"/>
                <a:ea typeface="Public Sans"/>
                <a:cs typeface="Public Sans"/>
                <a:sym typeface="Public Sans"/>
              </a:rPr>
              <a:t>→ Vế trái bao đóng toàn bộ lược đồ ⇒ NGAY, GIO, PHONG là khóa </a:t>
            </a:r>
          </a:p>
          <a:p>
            <a:pPr algn="just">
              <a:lnSpc>
                <a:spcPts val="3827"/>
              </a:lnSpc>
            </a:pPr>
            <a:r>
              <a:rPr lang="en-US" sz="2733" b="1">
                <a:solidFill>
                  <a:srgbClr val="021828"/>
                </a:solidFill>
                <a:latin typeface="Public Sans Bold"/>
                <a:ea typeface="Public Sans Bold"/>
                <a:cs typeface="Public Sans Bold"/>
                <a:sym typeface="Public Sans Bold"/>
              </a:rPr>
              <a:t>Kiểm tra vi phạm 2NF: </a:t>
            </a:r>
          </a:p>
          <a:p>
            <a:pPr algn="just">
              <a:lnSpc>
                <a:spcPts val="3827"/>
              </a:lnSpc>
            </a:pPr>
            <a:r>
              <a:rPr lang="en-US" sz="2733">
                <a:solidFill>
                  <a:srgbClr val="021828"/>
                </a:solidFill>
                <a:latin typeface="Public Sans"/>
                <a:ea typeface="Public Sans"/>
                <a:cs typeface="Public Sans"/>
                <a:sym typeface="Public Sans"/>
              </a:rPr>
              <a:t>Xét phụ thuộc: MONHOC → GIAOVIEN </a:t>
            </a:r>
          </a:p>
          <a:p>
            <a:pPr marL="590270" lvl="1" indent="-295135" algn="just">
              <a:lnSpc>
                <a:spcPts val="3827"/>
              </a:lnSpc>
              <a:buFont typeface="Arial"/>
              <a:buChar char="•"/>
            </a:pPr>
            <a:r>
              <a:rPr lang="en-US" sz="2733">
                <a:solidFill>
                  <a:srgbClr val="021828"/>
                </a:solidFill>
                <a:latin typeface="Public Sans"/>
                <a:ea typeface="Public Sans"/>
                <a:cs typeface="Public Sans"/>
                <a:sym typeface="Public Sans"/>
              </a:rPr>
              <a:t>MONHOC là thuộc tính không khóa (không phải siêu khóa, cũng không </a:t>
            </a:r>
          </a:p>
          <a:p>
            <a:pPr algn="just">
              <a:lnSpc>
                <a:spcPts val="3827"/>
              </a:lnSpc>
            </a:pPr>
            <a:r>
              <a:rPr lang="en-US" sz="2733">
                <a:solidFill>
                  <a:srgbClr val="021828"/>
                </a:solidFill>
                <a:latin typeface="Public Sans"/>
                <a:ea typeface="Public Sans"/>
                <a:cs typeface="Public Sans"/>
                <a:sym typeface="Public Sans"/>
              </a:rPr>
              <a:t>chứa khóa) </a:t>
            </a:r>
          </a:p>
          <a:p>
            <a:pPr marL="590270" lvl="1" indent="-295135" algn="just">
              <a:lnSpc>
                <a:spcPts val="3827"/>
              </a:lnSpc>
              <a:buFont typeface="Arial"/>
              <a:buChar char="•"/>
            </a:pPr>
            <a:r>
              <a:rPr lang="en-US" sz="2733">
                <a:solidFill>
                  <a:srgbClr val="021828"/>
                </a:solidFill>
                <a:latin typeface="Public Sans"/>
                <a:ea typeface="Public Sans"/>
                <a:cs typeface="Public Sans"/>
                <a:sym typeface="Public Sans"/>
              </a:rPr>
              <a:t>GIAOVIEN là thuộc tính không khóa </a:t>
            </a:r>
          </a:p>
          <a:p>
            <a:pPr algn="just">
              <a:lnSpc>
                <a:spcPts val="3827"/>
              </a:lnSpc>
            </a:pPr>
            <a:r>
              <a:rPr lang="en-US" sz="2733">
                <a:solidFill>
                  <a:srgbClr val="021828"/>
                </a:solidFill>
                <a:latin typeface="Public Sans"/>
                <a:ea typeface="Public Sans"/>
                <a:cs typeface="Public Sans"/>
                <a:sym typeface="Public Sans"/>
              </a:rPr>
              <a:t>→ Đây là phụ thuộc hàm đầy đủ từ thuộc tính không khóa ⇒ vi phạm 2NF </a:t>
            </a:r>
          </a:p>
          <a:p>
            <a:pPr algn="just">
              <a:lnSpc>
                <a:spcPts val="3827"/>
              </a:lnSpc>
            </a:pPr>
            <a:r>
              <a:rPr lang="en-US" sz="2733">
                <a:solidFill>
                  <a:srgbClr val="021828"/>
                </a:solidFill>
                <a:latin typeface="Public Sans"/>
                <a:ea typeface="Public Sans"/>
                <a:cs typeface="Public Sans"/>
                <a:sym typeface="Public Sans"/>
              </a:rPr>
              <a:t>Kehoach không đạt 2NF</a:t>
            </a:r>
          </a:p>
          <a:p>
            <a:pPr algn="just">
              <a:lnSpc>
                <a:spcPts val="3827"/>
              </a:lnSpc>
            </a:pPr>
            <a:endParaRPr lang="en-US" sz="2733">
              <a:solidFill>
                <a:srgbClr val="021828"/>
              </a:solidFill>
              <a:latin typeface="Public Sans"/>
              <a:ea typeface="Public Sans"/>
              <a:cs typeface="Public Sans"/>
              <a:sym typeface="Public Sans"/>
            </a:endParaRPr>
          </a:p>
        </p:txBody>
      </p:sp>
      <p:sp>
        <p:nvSpPr>
          <p:cNvPr id="17" name="TextBox 17"/>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FFFFF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7602" y="1179433"/>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2725316" y="7800840"/>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4264507" y="3209610"/>
            <a:ext cx="2338309" cy="5887024"/>
            <a:chOff x="0" y="0"/>
            <a:chExt cx="474804" cy="1195387"/>
          </a:xfrm>
        </p:grpSpPr>
        <p:sp>
          <p:nvSpPr>
            <p:cNvPr id="5" name="Freeform 5"/>
            <p:cNvSpPr/>
            <p:nvPr/>
          </p:nvSpPr>
          <p:spPr>
            <a:xfrm>
              <a:off x="0" y="0"/>
              <a:ext cx="474804" cy="1195387"/>
            </a:xfrm>
            <a:custGeom>
              <a:avLst/>
              <a:gdLst/>
              <a:ahLst/>
              <a:cxnLst/>
              <a:rect l="l" t="t" r="r" b="b"/>
              <a:pathLst>
                <a:path w="474804" h="1195387">
                  <a:moveTo>
                    <a:pt x="0" y="0"/>
                  </a:moveTo>
                  <a:lnTo>
                    <a:pt x="474804" y="0"/>
                  </a:lnTo>
                  <a:lnTo>
                    <a:pt x="474804" y="1195387"/>
                  </a:lnTo>
                  <a:lnTo>
                    <a:pt x="0" y="1195387"/>
                  </a:lnTo>
                  <a:close/>
                </a:path>
              </a:pathLst>
            </a:custGeom>
            <a:solidFill>
              <a:srgbClr val="E1EDFC"/>
            </a:solidFill>
          </p:spPr>
        </p:sp>
        <p:sp>
          <p:nvSpPr>
            <p:cNvPr id="6" name="TextBox 6"/>
            <p:cNvSpPr txBox="1"/>
            <p:nvPr/>
          </p:nvSpPr>
          <p:spPr>
            <a:xfrm>
              <a:off x="0" y="-57150"/>
              <a:ext cx="474804" cy="1252537"/>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5658541" y="9478628"/>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8" name="Group 8"/>
          <p:cNvGrpSpPr/>
          <p:nvPr/>
        </p:nvGrpSpPr>
        <p:grpSpPr>
          <a:xfrm>
            <a:off x="750376" y="949585"/>
            <a:ext cx="3560395" cy="1099463"/>
            <a:chOff x="0" y="0"/>
            <a:chExt cx="937717" cy="289571"/>
          </a:xfrm>
        </p:grpSpPr>
        <p:sp>
          <p:nvSpPr>
            <p:cNvPr id="9" name="Freeform 9"/>
            <p:cNvSpPr/>
            <p:nvPr/>
          </p:nvSpPr>
          <p:spPr>
            <a:xfrm>
              <a:off x="0" y="0"/>
              <a:ext cx="937717" cy="289571"/>
            </a:xfrm>
            <a:custGeom>
              <a:avLst/>
              <a:gdLst/>
              <a:ahLst/>
              <a:cxnLst/>
              <a:rect l="l" t="t" r="r" b="b"/>
              <a:pathLst>
                <a:path w="937717" h="289571">
                  <a:moveTo>
                    <a:pt x="110897" y="0"/>
                  </a:moveTo>
                  <a:lnTo>
                    <a:pt x="826820" y="0"/>
                  </a:lnTo>
                  <a:cubicBezTo>
                    <a:pt x="888067" y="0"/>
                    <a:pt x="937717" y="49650"/>
                    <a:pt x="937717" y="110897"/>
                  </a:cubicBezTo>
                  <a:lnTo>
                    <a:pt x="937717" y="178673"/>
                  </a:lnTo>
                  <a:cubicBezTo>
                    <a:pt x="937717" y="208085"/>
                    <a:pt x="926033" y="236292"/>
                    <a:pt x="905236" y="257089"/>
                  </a:cubicBezTo>
                  <a:cubicBezTo>
                    <a:pt x="884439" y="277887"/>
                    <a:pt x="856232" y="289571"/>
                    <a:pt x="826820" y="289571"/>
                  </a:cubicBezTo>
                  <a:lnTo>
                    <a:pt x="110897" y="289571"/>
                  </a:lnTo>
                  <a:cubicBezTo>
                    <a:pt x="81485" y="289571"/>
                    <a:pt x="53278" y="277887"/>
                    <a:pt x="32481" y="257089"/>
                  </a:cubicBezTo>
                  <a:cubicBezTo>
                    <a:pt x="11684" y="236292"/>
                    <a:pt x="0" y="208085"/>
                    <a:pt x="0" y="178673"/>
                  </a:cubicBezTo>
                  <a:lnTo>
                    <a:pt x="0" y="110897"/>
                  </a:lnTo>
                  <a:cubicBezTo>
                    <a:pt x="0" y="81485"/>
                    <a:pt x="11684" y="53278"/>
                    <a:pt x="32481" y="32481"/>
                  </a:cubicBezTo>
                  <a:cubicBezTo>
                    <a:pt x="53278" y="11684"/>
                    <a:pt x="81485" y="0"/>
                    <a:pt x="110897" y="0"/>
                  </a:cubicBezTo>
                  <a:close/>
                </a:path>
              </a:pathLst>
            </a:custGeom>
            <a:solidFill>
              <a:srgbClr val="E1EDFC"/>
            </a:solidFill>
          </p:spPr>
        </p:sp>
        <p:sp>
          <p:nvSpPr>
            <p:cNvPr id="10" name="TextBox 10"/>
            <p:cNvSpPr txBox="1"/>
            <p:nvPr/>
          </p:nvSpPr>
          <p:spPr>
            <a:xfrm>
              <a:off x="0" y="-57150"/>
              <a:ext cx="937717" cy="346721"/>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12" name="Group 12"/>
          <p:cNvGrpSpPr/>
          <p:nvPr/>
        </p:nvGrpSpPr>
        <p:grpSpPr>
          <a:xfrm>
            <a:off x="4619362" y="639750"/>
            <a:ext cx="10929822" cy="1953724"/>
            <a:chOff x="0" y="0"/>
            <a:chExt cx="2878636" cy="514561"/>
          </a:xfrm>
        </p:grpSpPr>
        <p:sp>
          <p:nvSpPr>
            <p:cNvPr id="13" name="Freeform 13"/>
            <p:cNvSpPr/>
            <p:nvPr/>
          </p:nvSpPr>
          <p:spPr>
            <a:xfrm>
              <a:off x="0" y="0"/>
              <a:ext cx="2878636" cy="514561"/>
            </a:xfrm>
            <a:custGeom>
              <a:avLst/>
              <a:gdLst/>
              <a:ahLst/>
              <a:cxnLst/>
              <a:rect l="l" t="t" r="r" b="b"/>
              <a:pathLst>
                <a:path w="2878636" h="514561">
                  <a:moveTo>
                    <a:pt x="36125" y="0"/>
                  </a:moveTo>
                  <a:lnTo>
                    <a:pt x="2842511" y="0"/>
                  </a:lnTo>
                  <a:cubicBezTo>
                    <a:pt x="2862462" y="0"/>
                    <a:pt x="2878636" y="16174"/>
                    <a:pt x="2878636" y="36125"/>
                  </a:cubicBezTo>
                  <a:lnTo>
                    <a:pt x="2878636" y="478436"/>
                  </a:lnTo>
                  <a:cubicBezTo>
                    <a:pt x="2878636" y="488017"/>
                    <a:pt x="2874830" y="497206"/>
                    <a:pt x="2868055" y="503980"/>
                  </a:cubicBezTo>
                  <a:cubicBezTo>
                    <a:pt x="2861281" y="510755"/>
                    <a:pt x="2852092" y="514561"/>
                    <a:pt x="2842511" y="514561"/>
                  </a:cubicBezTo>
                  <a:lnTo>
                    <a:pt x="36125" y="514561"/>
                  </a:lnTo>
                  <a:cubicBezTo>
                    <a:pt x="26544" y="514561"/>
                    <a:pt x="17355" y="510755"/>
                    <a:pt x="10581" y="503980"/>
                  </a:cubicBezTo>
                  <a:cubicBezTo>
                    <a:pt x="3806" y="497206"/>
                    <a:pt x="0" y="488017"/>
                    <a:pt x="0" y="478436"/>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14" name="TextBox 14"/>
            <p:cNvSpPr txBox="1"/>
            <p:nvPr/>
          </p:nvSpPr>
          <p:spPr>
            <a:xfrm>
              <a:off x="0" y="-57150"/>
              <a:ext cx="2878636" cy="571711"/>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a:off x="895370" y="4053635"/>
            <a:ext cx="1970663" cy="609114"/>
          </a:xfrm>
          <a:custGeom>
            <a:avLst/>
            <a:gdLst/>
            <a:ahLst/>
            <a:cxnLst/>
            <a:rect l="l" t="t" r="r" b="b"/>
            <a:pathLst>
              <a:path w="1970663" h="609114">
                <a:moveTo>
                  <a:pt x="0" y="0"/>
                </a:moveTo>
                <a:lnTo>
                  <a:pt x="1970663" y="0"/>
                </a:lnTo>
                <a:lnTo>
                  <a:pt x="1970663" y="609114"/>
                </a:lnTo>
                <a:lnTo>
                  <a:pt x="0" y="609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rot="5400000">
            <a:off x="4987328" y="5037814"/>
            <a:ext cx="925832" cy="5887024"/>
            <a:chOff x="0" y="0"/>
            <a:chExt cx="187994" cy="1195387"/>
          </a:xfrm>
        </p:grpSpPr>
        <p:sp>
          <p:nvSpPr>
            <p:cNvPr id="17" name="Freeform 17"/>
            <p:cNvSpPr/>
            <p:nvPr/>
          </p:nvSpPr>
          <p:spPr>
            <a:xfrm>
              <a:off x="0" y="0"/>
              <a:ext cx="187994" cy="1195387"/>
            </a:xfrm>
            <a:custGeom>
              <a:avLst/>
              <a:gdLst/>
              <a:ahLst/>
              <a:cxnLst/>
              <a:rect l="l" t="t" r="r" b="b"/>
              <a:pathLst>
                <a:path w="187994" h="1195387">
                  <a:moveTo>
                    <a:pt x="0" y="0"/>
                  </a:moveTo>
                  <a:lnTo>
                    <a:pt x="187994" y="0"/>
                  </a:lnTo>
                  <a:lnTo>
                    <a:pt x="187994" y="1195387"/>
                  </a:lnTo>
                  <a:lnTo>
                    <a:pt x="0" y="1195387"/>
                  </a:lnTo>
                  <a:close/>
                </a:path>
              </a:pathLst>
            </a:custGeom>
            <a:solidFill>
              <a:srgbClr val="98D4E1"/>
            </a:solidFill>
          </p:spPr>
        </p:sp>
        <p:sp>
          <p:nvSpPr>
            <p:cNvPr id="18" name="TextBox 18"/>
            <p:cNvSpPr txBox="1"/>
            <p:nvPr/>
          </p:nvSpPr>
          <p:spPr>
            <a:xfrm>
              <a:off x="0" y="-57150"/>
              <a:ext cx="187994" cy="1252537"/>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1598083" y="728350"/>
            <a:ext cx="1864982" cy="1318927"/>
          </a:xfrm>
          <a:prstGeom prst="rect">
            <a:avLst/>
          </a:prstGeom>
        </p:spPr>
        <p:txBody>
          <a:bodyPr lIns="0" tIns="0" rIns="0" bIns="0" rtlCol="0" anchor="t">
            <a:spAutoFit/>
          </a:bodyPr>
          <a:lstStyle/>
          <a:p>
            <a:pPr algn="just">
              <a:lnSpc>
                <a:spcPts val="10780"/>
              </a:lnSpc>
            </a:pPr>
            <a:r>
              <a:rPr lang="en-US" sz="7700" b="1">
                <a:solidFill>
                  <a:srgbClr val="0E2F5F"/>
                </a:solidFill>
                <a:latin typeface="Barlow Condensed Heavy"/>
                <a:ea typeface="Barlow Condensed Heavy"/>
                <a:cs typeface="Barlow Condensed Heavy"/>
                <a:sym typeface="Barlow Condensed Heavy"/>
              </a:rPr>
              <a:t>Bài 4</a:t>
            </a:r>
          </a:p>
        </p:txBody>
      </p:sp>
      <p:sp>
        <p:nvSpPr>
          <p:cNvPr id="20" name="TextBox 20"/>
          <p:cNvSpPr txBox="1"/>
          <p:nvPr/>
        </p:nvSpPr>
        <p:spPr>
          <a:xfrm>
            <a:off x="5209547" y="724942"/>
            <a:ext cx="10426501" cy="415288"/>
          </a:xfrm>
          <a:prstGeom prst="rect">
            <a:avLst/>
          </a:prstGeom>
        </p:spPr>
        <p:txBody>
          <a:bodyPr lIns="0" tIns="0" rIns="0" bIns="0" rtlCol="0" anchor="t">
            <a:spAutoFit/>
          </a:bodyPr>
          <a:lstStyle/>
          <a:p>
            <a:pPr algn="l">
              <a:lnSpc>
                <a:spcPts val="3360"/>
              </a:lnSpc>
              <a:spcBef>
                <a:spcPct val="0"/>
              </a:spcBef>
            </a:pPr>
            <a:r>
              <a:rPr lang="en-US" sz="2400" b="1">
                <a:solidFill>
                  <a:srgbClr val="0E2F5F"/>
                </a:solidFill>
                <a:latin typeface="Public Sans Bold"/>
                <a:ea typeface="Public Sans Bold"/>
                <a:cs typeface="Public Sans Bold"/>
                <a:sym typeface="Public Sans Bold"/>
              </a:rPr>
              <a:t>Cho lược đồ quan hệ Q(A,B,C,D) và tập phụ thuộc hàm F</a:t>
            </a:r>
          </a:p>
        </p:txBody>
      </p:sp>
      <p:sp>
        <p:nvSpPr>
          <p:cNvPr id="21" name="TextBox 21"/>
          <p:cNvSpPr txBox="1"/>
          <p:nvPr/>
        </p:nvSpPr>
        <p:spPr>
          <a:xfrm>
            <a:off x="5122682" y="1406864"/>
            <a:ext cx="8011997" cy="834256"/>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F = {A→B;B→C; D→B}           C = {Q₁(A,C,D); Q₂(B,D)} </a:t>
            </a:r>
          </a:p>
          <a:p>
            <a:pPr algn="ctr">
              <a:lnSpc>
                <a:spcPts val="3360"/>
              </a:lnSpc>
              <a:spcBef>
                <a:spcPct val="0"/>
              </a:spcBef>
            </a:pPr>
            <a:endParaRPr lang="en-US" sz="2400" b="1">
              <a:solidFill>
                <a:srgbClr val="0E2F5F"/>
              </a:solidFill>
              <a:latin typeface="Public Sans Bold"/>
              <a:ea typeface="Public Sans Bold"/>
              <a:cs typeface="Public Sans Bold"/>
              <a:sym typeface="Public Sans Bold"/>
            </a:endParaRPr>
          </a:p>
        </p:txBody>
      </p:sp>
      <p:sp>
        <p:nvSpPr>
          <p:cNvPr id="22" name="TextBox 22"/>
          <p:cNvSpPr txBox="1"/>
          <p:nvPr/>
        </p:nvSpPr>
        <p:spPr>
          <a:xfrm>
            <a:off x="5107247" y="1990128"/>
            <a:ext cx="8397544" cy="798762"/>
          </a:xfrm>
          <a:prstGeom prst="rect">
            <a:avLst/>
          </a:prstGeom>
        </p:spPr>
        <p:txBody>
          <a:bodyPr lIns="0" tIns="0" rIns="0" bIns="0" rtlCol="0" anchor="t">
            <a:spAutoFit/>
          </a:bodyPr>
          <a:lstStyle/>
          <a:p>
            <a:pPr algn="ctr">
              <a:lnSpc>
                <a:spcPts val="3220"/>
              </a:lnSpc>
              <a:spcBef>
                <a:spcPct val="0"/>
              </a:spcBef>
            </a:pPr>
            <a:r>
              <a:rPr lang="en-US" sz="2300" b="1">
                <a:solidFill>
                  <a:srgbClr val="0E2F5F"/>
                </a:solidFill>
                <a:latin typeface="Public Sans Bold"/>
                <a:ea typeface="Public Sans Bold"/>
                <a:cs typeface="Public Sans Bold"/>
                <a:sym typeface="Public Sans Bold"/>
              </a:rPr>
              <a:t>a) Xác định các Fᵢ (những phụ thuộc hàm F được bao trong Qᵢ)</a:t>
            </a:r>
          </a:p>
          <a:p>
            <a:pPr algn="ctr">
              <a:lnSpc>
                <a:spcPts val="3220"/>
              </a:lnSpc>
              <a:spcBef>
                <a:spcPct val="0"/>
              </a:spcBef>
            </a:pPr>
            <a:endParaRPr lang="en-US" sz="2300" b="1">
              <a:solidFill>
                <a:srgbClr val="0E2F5F"/>
              </a:solidFill>
              <a:latin typeface="Public Sans Bold"/>
              <a:ea typeface="Public Sans Bold"/>
              <a:cs typeface="Public Sans Bold"/>
              <a:sym typeface="Public Sans Bold"/>
            </a:endParaRPr>
          </a:p>
        </p:txBody>
      </p:sp>
      <p:sp>
        <p:nvSpPr>
          <p:cNvPr id="23" name="TextBox 23"/>
          <p:cNvSpPr txBox="1"/>
          <p:nvPr/>
        </p:nvSpPr>
        <p:spPr>
          <a:xfrm>
            <a:off x="3151498" y="4060957"/>
            <a:ext cx="5257597" cy="994384"/>
          </a:xfrm>
          <a:prstGeom prst="rect">
            <a:avLst/>
          </a:prstGeom>
        </p:spPr>
        <p:txBody>
          <a:bodyPr wrap="square" lIns="0" tIns="0" rIns="0" bIns="0" rtlCol="0" anchor="t">
            <a:spAutoFit/>
          </a:bodyPr>
          <a:lstStyle/>
          <a:p>
            <a:pPr algn="ctr">
              <a:lnSpc>
                <a:spcPts val="3995"/>
              </a:lnSpc>
              <a:spcBef>
                <a:spcPct val="0"/>
              </a:spcBef>
            </a:pPr>
            <a:r>
              <a:rPr lang="en-US" sz="2853" b="1" dirty="0" err="1">
                <a:solidFill>
                  <a:srgbClr val="0E2F5F"/>
                </a:solidFill>
                <a:latin typeface="Public Sans Bold"/>
                <a:ea typeface="Public Sans Bold"/>
                <a:cs typeface="Public Sans Bold"/>
                <a:sym typeface="Public Sans Bold"/>
              </a:rPr>
              <a:t>Xét</a:t>
            </a:r>
            <a:r>
              <a:rPr lang="en-US" sz="2853" b="1" dirty="0">
                <a:solidFill>
                  <a:srgbClr val="0E2F5F"/>
                </a:solidFill>
                <a:latin typeface="Public Sans Bold"/>
                <a:ea typeface="Public Sans Bold"/>
                <a:cs typeface="Public Sans Bold"/>
                <a:sym typeface="Public Sans Bold"/>
              </a:rPr>
              <a:t> </a:t>
            </a:r>
            <a:r>
              <a:rPr lang="en-US" sz="2853" b="1" dirty="0" err="1">
                <a:solidFill>
                  <a:srgbClr val="0E2F5F"/>
                </a:solidFill>
                <a:latin typeface="Public Sans Bold"/>
                <a:ea typeface="Public Sans Bold"/>
                <a:cs typeface="Public Sans Bold"/>
                <a:sym typeface="Public Sans Bold"/>
              </a:rPr>
              <a:t>lược</a:t>
            </a:r>
            <a:r>
              <a:rPr lang="en-US" sz="2853" b="1" dirty="0">
                <a:solidFill>
                  <a:srgbClr val="0E2F5F"/>
                </a:solidFill>
                <a:latin typeface="Public Sans Bold"/>
                <a:ea typeface="Public Sans Bold"/>
                <a:cs typeface="Public Sans Bold"/>
                <a:sym typeface="Public Sans Bold"/>
              </a:rPr>
              <a:t> </a:t>
            </a:r>
            <a:r>
              <a:rPr lang="en-US" sz="2853" b="1" dirty="0" err="1">
                <a:solidFill>
                  <a:srgbClr val="0E2F5F"/>
                </a:solidFill>
                <a:latin typeface="Public Sans Bold"/>
                <a:ea typeface="Public Sans Bold"/>
                <a:cs typeface="Public Sans Bold"/>
                <a:sym typeface="Public Sans Bold"/>
              </a:rPr>
              <a:t>đồ</a:t>
            </a:r>
            <a:r>
              <a:rPr lang="en-US" sz="2853" b="1" dirty="0">
                <a:solidFill>
                  <a:srgbClr val="0E2F5F"/>
                </a:solidFill>
                <a:latin typeface="Public Sans Bold"/>
                <a:ea typeface="Public Sans Bold"/>
                <a:cs typeface="Public Sans Bold"/>
                <a:sym typeface="Public Sans Bold"/>
              </a:rPr>
              <a:t> con Q₁ = (A, C, D):</a:t>
            </a:r>
          </a:p>
          <a:p>
            <a:pPr algn="ctr">
              <a:lnSpc>
                <a:spcPts val="3995"/>
              </a:lnSpc>
              <a:spcBef>
                <a:spcPct val="0"/>
              </a:spcBef>
            </a:pPr>
            <a:endParaRPr lang="en-US" sz="2853" b="1" dirty="0">
              <a:solidFill>
                <a:srgbClr val="0E2F5F"/>
              </a:solidFill>
              <a:latin typeface="Public Sans Bold"/>
              <a:ea typeface="Public Sans Bold"/>
              <a:cs typeface="Public Sans Bold"/>
              <a:sym typeface="Public Sans Bold"/>
            </a:endParaRPr>
          </a:p>
        </p:txBody>
      </p:sp>
      <p:sp>
        <p:nvSpPr>
          <p:cNvPr id="24" name="TextBox 24"/>
          <p:cNvSpPr txBox="1"/>
          <p:nvPr/>
        </p:nvSpPr>
        <p:spPr>
          <a:xfrm>
            <a:off x="2725700" y="5346064"/>
            <a:ext cx="5257601" cy="2086398"/>
          </a:xfrm>
          <a:prstGeom prst="rect">
            <a:avLst/>
          </a:prstGeom>
        </p:spPr>
        <p:txBody>
          <a:bodyPr lIns="0" tIns="0" rIns="0" bIns="0" rtlCol="0" anchor="t">
            <a:spAutoFit/>
          </a:bodyPr>
          <a:lstStyle/>
          <a:p>
            <a:pPr algn="l">
              <a:lnSpc>
                <a:spcPts val="4176"/>
              </a:lnSpc>
              <a:spcBef>
                <a:spcPct val="0"/>
              </a:spcBef>
            </a:pPr>
            <a:r>
              <a:rPr lang="en-US" sz="2983" b="1">
                <a:solidFill>
                  <a:srgbClr val="0E2F5F"/>
                </a:solidFill>
                <a:latin typeface="Public Sans Bold"/>
                <a:ea typeface="Public Sans Bold"/>
                <a:cs typeface="Public Sans Bold"/>
                <a:sym typeface="Public Sans Bold"/>
              </a:rPr>
              <a:t>A → B: B ∉ Q₁ ⇒ không thuộc</a:t>
            </a:r>
          </a:p>
          <a:p>
            <a:pPr algn="l">
              <a:lnSpc>
                <a:spcPts val="4176"/>
              </a:lnSpc>
              <a:spcBef>
                <a:spcPct val="0"/>
              </a:spcBef>
            </a:pPr>
            <a:r>
              <a:rPr lang="en-US" sz="2983" b="1">
                <a:solidFill>
                  <a:srgbClr val="0E2F5F"/>
                </a:solidFill>
                <a:latin typeface="Public Sans Bold"/>
                <a:ea typeface="Public Sans Bold"/>
                <a:cs typeface="Public Sans Bold"/>
                <a:sym typeface="Public Sans Bold"/>
              </a:rPr>
              <a:t>B → C: B ∉ Q₁ ⇒ không thuộc</a:t>
            </a:r>
          </a:p>
          <a:p>
            <a:pPr algn="l">
              <a:lnSpc>
                <a:spcPts val="4176"/>
              </a:lnSpc>
              <a:spcBef>
                <a:spcPct val="0"/>
              </a:spcBef>
            </a:pPr>
            <a:r>
              <a:rPr lang="en-US" sz="2983" b="1">
                <a:solidFill>
                  <a:srgbClr val="0E2F5F"/>
                </a:solidFill>
                <a:latin typeface="Public Sans Bold"/>
                <a:ea typeface="Public Sans Bold"/>
                <a:cs typeface="Public Sans Bold"/>
                <a:sym typeface="Public Sans Bold"/>
              </a:rPr>
              <a:t>D → B: B ∉ Q₁ ⇒ không thuộc</a:t>
            </a:r>
          </a:p>
          <a:p>
            <a:pPr algn="l">
              <a:lnSpc>
                <a:spcPts val="4176"/>
              </a:lnSpc>
              <a:spcBef>
                <a:spcPct val="0"/>
              </a:spcBef>
            </a:pPr>
            <a:endParaRPr lang="en-US" sz="2983" b="1">
              <a:solidFill>
                <a:srgbClr val="0E2F5F"/>
              </a:solidFill>
              <a:latin typeface="Public Sans Bold"/>
              <a:ea typeface="Public Sans Bold"/>
              <a:cs typeface="Public Sans Bold"/>
              <a:sym typeface="Public Sans Bold"/>
            </a:endParaRPr>
          </a:p>
        </p:txBody>
      </p:sp>
      <p:sp>
        <p:nvSpPr>
          <p:cNvPr id="25" name="TextBox 25"/>
          <p:cNvSpPr txBox="1"/>
          <p:nvPr/>
        </p:nvSpPr>
        <p:spPr>
          <a:xfrm>
            <a:off x="4400622" y="7669296"/>
            <a:ext cx="2066080" cy="1092570"/>
          </a:xfrm>
          <a:prstGeom prst="rect">
            <a:avLst/>
          </a:prstGeom>
        </p:spPr>
        <p:txBody>
          <a:bodyPr lIns="0" tIns="0" rIns="0" bIns="0" rtlCol="0" anchor="t">
            <a:spAutoFit/>
          </a:bodyPr>
          <a:lstStyle/>
          <a:p>
            <a:pPr algn="ctr">
              <a:lnSpc>
                <a:spcPts val="4358"/>
              </a:lnSpc>
              <a:spcBef>
                <a:spcPct val="0"/>
              </a:spcBef>
            </a:pPr>
            <a:r>
              <a:rPr lang="en-US" sz="3113" b="1">
                <a:solidFill>
                  <a:srgbClr val="0E2F5F"/>
                </a:solidFill>
                <a:latin typeface="Public Sans Bold"/>
                <a:ea typeface="Public Sans Bold"/>
                <a:cs typeface="Public Sans Bold"/>
                <a:sym typeface="Public Sans Bold"/>
              </a:rPr>
              <a:t>⇒ F₁ = ∅</a:t>
            </a:r>
          </a:p>
          <a:p>
            <a:pPr algn="ctr">
              <a:lnSpc>
                <a:spcPts val="4358"/>
              </a:lnSpc>
              <a:spcBef>
                <a:spcPct val="0"/>
              </a:spcBef>
            </a:pPr>
            <a:endParaRPr lang="en-US" sz="3113" b="1">
              <a:solidFill>
                <a:srgbClr val="0E2F5F"/>
              </a:solidFill>
              <a:latin typeface="Public Sans Bold"/>
              <a:ea typeface="Public Sans Bold"/>
              <a:cs typeface="Public Sans Bold"/>
              <a:sym typeface="Public Sans Bold"/>
            </a:endParaRPr>
          </a:p>
        </p:txBody>
      </p:sp>
      <p:sp>
        <p:nvSpPr>
          <p:cNvPr id="26" name="AutoShape 26"/>
          <p:cNvSpPr/>
          <p:nvPr/>
        </p:nvSpPr>
        <p:spPr>
          <a:xfrm flipV="1">
            <a:off x="9258049" y="3284190"/>
            <a:ext cx="0" cy="6492240"/>
          </a:xfrm>
          <a:prstGeom prst="line">
            <a:avLst/>
          </a:prstGeom>
          <a:ln w="38100" cap="flat">
            <a:solidFill>
              <a:srgbClr val="000000"/>
            </a:solidFill>
            <a:prstDash val="solid"/>
            <a:headEnd type="none" w="sm" len="sm"/>
            <a:tailEnd type="none" w="sm" len="sm"/>
          </a:ln>
        </p:spPr>
      </p:sp>
      <p:sp>
        <p:nvSpPr>
          <p:cNvPr id="27" name="TextBox 27"/>
          <p:cNvSpPr txBox="1"/>
          <p:nvPr/>
        </p:nvSpPr>
        <p:spPr>
          <a:xfrm>
            <a:off x="14004318" y="1314722"/>
            <a:ext cx="3998863" cy="537845"/>
          </a:xfrm>
          <a:prstGeom prst="rect">
            <a:avLst/>
          </a:prstGeom>
        </p:spPr>
        <p:txBody>
          <a:bodyPr lIns="0" tIns="0" rIns="0" bIns="0" rtlCol="0" anchor="t">
            <a:spAutoFit/>
          </a:bodyPr>
          <a:lstStyle/>
          <a:p>
            <a:pPr algn="ctr">
              <a:lnSpc>
                <a:spcPts val="4480"/>
              </a:lnSpc>
            </a:pPr>
            <a:r>
              <a:rPr lang="en-US" sz="3200" b="1">
                <a:solidFill>
                  <a:srgbClr val="0E2F5F"/>
                </a:solidFill>
                <a:latin typeface="Merriweather 36pt Ultra-Bold"/>
                <a:ea typeface="Merriweather 36pt Ultra-Bold"/>
                <a:cs typeface="Merriweather 36pt Ultra-Bold"/>
                <a:sym typeface="Merriweather 36pt Ultra-Bold"/>
              </a:rPr>
              <a:t> Nguyễn Trung Kiên</a:t>
            </a:r>
          </a:p>
        </p:txBody>
      </p:sp>
      <p:sp>
        <p:nvSpPr>
          <p:cNvPr id="28" name="TextBox 28"/>
          <p:cNvSpPr txBox="1"/>
          <p:nvPr/>
        </p:nvSpPr>
        <p:spPr>
          <a:xfrm>
            <a:off x="922881" y="2178252"/>
            <a:ext cx="3350419" cy="415288"/>
          </a:xfrm>
          <a:prstGeom prst="rect">
            <a:avLst/>
          </a:prstGeom>
        </p:spPr>
        <p:txBody>
          <a:bodyPr lIns="0" tIns="0" rIns="0" bIns="0" rtlCol="0" anchor="t">
            <a:spAutoFit/>
          </a:bodyPr>
          <a:lstStyle/>
          <a:p>
            <a:pPr algn="ctr">
              <a:lnSpc>
                <a:spcPts val="3360"/>
              </a:lnSpc>
              <a:spcBef>
                <a:spcPct val="0"/>
              </a:spcBef>
            </a:pPr>
            <a:r>
              <a:rPr lang="en-US" sz="2400" b="1">
                <a:solidFill>
                  <a:srgbClr val="0E2F5F"/>
                </a:solidFill>
                <a:latin typeface="Public Sans Bold"/>
                <a:ea typeface="Public Sans Bold"/>
                <a:cs typeface="Public Sans Bold"/>
                <a:sym typeface="Public Sans Bold"/>
              </a:rPr>
              <a:t>(Phần bài tập tổng hợp)</a:t>
            </a:r>
          </a:p>
        </p:txBody>
      </p:sp>
      <p:grpSp>
        <p:nvGrpSpPr>
          <p:cNvPr id="29" name="Group 29"/>
          <p:cNvGrpSpPr/>
          <p:nvPr/>
        </p:nvGrpSpPr>
        <p:grpSpPr>
          <a:xfrm rot="5400000">
            <a:off x="12679372" y="3317653"/>
            <a:ext cx="2228081" cy="5609508"/>
            <a:chOff x="0" y="0"/>
            <a:chExt cx="474804" cy="1195387"/>
          </a:xfrm>
        </p:grpSpPr>
        <p:sp>
          <p:nvSpPr>
            <p:cNvPr id="30" name="Freeform 30"/>
            <p:cNvSpPr/>
            <p:nvPr/>
          </p:nvSpPr>
          <p:spPr>
            <a:xfrm>
              <a:off x="0" y="0"/>
              <a:ext cx="474804" cy="1195387"/>
            </a:xfrm>
            <a:custGeom>
              <a:avLst/>
              <a:gdLst/>
              <a:ahLst/>
              <a:cxnLst/>
              <a:rect l="l" t="t" r="r" b="b"/>
              <a:pathLst>
                <a:path w="474804" h="1195387">
                  <a:moveTo>
                    <a:pt x="0" y="0"/>
                  </a:moveTo>
                  <a:lnTo>
                    <a:pt x="474804" y="0"/>
                  </a:lnTo>
                  <a:lnTo>
                    <a:pt x="474804" y="1195387"/>
                  </a:lnTo>
                  <a:lnTo>
                    <a:pt x="0" y="1195387"/>
                  </a:lnTo>
                  <a:close/>
                </a:path>
              </a:pathLst>
            </a:custGeom>
            <a:solidFill>
              <a:srgbClr val="E1EDFC"/>
            </a:solidFill>
          </p:spPr>
        </p:sp>
        <p:sp>
          <p:nvSpPr>
            <p:cNvPr id="31" name="TextBox 31"/>
            <p:cNvSpPr txBox="1"/>
            <p:nvPr/>
          </p:nvSpPr>
          <p:spPr>
            <a:xfrm>
              <a:off x="0" y="-57150"/>
              <a:ext cx="474804" cy="1252537"/>
            </a:xfrm>
            <a:prstGeom prst="rect">
              <a:avLst/>
            </a:prstGeom>
          </p:spPr>
          <p:txBody>
            <a:bodyPr lIns="50800" tIns="50800" rIns="50800" bIns="50800" rtlCol="0" anchor="ctr"/>
            <a:lstStyle/>
            <a:p>
              <a:pPr algn="ctr">
                <a:lnSpc>
                  <a:spcPts val="2800"/>
                </a:lnSpc>
              </a:pPr>
              <a:endParaRPr/>
            </a:p>
          </p:txBody>
        </p:sp>
      </p:grpSp>
      <p:sp>
        <p:nvSpPr>
          <p:cNvPr id="32" name="Freeform 32"/>
          <p:cNvSpPr/>
          <p:nvPr/>
        </p:nvSpPr>
        <p:spPr>
          <a:xfrm>
            <a:off x="9483915" y="4053635"/>
            <a:ext cx="1877765" cy="580400"/>
          </a:xfrm>
          <a:custGeom>
            <a:avLst/>
            <a:gdLst/>
            <a:ahLst/>
            <a:cxnLst/>
            <a:rect l="l" t="t" r="r" b="b"/>
            <a:pathLst>
              <a:path w="1877765" h="580400">
                <a:moveTo>
                  <a:pt x="0" y="0"/>
                </a:moveTo>
                <a:lnTo>
                  <a:pt x="1877765" y="0"/>
                </a:lnTo>
                <a:lnTo>
                  <a:pt x="1877765" y="580401"/>
                </a:lnTo>
                <a:lnTo>
                  <a:pt x="0" y="5804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3" name="Group 33"/>
          <p:cNvGrpSpPr/>
          <p:nvPr/>
        </p:nvGrpSpPr>
        <p:grpSpPr>
          <a:xfrm rot="5400000">
            <a:off x="13352318" y="5187216"/>
            <a:ext cx="882188" cy="5609508"/>
            <a:chOff x="0" y="0"/>
            <a:chExt cx="187994" cy="1195387"/>
          </a:xfrm>
        </p:grpSpPr>
        <p:sp>
          <p:nvSpPr>
            <p:cNvPr id="34" name="Freeform 34"/>
            <p:cNvSpPr/>
            <p:nvPr/>
          </p:nvSpPr>
          <p:spPr>
            <a:xfrm>
              <a:off x="0" y="0"/>
              <a:ext cx="187994" cy="1195387"/>
            </a:xfrm>
            <a:custGeom>
              <a:avLst/>
              <a:gdLst/>
              <a:ahLst/>
              <a:cxnLst/>
              <a:rect l="l" t="t" r="r" b="b"/>
              <a:pathLst>
                <a:path w="187994" h="1195387">
                  <a:moveTo>
                    <a:pt x="0" y="0"/>
                  </a:moveTo>
                  <a:lnTo>
                    <a:pt x="187994" y="0"/>
                  </a:lnTo>
                  <a:lnTo>
                    <a:pt x="187994" y="1195387"/>
                  </a:lnTo>
                  <a:lnTo>
                    <a:pt x="0" y="1195387"/>
                  </a:lnTo>
                  <a:close/>
                </a:path>
              </a:pathLst>
            </a:custGeom>
            <a:solidFill>
              <a:srgbClr val="98D4E1"/>
            </a:solidFill>
          </p:spPr>
        </p:sp>
        <p:sp>
          <p:nvSpPr>
            <p:cNvPr id="35" name="TextBox 35"/>
            <p:cNvSpPr txBox="1"/>
            <p:nvPr/>
          </p:nvSpPr>
          <p:spPr>
            <a:xfrm>
              <a:off x="0" y="-57150"/>
              <a:ext cx="187994" cy="1252537"/>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11848707" y="4048392"/>
            <a:ext cx="4610491" cy="446854"/>
          </a:xfrm>
          <a:prstGeom prst="rect">
            <a:avLst/>
          </a:prstGeom>
        </p:spPr>
        <p:txBody>
          <a:bodyPr wrap="square" lIns="0" tIns="0" rIns="0" bIns="0" rtlCol="0" anchor="t">
            <a:spAutoFit/>
          </a:bodyPr>
          <a:lstStyle/>
          <a:p>
            <a:pPr algn="ctr">
              <a:lnSpc>
                <a:spcPts val="3806"/>
              </a:lnSpc>
              <a:spcBef>
                <a:spcPct val="0"/>
              </a:spcBef>
            </a:pPr>
            <a:r>
              <a:rPr lang="en-US" sz="2719" b="1" dirty="0" err="1">
                <a:solidFill>
                  <a:srgbClr val="0E2F5F"/>
                </a:solidFill>
                <a:latin typeface="Public Sans Bold"/>
                <a:ea typeface="Public Sans Bold"/>
                <a:cs typeface="Public Sans Bold"/>
                <a:sym typeface="Public Sans Bold"/>
              </a:rPr>
              <a:t>Xét</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lược</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đồ</a:t>
            </a:r>
            <a:r>
              <a:rPr lang="en-US" sz="2719" b="1" dirty="0">
                <a:solidFill>
                  <a:srgbClr val="0E2F5F"/>
                </a:solidFill>
                <a:latin typeface="Public Sans Bold"/>
                <a:ea typeface="Public Sans Bold"/>
                <a:cs typeface="Public Sans Bold"/>
                <a:sym typeface="Public Sans Bold"/>
              </a:rPr>
              <a:t> con Q₂ = (B, D):</a:t>
            </a:r>
          </a:p>
        </p:txBody>
      </p:sp>
      <p:sp>
        <p:nvSpPr>
          <p:cNvPr id="37" name="TextBox 37"/>
          <p:cNvSpPr txBox="1"/>
          <p:nvPr/>
        </p:nvSpPr>
        <p:spPr>
          <a:xfrm>
            <a:off x="11213105" y="5359777"/>
            <a:ext cx="4948039" cy="2004377"/>
          </a:xfrm>
          <a:prstGeom prst="rect">
            <a:avLst/>
          </a:prstGeom>
        </p:spPr>
        <p:txBody>
          <a:bodyPr lIns="0" tIns="0" rIns="0" bIns="0" rtlCol="0" anchor="t">
            <a:spAutoFit/>
          </a:bodyPr>
          <a:lstStyle/>
          <a:p>
            <a:pPr algn="l">
              <a:lnSpc>
                <a:spcPts val="3979"/>
              </a:lnSpc>
              <a:spcBef>
                <a:spcPct val="0"/>
              </a:spcBef>
            </a:pPr>
            <a:r>
              <a:rPr lang="en-US" sz="2842" b="1">
                <a:solidFill>
                  <a:srgbClr val="0E2F5F"/>
                </a:solidFill>
                <a:latin typeface="Public Sans Bold"/>
                <a:ea typeface="Public Sans Bold"/>
                <a:cs typeface="Public Sans Bold"/>
                <a:sym typeface="Public Sans Bold"/>
              </a:rPr>
              <a:t>A → B: A ∉ Q₂⇒ không thuộc</a:t>
            </a:r>
          </a:p>
          <a:p>
            <a:pPr algn="l">
              <a:lnSpc>
                <a:spcPts val="3979"/>
              </a:lnSpc>
              <a:spcBef>
                <a:spcPct val="0"/>
              </a:spcBef>
            </a:pPr>
            <a:r>
              <a:rPr lang="en-US" sz="2842" b="1">
                <a:solidFill>
                  <a:srgbClr val="0E2F5F"/>
                </a:solidFill>
                <a:latin typeface="Public Sans Bold"/>
                <a:ea typeface="Public Sans Bold"/>
                <a:cs typeface="Public Sans Bold"/>
                <a:sym typeface="Public Sans Bold"/>
              </a:rPr>
              <a:t>B → C: C ∉ Q₂⇒ không thuộc</a:t>
            </a:r>
          </a:p>
          <a:p>
            <a:pPr algn="l">
              <a:lnSpc>
                <a:spcPts val="3979"/>
              </a:lnSpc>
              <a:spcBef>
                <a:spcPct val="0"/>
              </a:spcBef>
            </a:pPr>
            <a:r>
              <a:rPr lang="en-US" sz="2842" b="1">
                <a:solidFill>
                  <a:srgbClr val="0E2F5F"/>
                </a:solidFill>
                <a:latin typeface="Public Sans Bold"/>
                <a:ea typeface="Public Sans Bold"/>
                <a:cs typeface="Public Sans Bold"/>
                <a:sym typeface="Public Sans Bold"/>
              </a:rPr>
              <a:t>D → B: D, B ∈ Q₂ ⇒ thuộc</a:t>
            </a:r>
          </a:p>
          <a:p>
            <a:pPr algn="l">
              <a:lnSpc>
                <a:spcPts val="3979"/>
              </a:lnSpc>
              <a:spcBef>
                <a:spcPct val="0"/>
              </a:spcBef>
            </a:pPr>
            <a:endParaRPr lang="en-US" sz="2842" b="1">
              <a:solidFill>
                <a:srgbClr val="0E2F5F"/>
              </a:solidFill>
              <a:latin typeface="Public Sans Bold"/>
              <a:ea typeface="Public Sans Bold"/>
              <a:cs typeface="Public Sans Bold"/>
              <a:sym typeface="Public Sans Bold"/>
            </a:endParaRPr>
          </a:p>
        </p:txBody>
      </p:sp>
      <p:sp>
        <p:nvSpPr>
          <p:cNvPr id="38" name="TextBox 38"/>
          <p:cNvSpPr txBox="1"/>
          <p:nvPr/>
        </p:nvSpPr>
        <p:spPr>
          <a:xfrm>
            <a:off x="11004459" y="7702537"/>
            <a:ext cx="5205873" cy="1039081"/>
          </a:xfrm>
          <a:prstGeom prst="rect">
            <a:avLst/>
          </a:prstGeom>
        </p:spPr>
        <p:txBody>
          <a:bodyPr lIns="0" tIns="0" rIns="0" bIns="0" rtlCol="0" anchor="t">
            <a:spAutoFit/>
          </a:bodyPr>
          <a:lstStyle/>
          <a:p>
            <a:pPr algn="ctr">
              <a:lnSpc>
                <a:spcPts val="4152"/>
              </a:lnSpc>
              <a:spcBef>
                <a:spcPct val="0"/>
              </a:spcBef>
            </a:pPr>
            <a:r>
              <a:rPr lang="en-US" sz="2966" b="1">
                <a:solidFill>
                  <a:srgbClr val="0E2F5F"/>
                </a:solidFill>
                <a:latin typeface="Public Sans Bold"/>
                <a:ea typeface="Public Sans Bold"/>
                <a:cs typeface="Public Sans Bold"/>
                <a:sym typeface="Public Sans Bold"/>
              </a:rPr>
              <a:t>⇒ F₂ = { D → B }</a:t>
            </a:r>
          </a:p>
          <a:p>
            <a:pPr algn="ctr">
              <a:lnSpc>
                <a:spcPts val="4152"/>
              </a:lnSpc>
              <a:spcBef>
                <a:spcPct val="0"/>
              </a:spcBef>
            </a:pPr>
            <a:endParaRPr lang="en-US" sz="2966" b="1">
              <a:solidFill>
                <a:srgbClr val="0E2F5F"/>
              </a:solidFill>
              <a:latin typeface="Public Sans Bold"/>
              <a:ea typeface="Public Sans Bold"/>
              <a:cs typeface="Public Sans Bold"/>
              <a:sym typeface="Publ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1850" y="2195826"/>
            <a:ext cx="12987450" cy="7836765"/>
            <a:chOff x="0" y="0"/>
            <a:chExt cx="3420563" cy="2064004"/>
          </a:xfrm>
        </p:grpSpPr>
        <p:sp>
          <p:nvSpPr>
            <p:cNvPr id="3" name="Freeform 3"/>
            <p:cNvSpPr/>
            <p:nvPr/>
          </p:nvSpPr>
          <p:spPr>
            <a:xfrm>
              <a:off x="0" y="0"/>
              <a:ext cx="3420563" cy="2064004"/>
            </a:xfrm>
            <a:custGeom>
              <a:avLst/>
              <a:gdLst/>
              <a:ahLst/>
              <a:cxnLst/>
              <a:rect l="l" t="t" r="r" b="b"/>
              <a:pathLst>
                <a:path w="3420563" h="2064004">
                  <a:moveTo>
                    <a:pt x="11326" y="0"/>
                  </a:moveTo>
                  <a:lnTo>
                    <a:pt x="3409237" y="0"/>
                  </a:lnTo>
                  <a:cubicBezTo>
                    <a:pt x="3412241" y="0"/>
                    <a:pt x="3415121" y="1193"/>
                    <a:pt x="3417246" y="3317"/>
                  </a:cubicBezTo>
                  <a:cubicBezTo>
                    <a:pt x="3419370" y="5441"/>
                    <a:pt x="3420563" y="8322"/>
                    <a:pt x="3420563" y="11326"/>
                  </a:cubicBezTo>
                  <a:lnTo>
                    <a:pt x="3420563" y="2052678"/>
                  </a:lnTo>
                  <a:cubicBezTo>
                    <a:pt x="3420563" y="2055682"/>
                    <a:pt x="3419370" y="2058563"/>
                    <a:pt x="3417246" y="2060687"/>
                  </a:cubicBezTo>
                  <a:cubicBezTo>
                    <a:pt x="3415121" y="2062811"/>
                    <a:pt x="3412241" y="2064004"/>
                    <a:pt x="3409237" y="2064004"/>
                  </a:cubicBezTo>
                  <a:lnTo>
                    <a:pt x="11326" y="2064004"/>
                  </a:lnTo>
                  <a:cubicBezTo>
                    <a:pt x="8322" y="2064004"/>
                    <a:pt x="5441" y="2062811"/>
                    <a:pt x="3317" y="2060687"/>
                  </a:cubicBezTo>
                  <a:cubicBezTo>
                    <a:pt x="1193" y="2058563"/>
                    <a:pt x="0" y="2055682"/>
                    <a:pt x="0" y="2052678"/>
                  </a:cubicBezTo>
                  <a:lnTo>
                    <a:pt x="0" y="11326"/>
                  </a:lnTo>
                  <a:cubicBezTo>
                    <a:pt x="0" y="8322"/>
                    <a:pt x="1193" y="5441"/>
                    <a:pt x="3317" y="3317"/>
                  </a:cubicBezTo>
                  <a:cubicBezTo>
                    <a:pt x="5441" y="1193"/>
                    <a:pt x="8322" y="0"/>
                    <a:pt x="11326" y="0"/>
                  </a:cubicBezTo>
                  <a:close/>
                </a:path>
              </a:pathLst>
            </a:custGeom>
            <a:solidFill>
              <a:srgbClr val="E1EDFC"/>
            </a:solidFill>
          </p:spPr>
        </p:sp>
        <p:sp>
          <p:nvSpPr>
            <p:cNvPr id="4" name="TextBox 4"/>
            <p:cNvSpPr txBox="1"/>
            <p:nvPr/>
          </p:nvSpPr>
          <p:spPr>
            <a:xfrm>
              <a:off x="0" y="-57150"/>
              <a:ext cx="3420563" cy="21211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03901" y="1028700"/>
            <a:ext cx="3353620" cy="8229600"/>
            <a:chOff x="0" y="0"/>
            <a:chExt cx="883258" cy="2167467"/>
          </a:xfrm>
        </p:grpSpPr>
        <p:sp>
          <p:nvSpPr>
            <p:cNvPr id="6" name="Freeform 6"/>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7" name="TextBox 7"/>
            <p:cNvSpPr txBox="1"/>
            <p:nvPr/>
          </p:nvSpPr>
          <p:spPr>
            <a:xfrm>
              <a:off x="0" y="-57150"/>
              <a:ext cx="883258" cy="222461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2310024" y="1028700"/>
            <a:ext cx="1496945" cy="14969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271850" y="90872"/>
            <a:ext cx="12987450" cy="2705862"/>
          </a:xfrm>
          <a:prstGeom prst="rect">
            <a:avLst/>
          </a:prstGeom>
        </p:spPr>
        <p:txBody>
          <a:bodyPr lIns="0" tIns="0" rIns="0" bIns="0" rtlCol="0" anchor="t">
            <a:spAutoFit/>
          </a:bodyPr>
          <a:lstStyle/>
          <a:p>
            <a:pPr marL="0" lvl="0" indent="0" algn="l">
              <a:lnSpc>
                <a:spcPts val="5334"/>
              </a:lnSpc>
              <a:spcBef>
                <a:spcPct val="0"/>
              </a:spcBef>
            </a:pPr>
            <a:r>
              <a:rPr lang="en-US" sz="4200" b="1" u="none" strike="noStrike">
                <a:solidFill>
                  <a:srgbClr val="0E2F5F"/>
                </a:solidFill>
                <a:latin typeface="Public Sans Heavy"/>
                <a:ea typeface="Public Sans Heavy"/>
                <a:cs typeface="Public Sans Heavy"/>
                <a:sym typeface="Public Sans Heavy"/>
              </a:rPr>
              <a:t>Giả sử ta có lược đồ quan hệ Q(C,D,E,G,H,K) và tập phụ thuộc hàm F như sau; F = {CK→ H; C →D; E→C; E →G; CK →E}</a:t>
            </a:r>
          </a:p>
          <a:p>
            <a:pPr marL="0" lvl="0" indent="0" algn="l">
              <a:lnSpc>
                <a:spcPts val="5334"/>
              </a:lnSpc>
              <a:spcBef>
                <a:spcPct val="0"/>
              </a:spcBef>
            </a:pPr>
            <a:endParaRPr lang="en-US" sz="4200" b="1" u="none" strike="noStrike">
              <a:solidFill>
                <a:srgbClr val="0E2F5F"/>
              </a:solidFill>
              <a:latin typeface="Public Sans Heavy"/>
              <a:ea typeface="Public Sans Heavy"/>
              <a:cs typeface="Public Sans Heavy"/>
              <a:sym typeface="Public Sans Heavy"/>
            </a:endParaRPr>
          </a:p>
        </p:txBody>
      </p:sp>
      <p:sp>
        <p:nvSpPr>
          <p:cNvPr id="13" name="Freeform 13"/>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70510" y="2062476"/>
            <a:ext cx="1839514" cy="5638164"/>
          </a:xfrm>
          <a:prstGeom prst="rect">
            <a:avLst/>
          </a:prstGeom>
        </p:spPr>
        <p:txBody>
          <a:bodyPr lIns="0" tIns="0" rIns="0" bIns="0" rtlCol="0" anchor="t">
            <a:spAutoFit/>
          </a:bodyPr>
          <a:lstStyle/>
          <a:p>
            <a:pPr algn="ctr">
              <a:lnSpc>
                <a:spcPts val="8960"/>
              </a:lnSpc>
              <a:spcBef>
                <a:spcPct val="0"/>
              </a:spcBef>
            </a:pPr>
            <a:r>
              <a:rPr lang="en-US" sz="6400" b="1">
                <a:solidFill>
                  <a:srgbClr val="0E2F5F"/>
                </a:solidFill>
                <a:latin typeface="Public Sans Bold"/>
                <a:ea typeface="Public Sans Bold"/>
                <a:cs typeface="Public Sans Bold"/>
                <a:sym typeface="Public Sans Bold"/>
              </a:rPr>
              <a:t>Bài tập tổng hợp 5</a:t>
            </a:r>
          </a:p>
        </p:txBody>
      </p:sp>
      <p:sp>
        <p:nvSpPr>
          <p:cNvPr id="15" name="TextBox 15"/>
          <p:cNvSpPr txBox="1"/>
          <p:nvPr/>
        </p:nvSpPr>
        <p:spPr>
          <a:xfrm>
            <a:off x="4666216" y="2573765"/>
            <a:ext cx="12198718" cy="7004685"/>
          </a:xfrm>
          <a:prstGeom prst="rect">
            <a:avLst/>
          </a:prstGeom>
        </p:spPr>
        <p:txBody>
          <a:bodyPr lIns="0" tIns="0" rIns="0" bIns="0" rtlCol="0" anchor="t">
            <a:spAutoFit/>
          </a:bodyPr>
          <a:lstStyle/>
          <a:p>
            <a:pPr algn="l">
              <a:lnSpc>
                <a:spcPts val="5039"/>
              </a:lnSpc>
              <a:spcBef>
                <a:spcPct val="0"/>
              </a:spcBef>
            </a:pPr>
            <a:r>
              <a:rPr lang="en-US" sz="3599" b="1">
                <a:solidFill>
                  <a:srgbClr val="0E2F5F"/>
                </a:solidFill>
                <a:latin typeface="Public Sans Bold"/>
                <a:ea typeface="Public Sans Bold"/>
                <a:cs typeface="Public Sans Bold"/>
                <a:sym typeface="Public Sans Bold"/>
              </a:rPr>
              <a:t>a) Từ tập F, hãy chứng minh EK → DH</a:t>
            </a:r>
          </a:p>
          <a:p>
            <a:pPr algn="l">
              <a:lnSpc>
                <a:spcPts val="5039"/>
              </a:lnSpc>
              <a:spcBef>
                <a:spcPct val="0"/>
              </a:spcBef>
            </a:pPr>
            <a:r>
              <a:rPr lang="en-US" sz="3599">
                <a:solidFill>
                  <a:srgbClr val="0E2F5F"/>
                </a:solidFill>
                <a:latin typeface="Public Sans"/>
                <a:ea typeface="Public Sans"/>
                <a:cs typeface="Public Sans"/>
                <a:sym typeface="Public Sans"/>
              </a:rPr>
              <a:t>1.E → C (Giả thiết)</a:t>
            </a:r>
          </a:p>
          <a:p>
            <a:pPr algn="l">
              <a:lnSpc>
                <a:spcPts val="5039"/>
              </a:lnSpc>
              <a:spcBef>
                <a:spcPct val="0"/>
              </a:spcBef>
            </a:pPr>
            <a:r>
              <a:rPr lang="en-US" sz="3599">
                <a:solidFill>
                  <a:srgbClr val="0E2F5F"/>
                </a:solidFill>
                <a:latin typeface="Public Sans"/>
                <a:ea typeface="Public Sans"/>
                <a:cs typeface="Public Sans"/>
                <a:sym typeface="Public Sans"/>
              </a:rPr>
              <a:t>=&gt; EK → CK (Tính tăng trưởng)</a:t>
            </a:r>
          </a:p>
          <a:p>
            <a:pPr algn="l">
              <a:lnSpc>
                <a:spcPts val="5039"/>
              </a:lnSpc>
              <a:spcBef>
                <a:spcPct val="0"/>
              </a:spcBef>
            </a:pPr>
            <a:r>
              <a:rPr lang="en-US" sz="3599">
                <a:solidFill>
                  <a:srgbClr val="0E2F5F"/>
                </a:solidFill>
                <a:latin typeface="Public Sans"/>
                <a:ea typeface="Public Sans"/>
                <a:cs typeface="Public Sans"/>
                <a:sym typeface="Public Sans"/>
              </a:rPr>
              <a:t>2.CK→ H (Giả thiết)</a:t>
            </a:r>
          </a:p>
          <a:p>
            <a:pPr algn="l">
              <a:lnSpc>
                <a:spcPts val="5039"/>
              </a:lnSpc>
              <a:spcBef>
                <a:spcPct val="0"/>
              </a:spcBef>
            </a:pPr>
            <a:r>
              <a:rPr lang="en-US" sz="3599">
                <a:solidFill>
                  <a:srgbClr val="0E2F5F"/>
                </a:solidFill>
                <a:latin typeface="Public Sans"/>
                <a:ea typeface="Public Sans"/>
                <a:cs typeface="Public Sans"/>
                <a:sym typeface="Public Sans"/>
              </a:rPr>
              <a:t>Mà EK → CK ( đã chứng minh trên)</a:t>
            </a:r>
          </a:p>
          <a:p>
            <a:pPr algn="l">
              <a:lnSpc>
                <a:spcPts val="5039"/>
              </a:lnSpc>
              <a:spcBef>
                <a:spcPct val="0"/>
              </a:spcBef>
            </a:pPr>
            <a:r>
              <a:rPr lang="en-US" sz="3599">
                <a:solidFill>
                  <a:srgbClr val="0E2F5F"/>
                </a:solidFill>
                <a:latin typeface="Public Sans"/>
                <a:ea typeface="Public Sans"/>
                <a:cs typeface="Public Sans"/>
                <a:sym typeface="Public Sans"/>
              </a:rPr>
              <a:t>=&gt; EK → H (Tính bắc cầu) </a:t>
            </a:r>
            <a:r>
              <a:rPr lang="en-US" sz="3599" b="1">
                <a:solidFill>
                  <a:srgbClr val="0E2F5F"/>
                </a:solidFill>
                <a:latin typeface="Public Sans Bold"/>
                <a:ea typeface="Public Sans Bold"/>
                <a:cs typeface="Public Sans Bold"/>
                <a:sym typeface="Public Sans Bold"/>
              </a:rPr>
              <a:t>(**)</a:t>
            </a:r>
          </a:p>
          <a:p>
            <a:pPr algn="l">
              <a:lnSpc>
                <a:spcPts val="5039"/>
              </a:lnSpc>
              <a:spcBef>
                <a:spcPct val="0"/>
              </a:spcBef>
            </a:pPr>
            <a:r>
              <a:rPr lang="en-US" sz="3599">
                <a:solidFill>
                  <a:srgbClr val="0E2F5F"/>
                </a:solidFill>
                <a:latin typeface="Public Sans"/>
                <a:ea typeface="Public Sans"/>
                <a:cs typeface="Public Sans"/>
                <a:sym typeface="Public Sans"/>
              </a:rPr>
              <a:t>3.E → C (Giả thiết)</a:t>
            </a:r>
          </a:p>
          <a:p>
            <a:pPr algn="l">
              <a:lnSpc>
                <a:spcPts val="5039"/>
              </a:lnSpc>
              <a:spcBef>
                <a:spcPct val="0"/>
              </a:spcBef>
            </a:pPr>
            <a:r>
              <a:rPr lang="en-US" sz="3599">
                <a:solidFill>
                  <a:srgbClr val="0E2F5F"/>
                </a:solidFill>
                <a:latin typeface="Public Sans"/>
                <a:ea typeface="Public Sans"/>
                <a:cs typeface="Public Sans"/>
                <a:sym typeface="Public Sans"/>
              </a:rPr>
              <a:t>=&gt; EK → C ( Tính tăng trưởng – bổ sung vế trái) (1)</a:t>
            </a:r>
          </a:p>
          <a:p>
            <a:pPr algn="l">
              <a:lnSpc>
                <a:spcPts val="5039"/>
              </a:lnSpc>
              <a:spcBef>
                <a:spcPct val="0"/>
              </a:spcBef>
            </a:pPr>
            <a:r>
              <a:rPr lang="en-US" sz="3599">
                <a:solidFill>
                  <a:srgbClr val="0E2F5F"/>
                </a:solidFill>
                <a:latin typeface="Public Sans"/>
                <a:ea typeface="Public Sans"/>
                <a:cs typeface="Public Sans"/>
                <a:sym typeface="Public Sans"/>
              </a:rPr>
              <a:t>C  → D (Giả thiết) (2)</a:t>
            </a:r>
          </a:p>
          <a:p>
            <a:pPr algn="l">
              <a:lnSpc>
                <a:spcPts val="5039"/>
              </a:lnSpc>
              <a:spcBef>
                <a:spcPct val="0"/>
              </a:spcBef>
            </a:pPr>
            <a:r>
              <a:rPr lang="en-US" sz="3599">
                <a:solidFill>
                  <a:srgbClr val="0E2F5F"/>
                </a:solidFill>
                <a:latin typeface="Public Sans"/>
                <a:ea typeface="Public Sans"/>
                <a:cs typeface="Public Sans"/>
                <a:sym typeface="Public Sans"/>
              </a:rPr>
              <a:t>Từ (1) và (2) suy ra EK → D (Tính bắc cầu) </a:t>
            </a:r>
            <a:r>
              <a:rPr lang="en-US" sz="3599" b="1">
                <a:solidFill>
                  <a:srgbClr val="0E2F5F"/>
                </a:solidFill>
                <a:latin typeface="Public Sans Bold"/>
                <a:ea typeface="Public Sans Bold"/>
                <a:cs typeface="Public Sans Bold"/>
                <a:sym typeface="Public Sans Bold"/>
              </a:rPr>
              <a:t>(*)</a:t>
            </a:r>
          </a:p>
          <a:p>
            <a:pPr algn="l">
              <a:lnSpc>
                <a:spcPts val="5039"/>
              </a:lnSpc>
              <a:spcBef>
                <a:spcPct val="0"/>
              </a:spcBef>
            </a:pPr>
            <a:r>
              <a:rPr lang="en-US" sz="3599">
                <a:solidFill>
                  <a:srgbClr val="0E2F5F"/>
                </a:solidFill>
                <a:latin typeface="Public Sans"/>
                <a:ea typeface="Public Sans"/>
                <a:cs typeface="Public Sans"/>
                <a:sym typeface="Public Sans"/>
              </a:rPr>
              <a:t>Từ </a:t>
            </a:r>
            <a:r>
              <a:rPr lang="en-US" sz="3599" b="1">
                <a:solidFill>
                  <a:srgbClr val="0E2F5F"/>
                </a:solidFill>
                <a:latin typeface="Public Sans Bold"/>
                <a:ea typeface="Public Sans Bold"/>
                <a:cs typeface="Public Sans Bold"/>
                <a:sym typeface="Public Sans Bold"/>
              </a:rPr>
              <a:t>(*) </a:t>
            </a:r>
            <a:r>
              <a:rPr lang="en-US" sz="3599">
                <a:solidFill>
                  <a:srgbClr val="0E2F5F"/>
                </a:solidFill>
                <a:latin typeface="Public Sans"/>
                <a:ea typeface="Public Sans"/>
                <a:cs typeface="Public Sans"/>
                <a:sym typeface="Public Sans"/>
              </a:rPr>
              <a:t>và </a:t>
            </a:r>
            <a:r>
              <a:rPr lang="en-US" sz="3599" b="1">
                <a:solidFill>
                  <a:srgbClr val="0E2F5F"/>
                </a:solidFill>
                <a:latin typeface="Public Sans Bold"/>
                <a:ea typeface="Public Sans Bold"/>
                <a:cs typeface="Public Sans Bold"/>
                <a:sym typeface="Public Sans Bold"/>
              </a:rPr>
              <a:t>(**)</a:t>
            </a:r>
            <a:r>
              <a:rPr lang="en-US" sz="3599">
                <a:solidFill>
                  <a:srgbClr val="0E2F5F"/>
                </a:solidFill>
                <a:latin typeface="Public Sans"/>
                <a:ea typeface="Public Sans"/>
                <a:cs typeface="Public Sans"/>
                <a:sym typeface="Public Sans"/>
              </a:rPr>
              <a:t> suy ra EK → DH (Tính kết hợp) </a:t>
            </a:r>
          </a:p>
        </p:txBody>
      </p:sp>
      <p:sp>
        <p:nvSpPr>
          <p:cNvPr id="16" name="TextBox 16"/>
          <p:cNvSpPr txBox="1"/>
          <p:nvPr/>
        </p:nvSpPr>
        <p:spPr>
          <a:xfrm>
            <a:off x="736105" y="283523"/>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1850" y="2195826"/>
            <a:ext cx="12987450" cy="7836765"/>
            <a:chOff x="0" y="0"/>
            <a:chExt cx="3420563" cy="2064004"/>
          </a:xfrm>
        </p:grpSpPr>
        <p:sp>
          <p:nvSpPr>
            <p:cNvPr id="3" name="Freeform 3"/>
            <p:cNvSpPr/>
            <p:nvPr/>
          </p:nvSpPr>
          <p:spPr>
            <a:xfrm>
              <a:off x="0" y="0"/>
              <a:ext cx="3420563" cy="2064004"/>
            </a:xfrm>
            <a:custGeom>
              <a:avLst/>
              <a:gdLst/>
              <a:ahLst/>
              <a:cxnLst/>
              <a:rect l="l" t="t" r="r" b="b"/>
              <a:pathLst>
                <a:path w="3420563" h="2064004">
                  <a:moveTo>
                    <a:pt x="11326" y="0"/>
                  </a:moveTo>
                  <a:lnTo>
                    <a:pt x="3409237" y="0"/>
                  </a:lnTo>
                  <a:cubicBezTo>
                    <a:pt x="3412241" y="0"/>
                    <a:pt x="3415121" y="1193"/>
                    <a:pt x="3417246" y="3317"/>
                  </a:cubicBezTo>
                  <a:cubicBezTo>
                    <a:pt x="3419370" y="5441"/>
                    <a:pt x="3420563" y="8322"/>
                    <a:pt x="3420563" y="11326"/>
                  </a:cubicBezTo>
                  <a:lnTo>
                    <a:pt x="3420563" y="2052678"/>
                  </a:lnTo>
                  <a:cubicBezTo>
                    <a:pt x="3420563" y="2055682"/>
                    <a:pt x="3419370" y="2058563"/>
                    <a:pt x="3417246" y="2060687"/>
                  </a:cubicBezTo>
                  <a:cubicBezTo>
                    <a:pt x="3415121" y="2062811"/>
                    <a:pt x="3412241" y="2064004"/>
                    <a:pt x="3409237" y="2064004"/>
                  </a:cubicBezTo>
                  <a:lnTo>
                    <a:pt x="11326" y="2064004"/>
                  </a:lnTo>
                  <a:cubicBezTo>
                    <a:pt x="8322" y="2064004"/>
                    <a:pt x="5441" y="2062811"/>
                    <a:pt x="3317" y="2060687"/>
                  </a:cubicBezTo>
                  <a:cubicBezTo>
                    <a:pt x="1193" y="2058563"/>
                    <a:pt x="0" y="2055682"/>
                    <a:pt x="0" y="2052678"/>
                  </a:cubicBezTo>
                  <a:lnTo>
                    <a:pt x="0" y="11326"/>
                  </a:lnTo>
                  <a:cubicBezTo>
                    <a:pt x="0" y="8322"/>
                    <a:pt x="1193" y="5441"/>
                    <a:pt x="3317" y="3317"/>
                  </a:cubicBezTo>
                  <a:cubicBezTo>
                    <a:pt x="5441" y="1193"/>
                    <a:pt x="8322" y="0"/>
                    <a:pt x="11326" y="0"/>
                  </a:cubicBezTo>
                  <a:close/>
                </a:path>
              </a:pathLst>
            </a:custGeom>
            <a:solidFill>
              <a:srgbClr val="E1EDFC"/>
            </a:solidFill>
          </p:spPr>
        </p:sp>
        <p:sp>
          <p:nvSpPr>
            <p:cNvPr id="4" name="TextBox 4"/>
            <p:cNvSpPr txBox="1"/>
            <p:nvPr/>
          </p:nvSpPr>
          <p:spPr>
            <a:xfrm>
              <a:off x="0" y="-57150"/>
              <a:ext cx="3420563" cy="21211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03901" y="1028700"/>
            <a:ext cx="3353620" cy="8229600"/>
            <a:chOff x="0" y="0"/>
            <a:chExt cx="883258" cy="2167467"/>
          </a:xfrm>
        </p:grpSpPr>
        <p:sp>
          <p:nvSpPr>
            <p:cNvPr id="6" name="Freeform 6"/>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7" name="TextBox 7"/>
            <p:cNvSpPr txBox="1"/>
            <p:nvPr/>
          </p:nvSpPr>
          <p:spPr>
            <a:xfrm>
              <a:off x="0" y="-57150"/>
              <a:ext cx="883258" cy="222461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2310024" y="1028700"/>
            <a:ext cx="1496945" cy="14969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271850" y="90872"/>
            <a:ext cx="12987450" cy="2705862"/>
          </a:xfrm>
          <a:prstGeom prst="rect">
            <a:avLst/>
          </a:prstGeom>
        </p:spPr>
        <p:txBody>
          <a:bodyPr lIns="0" tIns="0" rIns="0" bIns="0" rtlCol="0" anchor="t">
            <a:spAutoFit/>
          </a:bodyPr>
          <a:lstStyle/>
          <a:p>
            <a:pPr marL="0" lvl="0" indent="0" algn="l">
              <a:lnSpc>
                <a:spcPts val="5334"/>
              </a:lnSpc>
              <a:spcBef>
                <a:spcPct val="0"/>
              </a:spcBef>
            </a:pPr>
            <a:r>
              <a:rPr lang="en-US" sz="4200" b="1" u="none" strike="noStrike">
                <a:solidFill>
                  <a:srgbClr val="0E2F5F"/>
                </a:solidFill>
                <a:latin typeface="Public Sans Heavy"/>
                <a:ea typeface="Public Sans Heavy"/>
                <a:cs typeface="Public Sans Heavy"/>
                <a:sym typeface="Public Sans Heavy"/>
              </a:rPr>
              <a:t>Giả sử ta có lược đồ quan hệ Q(C,D,E,G,H,K) và tập phụ thuộc hàm F như sau; F = {CK→ H; C →D; E→C; E →G; CK →E}</a:t>
            </a:r>
          </a:p>
          <a:p>
            <a:pPr marL="0" lvl="0" indent="0" algn="l">
              <a:lnSpc>
                <a:spcPts val="5334"/>
              </a:lnSpc>
              <a:spcBef>
                <a:spcPct val="0"/>
              </a:spcBef>
            </a:pPr>
            <a:endParaRPr lang="en-US" sz="4200" b="1" u="none" strike="noStrike">
              <a:solidFill>
                <a:srgbClr val="0E2F5F"/>
              </a:solidFill>
              <a:latin typeface="Public Sans Heavy"/>
              <a:ea typeface="Public Sans Heavy"/>
              <a:cs typeface="Public Sans Heavy"/>
              <a:sym typeface="Public Sans Heavy"/>
            </a:endParaRPr>
          </a:p>
        </p:txBody>
      </p:sp>
      <p:sp>
        <p:nvSpPr>
          <p:cNvPr id="13" name="Freeform 13"/>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666216" y="2496185"/>
            <a:ext cx="12198718" cy="7790815"/>
          </a:xfrm>
          <a:prstGeom prst="rect">
            <a:avLst/>
          </a:prstGeom>
        </p:spPr>
        <p:txBody>
          <a:bodyPr lIns="0" tIns="0" rIns="0" bIns="0" rtlCol="0" anchor="t">
            <a:spAutoFit/>
          </a:bodyPr>
          <a:lstStyle/>
          <a:p>
            <a:pPr algn="l">
              <a:lnSpc>
                <a:spcPts val="4759"/>
              </a:lnSpc>
            </a:pPr>
            <a:r>
              <a:rPr lang="en-US" sz="3399" b="1">
                <a:solidFill>
                  <a:srgbClr val="0E2F5F"/>
                </a:solidFill>
                <a:latin typeface="Public Sans Bold"/>
                <a:ea typeface="Public Sans Bold"/>
                <a:cs typeface="Public Sans Bold"/>
                <a:sym typeface="Public Sans Bold"/>
              </a:rPr>
              <a:t>b) Tìm tất cả các khóa của Q</a:t>
            </a:r>
          </a:p>
          <a:p>
            <a:pPr marL="734059" lvl="1" indent="-367030" algn="l">
              <a:lnSpc>
                <a:spcPts val="4759"/>
              </a:lnSpc>
              <a:buFont typeface="Arial"/>
              <a:buChar char="•"/>
            </a:pPr>
            <a:r>
              <a:rPr lang="en-US" sz="3399">
                <a:solidFill>
                  <a:srgbClr val="0E2F5F"/>
                </a:solidFill>
                <a:latin typeface="Public Sans"/>
                <a:ea typeface="Public Sans"/>
                <a:cs typeface="Public Sans"/>
                <a:sym typeface="Public Sans"/>
              </a:rPr>
              <a:t>Ta có:</a:t>
            </a:r>
          </a:p>
          <a:p>
            <a:pPr algn="l">
              <a:lnSpc>
                <a:spcPts val="4759"/>
              </a:lnSpc>
              <a:spcBef>
                <a:spcPct val="0"/>
              </a:spcBef>
            </a:pPr>
            <a:r>
              <a:rPr lang="en-US" sz="3399">
                <a:solidFill>
                  <a:srgbClr val="0E2F5F"/>
                </a:solidFill>
                <a:latin typeface="Public Sans"/>
                <a:ea typeface="Public Sans"/>
                <a:cs typeface="Public Sans"/>
                <a:sym typeface="Public Sans"/>
              </a:rPr>
              <a:t>TG = {CE}, TN = {K}</a:t>
            </a:r>
          </a:p>
          <a:p>
            <a:pPr marL="734059" lvl="1" indent="-367030" algn="l">
              <a:lnSpc>
                <a:spcPts val="4759"/>
              </a:lnSpc>
              <a:buFont typeface="Arial"/>
              <a:buChar char="•"/>
            </a:pPr>
            <a:r>
              <a:rPr lang="en-US" sz="3399">
                <a:solidFill>
                  <a:srgbClr val="0E2F5F"/>
                </a:solidFill>
                <a:latin typeface="Public Sans"/>
                <a:ea typeface="Public Sans"/>
                <a:cs typeface="Public Sans"/>
                <a:sym typeface="Public Sans"/>
              </a:rPr>
              <a:t>Tìm bao đóng:</a:t>
            </a:r>
          </a:p>
          <a:p>
            <a:pPr algn="l">
              <a:lnSpc>
                <a:spcPts val="4759"/>
              </a:lnSpc>
              <a:spcBef>
                <a:spcPct val="0"/>
              </a:spcBef>
            </a:pPr>
            <a:r>
              <a:rPr lang="en-US" sz="3399">
                <a:solidFill>
                  <a:srgbClr val="0E2F5F"/>
                </a:solidFill>
                <a:latin typeface="Public Sans"/>
                <a:ea typeface="Public Sans"/>
                <a:cs typeface="Public Sans"/>
                <a:sym typeface="Public Sans"/>
              </a:rPr>
              <a:t>CK+ = {C, D,E,G, H, K} = Q</a:t>
            </a:r>
          </a:p>
          <a:p>
            <a:pPr algn="l">
              <a:lnSpc>
                <a:spcPts val="4759"/>
              </a:lnSpc>
              <a:spcBef>
                <a:spcPct val="0"/>
              </a:spcBef>
            </a:pPr>
            <a:r>
              <a:rPr lang="en-US" sz="3399">
                <a:solidFill>
                  <a:srgbClr val="0E2F5F"/>
                </a:solidFill>
                <a:latin typeface="Public Sans"/>
                <a:ea typeface="Public Sans"/>
                <a:cs typeface="Public Sans"/>
                <a:sym typeface="Public Sans"/>
              </a:rPr>
              <a:t>EK+ = {C, D,E,G, H, K} = Q</a:t>
            </a:r>
          </a:p>
          <a:p>
            <a:pPr algn="l">
              <a:lnSpc>
                <a:spcPts val="4759"/>
              </a:lnSpc>
              <a:spcBef>
                <a:spcPct val="0"/>
              </a:spcBef>
            </a:pPr>
            <a:r>
              <a:rPr lang="en-US" sz="3399">
                <a:solidFill>
                  <a:srgbClr val="0E2F5F"/>
                </a:solidFill>
                <a:latin typeface="Public Sans"/>
                <a:ea typeface="Public Sans"/>
                <a:cs typeface="Public Sans"/>
                <a:sym typeface="Public Sans"/>
              </a:rPr>
              <a:t>CEK+ = {C, D, E, G, H, K} = Q</a:t>
            </a:r>
          </a:p>
          <a:p>
            <a:pPr algn="l">
              <a:lnSpc>
                <a:spcPts val="4759"/>
              </a:lnSpc>
              <a:spcBef>
                <a:spcPct val="0"/>
              </a:spcBef>
            </a:pPr>
            <a:r>
              <a:rPr lang="en-US" sz="3399">
                <a:solidFill>
                  <a:srgbClr val="0E2F5F"/>
                </a:solidFill>
                <a:latin typeface="Public Sans"/>
                <a:ea typeface="Public Sans"/>
                <a:cs typeface="Public Sans"/>
                <a:sym typeface="Public Sans"/>
              </a:rPr>
              <a:t>CE+ = {C, E, D,G} </a:t>
            </a:r>
          </a:p>
          <a:p>
            <a:pPr algn="l">
              <a:lnSpc>
                <a:spcPts val="4759"/>
              </a:lnSpc>
              <a:spcBef>
                <a:spcPct val="0"/>
              </a:spcBef>
            </a:pPr>
            <a:r>
              <a:rPr lang="en-US" sz="3399">
                <a:solidFill>
                  <a:srgbClr val="0E2F5F"/>
                </a:solidFill>
                <a:latin typeface="Public Sans"/>
                <a:ea typeface="Public Sans"/>
                <a:cs typeface="Public Sans"/>
                <a:sym typeface="Public Sans"/>
              </a:rPr>
              <a:t>CEK có các tập con thực sự là CK và EK cũng là khóa nên CEK không phải là một khóa (khóa tối thiểu). Nó chỉ là một siêu khóa</a:t>
            </a:r>
          </a:p>
          <a:p>
            <a:pPr algn="l">
              <a:lnSpc>
                <a:spcPts val="4759"/>
              </a:lnSpc>
              <a:spcBef>
                <a:spcPct val="0"/>
              </a:spcBef>
            </a:pPr>
            <a:r>
              <a:rPr lang="en-US" sz="3399" b="1">
                <a:solidFill>
                  <a:srgbClr val="0E2F5F"/>
                </a:solidFill>
                <a:latin typeface="Public Sans Bold"/>
                <a:ea typeface="Public Sans Bold"/>
                <a:cs typeface="Public Sans Bold"/>
                <a:sym typeface="Public Sans Bold"/>
              </a:rPr>
              <a:t>Vậy chỉ có EK và CK là 2 khóa của Q </a:t>
            </a:r>
          </a:p>
          <a:p>
            <a:pPr algn="l">
              <a:lnSpc>
                <a:spcPts val="4759"/>
              </a:lnSpc>
              <a:spcBef>
                <a:spcPct val="0"/>
              </a:spcBef>
            </a:pPr>
            <a:endParaRPr lang="en-US" sz="3399" b="1">
              <a:solidFill>
                <a:srgbClr val="0E2F5F"/>
              </a:solidFill>
              <a:latin typeface="Public Sans Bold"/>
              <a:ea typeface="Public Sans Bold"/>
              <a:cs typeface="Public Sans Bold"/>
              <a:sym typeface="Public Sans Bold"/>
            </a:endParaRPr>
          </a:p>
        </p:txBody>
      </p:sp>
      <p:sp>
        <p:nvSpPr>
          <p:cNvPr id="15" name="TextBox 15"/>
          <p:cNvSpPr txBox="1"/>
          <p:nvPr/>
        </p:nvSpPr>
        <p:spPr>
          <a:xfrm>
            <a:off x="470510" y="2062476"/>
            <a:ext cx="1839514" cy="5638164"/>
          </a:xfrm>
          <a:prstGeom prst="rect">
            <a:avLst/>
          </a:prstGeom>
        </p:spPr>
        <p:txBody>
          <a:bodyPr lIns="0" tIns="0" rIns="0" bIns="0" rtlCol="0" anchor="t">
            <a:spAutoFit/>
          </a:bodyPr>
          <a:lstStyle/>
          <a:p>
            <a:pPr algn="ctr">
              <a:lnSpc>
                <a:spcPts val="8960"/>
              </a:lnSpc>
              <a:spcBef>
                <a:spcPct val="0"/>
              </a:spcBef>
            </a:pPr>
            <a:r>
              <a:rPr lang="en-US" sz="6400" b="1">
                <a:solidFill>
                  <a:srgbClr val="0E2F5F"/>
                </a:solidFill>
                <a:latin typeface="Public Sans Bold"/>
                <a:ea typeface="Public Sans Bold"/>
                <a:cs typeface="Public Sans Bold"/>
                <a:sym typeface="Public Sans Bold"/>
              </a:rPr>
              <a:t>Bài tập tổng hợp 5</a:t>
            </a:r>
          </a:p>
        </p:txBody>
      </p:sp>
      <p:sp>
        <p:nvSpPr>
          <p:cNvPr id="16" name="TextBox 16"/>
          <p:cNvSpPr txBox="1"/>
          <p:nvPr/>
        </p:nvSpPr>
        <p:spPr>
          <a:xfrm>
            <a:off x="552463" y="214697"/>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71850" y="2195826"/>
            <a:ext cx="12987450" cy="7836765"/>
            <a:chOff x="0" y="0"/>
            <a:chExt cx="3420563" cy="2064004"/>
          </a:xfrm>
        </p:grpSpPr>
        <p:sp>
          <p:nvSpPr>
            <p:cNvPr id="3" name="Freeform 3"/>
            <p:cNvSpPr/>
            <p:nvPr/>
          </p:nvSpPr>
          <p:spPr>
            <a:xfrm>
              <a:off x="0" y="0"/>
              <a:ext cx="3420563" cy="2064004"/>
            </a:xfrm>
            <a:custGeom>
              <a:avLst/>
              <a:gdLst/>
              <a:ahLst/>
              <a:cxnLst/>
              <a:rect l="l" t="t" r="r" b="b"/>
              <a:pathLst>
                <a:path w="3420563" h="2064004">
                  <a:moveTo>
                    <a:pt x="11326" y="0"/>
                  </a:moveTo>
                  <a:lnTo>
                    <a:pt x="3409237" y="0"/>
                  </a:lnTo>
                  <a:cubicBezTo>
                    <a:pt x="3412241" y="0"/>
                    <a:pt x="3415121" y="1193"/>
                    <a:pt x="3417246" y="3317"/>
                  </a:cubicBezTo>
                  <a:cubicBezTo>
                    <a:pt x="3419370" y="5441"/>
                    <a:pt x="3420563" y="8322"/>
                    <a:pt x="3420563" y="11326"/>
                  </a:cubicBezTo>
                  <a:lnTo>
                    <a:pt x="3420563" y="2052678"/>
                  </a:lnTo>
                  <a:cubicBezTo>
                    <a:pt x="3420563" y="2055682"/>
                    <a:pt x="3419370" y="2058563"/>
                    <a:pt x="3417246" y="2060687"/>
                  </a:cubicBezTo>
                  <a:cubicBezTo>
                    <a:pt x="3415121" y="2062811"/>
                    <a:pt x="3412241" y="2064004"/>
                    <a:pt x="3409237" y="2064004"/>
                  </a:cubicBezTo>
                  <a:lnTo>
                    <a:pt x="11326" y="2064004"/>
                  </a:lnTo>
                  <a:cubicBezTo>
                    <a:pt x="8322" y="2064004"/>
                    <a:pt x="5441" y="2062811"/>
                    <a:pt x="3317" y="2060687"/>
                  </a:cubicBezTo>
                  <a:cubicBezTo>
                    <a:pt x="1193" y="2058563"/>
                    <a:pt x="0" y="2055682"/>
                    <a:pt x="0" y="2052678"/>
                  </a:cubicBezTo>
                  <a:lnTo>
                    <a:pt x="0" y="11326"/>
                  </a:lnTo>
                  <a:cubicBezTo>
                    <a:pt x="0" y="8322"/>
                    <a:pt x="1193" y="5441"/>
                    <a:pt x="3317" y="3317"/>
                  </a:cubicBezTo>
                  <a:cubicBezTo>
                    <a:pt x="5441" y="1193"/>
                    <a:pt x="8322" y="0"/>
                    <a:pt x="11326" y="0"/>
                  </a:cubicBezTo>
                  <a:close/>
                </a:path>
              </a:pathLst>
            </a:custGeom>
            <a:solidFill>
              <a:srgbClr val="E1EDFC"/>
            </a:solidFill>
          </p:spPr>
        </p:sp>
        <p:sp>
          <p:nvSpPr>
            <p:cNvPr id="4" name="TextBox 4"/>
            <p:cNvSpPr txBox="1"/>
            <p:nvPr/>
          </p:nvSpPr>
          <p:spPr>
            <a:xfrm>
              <a:off x="0" y="-57150"/>
              <a:ext cx="3420563" cy="21211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03901" y="1028700"/>
            <a:ext cx="3353620" cy="8229600"/>
            <a:chOff x="0" y="0"/>
            <a:chExt cx="883258" cy="2167467"/>
          </a:xfrm>
        </p:grpSpPr>
        <p:sp>
          <p:nvSpPr>
            <p:cNvPr id="6" name="Freeform 6"/>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7" name="TextBox 7"/>
            <p:cNvSpPr txBox="1"/>
            <p:nvPr/>
          </p:nvSpPr>
          <p:spPr>
            <a:xfrm>
              <a:off x="0" y="-57150"/>
              <a:ext cx="883258" cy="2224617"/>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2310024" y="1028700"/>
            <a:ext cx="1496945" cy="149694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271850" y="90872"/>
            <a:ext cx="12987450" cy="2705862"/>
          </a:xfrm>
          <a:prstGeom prst="rect">
            <a:avLst/>
          </a:prstGeom>
        </p:spPr>
        <p:txBody>
          <a:bodyPr lIns="0" tIns="0" rIns="0" bIns="0" rtlCol="0" anchor="t">
            <a:spAutoFit/>
          </a:bodyPr>
          <a:lstStyle/>
          <a:p>
            <a:pPr marL="0" lvl="0" indent="0" algn="l">
              <a:lnSpc>
                <a:spcPts val="5334"/>
              </a:lnSpc>
              <a:spcBef>
                <a:spcPct val="0"/>
              </a:spcBef>
            </a:pPr>
            <a:r>
              <a:rPr lang="en-US" sz="4200" b="1" u="none" strike="noStrike">
                <a:solidFill>
                  <a:srgbClr val="0E2F5F"/>
                </a:solidFill>
                <a:latin typeface="Public Sans Heavy"/>
                <a:ea typeface="Public Sans Heavy"/>
                <a:cs typeface="Public Sans Heavy"/>
                <a:sym typeface="Public Sans Heavy"/>
              </a:rPr>
              <a:t>Giả sử ta có lược đồ quan hệ Q(C,D,E,G,H,K) và tập phụ thuộc hàm F như sau; F = {CK→ H; C →D; E→C; E →G; CK →E}</a:t>
            </a:r>
          </a:p>
          <a:p>
            <a:pPr marL="0" lvl="0" indent="0" algn="l">
              <a:lnSpc>
                <a:spcPts val="5334"/>
              </a:lnSpc>
              <a:spcBef>
                <a:spcPct val="0"/>
              </a:spcBef>
            </a:pPr>
            <a:endParaRPr lang="en-US" sz="4200" b="1" u="none" strike="noStrike">
              <a:solidFill>
                <a:srgbClr val="0E2F5F"/>
              </a:solidFill>
              <a:latin typeface="Public Sans Heavy"/>
              <a:ea typeface="Public Sans Heavy"/>
              <a:cs typeface="Public Sans Heavy"/>
              <a:sym typeface="Public Sans Heavy"/>
            </a:endParaRPr>
          </a:p>
        </p:txBody>
      </p:sp>
      <p:sp>
        <p:nvSpPr>
          <p:cNvPr id="13" name="Freeform 13"/>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666216" y="2439920"/>
            <a:ext cx="12198718" cy="8045450"/>
          </a:xfrm>
          <a:prstGeom prst="rect">
            <a:avLst/>
          </a:prstGeom>
        </p:spPr>
        <p:txBody>
          <a:bodyPr lIns="0" tIns="0" rIns="0" bIns="0" rtlCol="0" anchor="t">
            <a:spAutoFit/>
          </a:bodyPr>
          <a:lstStyle/>
          <a:p>
            <a:pPr algn="l">
              <a:lnSpc>
                <a:spcPts val="4900"/>
              </a:lnSpc>
            </a:pPr>
            <a:r>
              <a:rPr lang="en-US" sz="3500" b="1">
                <a:solidFill>
                  <a:srgbClr val="0E2F5F"/>
                </a:solidFill>
                <a:latin typeface="Public Sans Bold"/>
                <a:ea typeface="Public Sans Bold"/>
                <a:cs typeface="Public Sans Bold"/>
                <a:sym typeface="Public Sans Bold"/>
              </a:rPr>
              <a:t>c) Xác định dạng chuẩn của Q.</a:t>
            </a:r>
          </a:p>
          <a:p>
            <a:pPr marL="755651" lvl="1" indent="-377825" algn="l">
              <a:lnSpc>
                <a:spcPts val="4900"/>
              </a:lnSpc>
              <a:spcBef>
                <a:spcPct val="0"/>
              </a:spcBef>
              <a:buFont typeface="Arial"/>
              <a:buChar char="•"/>
            </a:pPr>
            <a:r>
              <a:rPr lang="en-US" sz="3500">
                <a:solidFill>
                  <a:srgbClr val="0E2F5F"/>
                </a:solidFill>
                <a:latin typeface="Public Sans"/>
                <a:ea typeface="Public Sans"/>
                <a:cs typeface="Public Sans"/>
                <a:sym typeface="Public Sans"/>
              </a:rPr>
              <a:t>Xét 1NF: Q ở dạng 1NF vì các thuộc tính đều mang giá trị nguyên tố </a:t>
            </a:r>
          </a:p>
          <a:p>
            <a:pPr marL="755651" lvl="1" indent="-377825" algn="l">
              <a:lnSpc>
                <a:spcPts val="4900"/>
              </a:lnSpc>
              <a:spcBef>
                <a:spcPct val="0"/>
              </a:spcBef>
              <a:buFont typeface="Arial"/>
              <a:buChar char="•"/>
            </a:pPr>
            <a:r>
              <a:rPr lang="en-US" sz="3500">
                <a:solidFill>
                  <a:srgbClr val="0E2F5F"/>
                </a:solidFill>
                <a:latin typeface="Public Sans"/>
                <a:ea typeface="Public Sans"/>
                <a:cs typeface="Public Sans"/>
                <a:sym typeface="Public Sans"/>
              </a:rPr>
              <a:t>Xét 2NF: Q không ở dạng 2NF vì tồn tại các thuộc tính không khóa là D, G không phụ thuộc đầy đủ vào khóa EK hoặc CK:</a:t>
            </a:r>
          </a:p>
          <a:p>
            <a:pPr algn="l">
              <a:lnSpc>
                <a:spcPts val="4900"/>
              </a:lnSpc>
              <a:spcBef>
                <a:spcPct val="0"/>
              </a:spcBef>
            </a:pPr>
            <a:r>
              <a:rPr lang="en-US" sz="3500">
                <a:solidFill>
                  <a:srgbClr val="0E2F5F"/>
                </a:solidFill>
                <a:latin typeface="Public Sans"/>
                <a:ea typeface="Public Sans"/>
                <a:cs typeface="Public Sans"/>
                <a:sym typeface="Public Sans"/>
              </a:rPr>
              <a:t>+C→D có D là thuộc tính không khóa phụ thuộc không đầy đủ vào khóa CK </a:t>
            </a:r>
          </a:p>
          <a:p>
            <a:pPr algn="l">
              <a:lnSpc>
                <a:spcPts val="4900"/>
              </a:lnSpc>
              <a:spcBef>
                <a:spcPct val="0"/>
              </a:spcBef>
            </a:pPr>
            <a:r>
              <a:rPr lang="en-US" sz="3500">
                <a:solidFill>
                  <a:srgbClr val="0E2F5F"/>
                </a:solidFill>
                <a:latin typeface="Public Sans"/>
                <a:ea typeface="Public Sans"/>
                <a:cs typeface="Public Sans"/>
                <a:sym typeface="Public Sans"/>
              </a:rPr>
              <a:t>+E→G có G là thuộc tính không khóa phụ thuộc không đầy đủ vào khóa EK</a:t>
            </a:r>
          </a:p>
          <a:p>
            <a:pPr algn="l">
              <a:lnSpc>
                <a:spcPts val="4900"/>
              </a:lnSpc>
              <a:spcBef>
                <a:spcPct val="0"/>
              </a:spcBef>
            </a:pPr>
            <a:r>
              <a:rPr lang="en-US" sz="3500">
                <a:solidFill>
                  <a:srgbClr val="0E2F5F"/>
                </a:solidFill>
                <a:latin typeface="Public Sans"/>
                <a:ea typeface="Public Sans"/>
                <a:cs typeface="Public Sans"/>
                <a:sym typeface="Public Sans"/>
              </a:rPr>
              <a:t>=&gt; Vi phạm 2NF</a:t>
            </a:r>
          </a:p>
          <a:p>
            <a:pPr algn="l">
              <a:lnSpc>
                <a:spcPts val="4900"/>
              </a:lnSpc>
              <a:spcBef>
                <a:spcPct val="0"/>
              </a:spcBef>
            </a:pPr>
            <a:r>
              <a:rPr lang="en-US" sz="3500" b="1">
                <a:solidFill>
                  <a:srgbClr val="0E2F5F"/>
                </a:solidFill>
                <a:latin typeface="Public Sans Bold"/>
                <a:ea typeface="Public Sans Bold"/>
                <a:cs typeface="Public Sans Bold"/>
                <a:sym typeface="Public Sans Bold"/>
              </a:rPr>
              <a:t>Quan hệ Q đạt 1NF</a:t>
            </a:r>
          </a:p>
          <a:p>
            <a:pPr algn="l">
              <a:lnSpc>
                <a:spcPts val="4900"/>
              </a:lnSpc>
              <a:spcBef>
                <a:spcPct val="0"/>
              </a:spcBef>
            </a:pPr>
            <a:endParaRPr lang="en-US" sz="3500" b="1">
              <a:solidFill>
                <a:srgbClr val="0E2F5F"/>
              </a:solidFill>
              <a:latin typeface="Public Sans Bold"/>
              <a:ea typeface="Public Sans Bold"/>
              <a:cs typeface="Public Sans Bold"/>
              <a:sym typeface="Public Sans Bold"/>
            </a:endParaRPr>
          </a:p>
        </p:txBody>
      </p:sp>
      <p:sp>
        <p:nvSpPr>
          <p:cNvPr id="15" name="TextBox 15"/>
          <p:cNvSpPr txBox="1"/>
          <p:nvPr/>
        </p:nvSpPr>
        <p:spPr>
          <a:xfrm>
            <a:off x="470510" y="1928975"/>
            <a:ext cx="1839514" cy="5638164"/>
          </a:xfrm>
          <a:prstGeom prst="rect">
            <a:avLst/>
          </a:prstGeom>
        </p:spPr>
        <p:txBody>
          <a:bodyPr lIns="0" tIns="0" rIns="0" bIns="0" rtlCol="0" anchor="t">
            <a:spAutoFit/>
          </a:bodyPr>
          <a:lstStyle/>
          <a:p>
            <a:pPr algn="ctr">
              <a:lnSpc>
                <a:spcPts val="8960"/>
              </a:lnSpc>
              <a:spcBef>
                <a:spcPct val="0"/>
              </a:spcBef>
            </a:pPr>
            <a:r>
              <a:rPr lang="en-US" sz="6400" b="1">
                <a:solidFill>
                  <a:srgbClr val="0E2F5F"/>
                </a:solidFill>
                <a:latin typeface="Public Sans Bold"/>
                <a:ea typeface="Public Sans Bold"/>
                <a:cs typeface="Public Sans Bold"/>
                <a:sym typeface="Public Sans Bold"/>
              </a:rPr>
              <a:t>Bài tập tổng hợp 5</a:t>
            </a:r>
          </a:p>
        </p:txBody>
      </p:sp>
      <p:sp>
        <p:nvSpPr>
          <p:cNvPr id="16" name="TextBox 16"/>
          <p:cNvSpPr txBox="1"/>
          <p:nvPr/>
        </p:nvSpPr>
        <p:spPr>
          <a:xfrm>
            <a:off x="704863" y="367097"/>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593" y="316766"/>
            <a:ext cx="3818295" cy="1687719"/>
            <a:chOff x="0" y="0"/>
            <a:chExt cx="1005641" cy="444502"/>
          </a:xfrm>
        </p:grpSpPr>
        <p:sp>
          <p:nvSpPr>
            <p:cNvPr id="3" name="Freeform 3"/>
            <p:cNvSpPr/>
            <p:nvPr/>
          </p:nvSpPr>
          <p:spPr>
            <a:xfrm>
              <a:off x="0" y="0"/>
              <a:ext cx="1005641" cy="444502"/>
            </a:xfrm>
            <a:custGeom>
              <a:avLst/>
              <a:gdLst/>
              <a:ahLst/>
              <a:cxnLst/>
              <a:rect l="l" t="t" r="r" b="b"/>
              <a:pathLst>
                <a:path w="1005641" h="444502">
                  <a:moveTo>
                    <a:pt x="50690" y="0"/>
                  </a:moveTo>
                  <a:lnTo>
                    <a:pt x="954952" y="0"/>
                  </a:lnTo>
                  <a:cubicBezTo>
                    <a:pt x="982947" y="0"/>
                    <a:pt x="1005641" y="22695"/>
                    <a:pt x="1005641" y="50690"/>
                  </a:cubicBezTo>
                  <a:lnTo>
                    <a:pt x="1005641" y="393812"/>
                  </a:lnTo>
                  <a:cubicBezTo>
                    <a:pt x="1005641" y="421808"/>
                    <a:pt x="982947" y="444502"/>
                    <a:pt x="954952" y="444502"/>
                  </a:cubicBezTo>
                  <a:lnTo>
                    <a:pt x="50690" y="444502"/>
                  </a:lnTo>
                  <a:cubicBezTo>
                    <a:pt x="37246" y="444502"/>
                    <a:pt x="24353" y="439162"/>
                    <a:pt x="14847" y="429655"/>
                  </a:cubicBezTo>
                  <a:cubicBezTo>
                    <a:pt x="5341" y="420149"/>
                    <a:pt x="0" y="407256"/>
                    <a:pt x="0" y="393812"/>
                  </a:cubicBezTo>
                  <a:lnTo>
                    <a:pt x="0" y="50690"/>
                  </a:lnTo>
                  <a:cubicBezTo>
                    <a:pt x="0" y="22695"/>
                    <a:pt x="22695" y="0"/>
                    <a:pt x="50690" y="0"/>
                  </a:cubicBezTo>
                  <a:close/>
                </a:path>
              </a:pathLst>
            </a:custGeom>
            <a:solidFill>
              <a:srgbClr val="0E2F5F"/>
            </a:solidFill>
          </p:spPr>
        </p:sp>
        <p:sp>
          <p:nvSpPr>
            <p:cNvPr id="4" name="TextBox 4"/>
            <p:cNvSpPr txBox="1"/>
            <p:nvPr/>
          </p:nvSpPr>
          <p:spPr>
            <a:xfrm>
              <a:off x="0" y="-57150"/>
              <a:ext cx="1005641" cy="50165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558617" y="2693959"/>
            <a:ext cx="13004945" cy="7128920"/>
            <a:chOff x="0" y="0"/>
            <a:chExt cx="2973341" cy="1629896"/>
          </a:xfrm>
        </p:grpSpPr>
        <p:sp>
          <p:nvSpPr>
            <p:cNvPr id="6" name="Freeform 6"/>
            <p:cNvSpPr/>
            <p:nvPr/>
          </p:nvSpPr>
          <p:spPr>
            <a:xfrm>
              <a:off x="0" y="0"/>
              <a:ext cx="2973341" cy="1629896"/>
            </a:xfrm>
            <a:custGeom>
              <a:avLst/>
              <a:gdLst/>
              <a:ahLst/>
              <a:cxnLst/>
              <a:rect l="l" t="t" r="r" b="b"/>
              <a:pathLst>
                <a:path w="2973341" h="1629896">
                  <a:moveTo>
                    <a:pt x="35123" y="0"/>
                  </a:moveTo>
                  <a:lnTo>
                    <a:pt x="2938218" y="0"/>
                  </a:lnTo>
                  <a:cubicBezTo>
                    <a:pt x="2947533" y="0"/>
                    <a:pt x="2956467" y="3700"/>
                    <a:pt x="2963054" y="10287"/>
                  </a:cubicBezTo>
                  <a:cubicBezTo>
                    <a:pt x="2969641" y="16874"/>
                    <a:pt x="2973341" y="25808"/>
                    <a:pt x="2973341" y="35123"/>
                  </a:cubicBezTo>
                  <a:lnTo>
                    <a:pt x="2973341" y="1594773"/>
                  </a:lnTo>
                  <a:cubicBezTo>
                    <a:pt x="2973341" y="1614171"/>
                    <a:pt x="2957616" y="1629896"/>
                    <a:pt x="2938218" y="1629896"/>
                  </a:cubicBezTo>
                  <a:lnTo>
                    <a:pt x="35123" y="1629896"/>
                  </a:lnTo>
                  <a:cubicBezTo>
                    <a:pt x="25808" y="1629896"/>
                    <a:pt x="16874" y="1626196"/>
                    <a:pt x="10287" y="1619609"/>
                  </a:cubicBezTo>
                  <a:cubicBezTo>
                    <a:pt x="3700" y="1613022"/>
                    <a:pt x="0" y="1604088"/>
                    <a:pt x="0" y="1594773"/>
                  </a:cubicBezTo>
                  <a:lnTo>
                    <a:pt x="0" y="35123"/>
                  </a:lnTo>
                  <a:cubicBezTo>
                    <a:pt x="0" y="25808"/>
                    <a:pt x="3700" y="16874"/>
                    <a:pt x="10287" y="10287"/>
                  </a:cubicBezTo>
                  <a:cubicBezTo>
                    <a:pt x="16874" y="3700"/>
                    <a:pt x="25808" y="0"/>
                    <a:pt x="35123" y="0"/>
                  </a:cubicBezTo>
                  <a:close/>
                </a:path>
              </a:pathLst>
            </a:custGeom>
            <a:solidFill>
              <a:srgbClr val="E1EDFC"/>
            </a:solidFill>
          </p:spPr>
        </p:sp>
        <p:sp>
          <p:nvSpPr>
            <p:cNvPr id="7" name="TextBox 7"/>
            <p:cNvSpPr txBox="1"/>
            <p:nvPr/>
          </p:nvSpPr>
          <p:spPr>
            <a:xfrm>
              <a:off x="0" y="-57150"/>
              <a:ext cx="2973341" cy="16870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24377" y="3363470"/>
            <a:ext cx="1475103" cy="14751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522645" y="316766"/>
            <a:ext cx="3275461" cy="2149521"/>
            <a:chOff x="0" y="0"/>
            <a:chExt cx="812800" cy="533400"/>
          </a:xfrm>
        </p:grpSpPr>
        <p:sp>
          <p:nvSpPr>
            <p:cNvPr id="12" name="Freeform 12"/>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E1EDFC"/>
            </a:solidFill>
          </p:spPr>
        </p:sp>
        <p:sp>
          <p:nvSpPr>
            <p:cNvPr id="13" name="TextBox 13"/>
            <p:cNvSpPr txBox="1"/>
            <p:nvPr/>
          </p:nvSpPr>
          <p:spPr>
            <a:xfrm>
              <a:off x="38100" y="31750"/>
              <a:ext cx="736600" cy="42545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2996960" y="2998701"/>
            <a:ext cx="12160729" cy="6512413"/>
          </a:xfrm>
          <a:prstGeom prst="rect">
            <a:avLst/>
          </a:prstGeom>
        </p:spPr>
        <p:txBody>
          <a:bodyPr lIns="0" tIns="0" rIns="0" bIns="0" rtlCol="0" anchor="t">
            <a:spAutoFit/>
          </a:bodyPr>
          <a:lstStyle/>
          <a:p>
            <a:pPr algn="just">
              <a:lnSpc>
                <a:spcPts val="4348"/>
              </a:lnSpc>
            </a:pPr>
            <a:r>
              <a:rPr lang="en-US" sz="3105" b="1">
                <a:solidFill>
                  <a:srgbClr val="0E2F5F"/>
                </a:solidFill>
                <a:latin typeface="Public Sans Bold"/>
                <a:ea typeface="Public Sans Bold"/>
                <a:cs typeface="Public Sans Bold"/>
                <a:sym typeface="Public Sans Bold"/>
              </a:rPr>
              <a:t>Bao đóng của D (D⁺):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Ban đầu: D+={D}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Áp dụng f₃: D → M, ta có D+={D,M} Vậy, D+={D,M} </a:t>
            </a:r>
          </a:p>
          <a:p>
            <a:pPr algn="just">
              <a:lnSpc>
                <a:spcPts val="4348"/>
              </a:lnSpc>
            </a:pPr>
            <a:r>
              <a:rPr lang="en-US" sz="3105" b="1">
                <a:solidFill>
                  <a:srgbClr val="0E2F5F"/>
                </a:solidFill>
                <a:latin typeface="Public Sans Bold"/>
                <a:ea typeface="Public Sans Bold"/>
                <a:cs typeface="Public Sans Bold"/>
                <a:sym typeface="Public Sans Bold"/>
              </a:rPr>
              <a:t>Bao đóng của SD (SD⁺):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Ban đầu: SD+={S,D}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Áp dụng f₃: D → M, ta có SD+={S,D,M}32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Áp dụng f₂: SD → M (đã có M), không thêm thuộc tính mới. </a:t>
            </a:r>
          </a:p>
          <a:p>
            <a:pPr algn="just">
              <a:lnSpc>
                <a:spcPts val="4348"/>
              </a:lnSpc>
            </a:pPr>
            <a:r>
              <a:rPr lang="en-US" sz="3105">
                <a:solidFill>
                  <a:srgbClr val="0E2F5F"/>
                </a:solidFill>
                <a:latin typeface="Public Sans"/>
                <a:ea typeface="Public Sans"/>
                <a:cs typeface="Public Sans"/>
                <a:sym typeface="Public Sans"/>
              </a:rPr>
              <a:t>=&gt; Vậy, SD+={S,D,M} </a:t>
            </a:r>
          </a:p>
          <a:p>
            <a:pPr algn="just">
              <a:lnSpc>
                <a:spcPts val="4348"/>
              </a:lnSpc>
            </a:pPr>
            <a:r>
              <a:rPr lang="en-US" sz="3105" b="1">
                <a:solidFill>
                  <a:srgbClr val="0E2F5F"/>
                </a:solidFill>
                <a:latin typeface="Public Sans Bold"/>
                <a:ea typeface="Public Sans Bold"/>
                <a:cs typeface="Public Sans Bold"/>
                <a:sym typeface="Public Sans Bold"/>
              </a:rPr>
              <a:t>Bao đóng của SI (SI⁺):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Ban đầu: SI+={S,I} </a:t>
            </a:r>
          </a:p>
          <a:p>
            <a:pPr marL="670540" lvl="1" indent="-335270" algn="just">
              <a:lnSpc>
                <a:spcPts val="4348"/>
              </a:lnSpc>
              <a:buFont typeface="Arial"/>
              <a:buChar char="•"/>
            </a:pPr>
            <a:r>
              <a:rPr lang="en-US" sz="3105">
                <a:solidFill>
                  <a:srgbClr val="0E2F5F"/>
                </a:solidFill>
                <a:latin typeface="Public Sans"/>
                <a:ea typeface="Public Sans"/>
                <a:cs typeface="Public Sans"/>
                <a:sym typeface="Public Sans"/>
              </a:rPr>
              <a:t>Áp dụng f₁: SI → DM, ta có SI+={S,I,D,M} Vậy, SI+={S,I,D,M}</a:t>
            </a:r>
          </a:p>
          <a:p>
            <a:pPr algn="just">
              <a:lnSpc>
                <a:spcPts val="4348"/>
              </a:lnSpc>
            </a:pPr>
            <a:endParaRPr lang="en-US" sz="3105">
              <a:solidFill>
                <a:srgbClr val="0E2F5F"/>
              </a:solidFill>
              <a:latin typeface="Public Sans"/>
              <a:ea typeface="Public Sans"/>
              <a:cs typeface="Public Sans"/>
              <a:sym typeface="Public Sans"/>
            </a:endParaRPr>
          </a:p>
        </p:txBody>
      </p:sp>
      <p:sp>
        <p:nvSpPr>
          <p:cNvPr id="15" name="Freeform 15"/>
          <p:cNvSpPr/>
          <p:nvPr/>
        </p:nvSpPr>
        <p:spPr>
          <a:xfrm>
            <a:off x="16354137" y="8542193"/>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798106" y="-2447458"/>
            <a:ext cx="5810929" cy="5810929"/>
          </a:xfrm>
          <a:custGeom>
            <a:avLst/>
            <a:gdLst/>
            <a:ahLst/>
            <a:cxnLst/>
            <a:rect l="l" t="t" r="r" b="b"/>
            <a:pathLst>
              <a:path w="5810929" h="5810929">
                <a:moveTo>
                  <a:pt x="0" y="0"/>
                </a:moveTo>
                <a:lnTo>
                  <a:pt x="5810929" y="0"/>
                </a:lnTo>
                <a:lnTo>
                  <a:pt x="5810929" y="5810928"/>
                </a:lnTo>
                <a:lnTo>
                  <a:pt x="0" y="5810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50520" y="3743345"/>
            <a:ext cx="1022816" cy="615949"/>
          </a:xfrm>
          <a:prstGeom prst="rect">
            <a:avLst/>
          </a:prstGeom>
        </p:spPr>
        <p:txBody>
          <a:bodyPr lIns="0" tIns="0" rIns="0" bIns="0" rtlCol="0" anchor="t">
            <a:spAutoFit/>
          </a:bodyPr>
          <a:lstStyle/>
          <a:p>
            <a:pPr algn="ctr">
              <a:lnSpc>
                <a:spcPts val="4900"/>
              </a:lnSpc>
            </a:pPr>
            <a:r>
              <a:rPr lang="en-US" sz="3500" b="1">
                <a:solidFill>
                  <a:srgbClr val="FFFFFF"/>
                </a:solidFill>
                <a:latin typeface="Public Sans Heavy"/>
                <a:ea typeface="Public Sans Heavy"/>
                <a:cs typeface="Public Sans Heavy"/>
                <a:sym typeface="Public Sans Heavy"/>
              </a:rPr>
              <a:t>a</a:t>
            </a:r>
          </a:p>
        </p:txBody>
      </p:sp>
      <p:sp>
        <p:nvSpPr>
          <p:cNvPr id="18" name="Freeform 18"/>
          <p:cNvSpPr/>
          <p:nvPr/>
        </p:nvSpPr>
        <p:spPr>
          <a:xfrm>
            <a:off x="15798106" y="7233647"/>
            <a:ext cx="2194434" cy="700676"/>
          </a:xfrm>
          <a:custGeom>
            <a:avLst/>
            <a:gdLst/>
            <a:ahLst/>
            <a:cxnLst/>
            <a:rect l="l" t="t" r="r" b="b"/>
            <a:pathLst>
              <a:path w="2194434" h="700676">
                <a:moveTo>
                  <a:pt x="0" y="0"/>
                </a:moveTo>
                <a:lnTo>
                  <a:pt x="2194434" y="0"/>
                </a:lnTo>
                <a:lnTo>
                  <a:pt x="2194434" y="700676"/>
                </a:lnTo>
                <a:lnTo>
                  <a:pt x="0" y="700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29398" y="8731736"/>
            <a:ext cx="2794183" cy="2794183"/>
          </a:xfrm>
          <a:custGeom>
            <a:avLst/>
            <a:gdLst/>
            <a:ahLst/>
            <a:cxnLst/>
            <a:rect l="l" t="t" r="r" b="b"/>
            <a:pathLst>
              <a:path w="2794183" h="2794183">
                <a:moveTo>
                  <a:pt x="0" y="0"/>
                </a:moveTo>
                <a:lnTo>
                  <a:pt x="2794183" y="0"/>
                </a:lnTo>
                <a:lnTo>
                  <a:pt x="2794183" y="2794183"/>
                </a:lnTo>
                <a:lnTo>
                  <a:pt x="0" y="27941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0" name="TextBox 20"/>
          <p:cNvSpPr txBox="1"/>
          <p:nvPr/>
        </p:nvSpPr>
        <p:spPr>
          <a:xfrm>
            <a:off x="1267193" y="439662"/>
            <a:ext cx="1943095" cy="830580"/>
          </a:xfrm>
          <a:prstGeom prst="rect">
            <a:avLst/>
          </a:prstGeom>
        </p:spPr>
        <p:txBody>
          <a:bodyPr lIns="0" tIns="0" rIns="0" bIns="0" rtlCol="0" anchor="t">
            <a:spAutoFit/>
          </a:bodyPr>
          <a:lstStyle/>
          <a:p>
            <a:pPr algn="ctr">
              <a:lnSpc>
                <a:spcPts val="6720"/>
              </a:lnSpc>
            </a:pPr>
            <a:r>
              <a:rPr lang="en-US" sz="4800" b="1">
                <a:solidFill>
                  <a:srgbClr val="FFFFFF"/>
                </a:solidFill>
                <a:latin typeface="Public Sans Heavy"/>
                <a:ea typeface="Public Sans Heavy"/>
                <a:cs typeface="Public Sans Heavy"/>
                <a:sym typeface="Public Sans Heavy"/>
              </a:rPr>
              <a:t>Bài 6</a:t>
            </a:r>
          </a:p>
        </p:txBody>
      </p:sp>
      <p:sp>
        <p:nvSpPr>
          <p:cNvPr id="21" name="Freeform 21"/>
          <p:cNvSpPr/>
          <p:nvPr/>
        </p:nvSpPr>
        <p:spPr>
          <a:xfrm rot="-141415">
            <a:off x="2132404" y="389928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439078" y="1231237"/>
            <a:ext cx="5355638" cy="507366"/>
          </a:xfrm>
          <a:prstGeom prst="rect">
            <a:avLst/>
          </a:prstGeom>
        </p:spPr>
        <p:txBody>
          <a:bodyPr lIns="0" tIns="0" rIns="0" bIns="0" rtlCol="0" anchor="t">
            <a:spAutoFit/>
          </a:bodyPr>
          <a:lstStyle/>
          <a:p>
            <a:pPr algn="ctr">
              <a:lnSpc>
                <a:spcPts val="4059"/>
              </a:lnSpc>
            </a:pPr>
            <a:r>
              <a:rPr lang="en-US" sz="2899" b="1">
                <a:solidFill>
                  <a:srgbClr val="FFFFFF"/>
                </a:solidFill>
                <a:latin typeface="Public Sans Heavy"/>
                <a:ea typeface="Public Sans Heavy"/>
                <a:cs typeface="Public Sans Heavy"/>
                <a:sym typeface="Public Sans Heavy"/>
              </a:rPr>
              <a:t>(Bài tập tổng hợp)</a:t>
            </a:r>
          </a:p>
        </p:txBody>
      </p:sp>
      <p:sp>
        <p:nvSpPr>
          <p:cNvPr id="23" name="TextBox 23"/>
          <p:cNvSpPr txBox="1"/>
          <p:nvPr/>
        </p:nvSpPr>
        <p:spPr>
          <a:xfrm>
            <a:off x="4458034" y="231041"/>
            <a:ext cx="11221876" cy="3063221"/>
          </a:xfrm>
          <a:prstGeom prst="rect">
            <a:avLst/>
          </a:prstGeom>
        </p:spPr>
        <p:txBody>
          <a:bodyPr lIns="0" tIns="0" rIns="0" bIns="0" rtlCol="0" anchor="t">
            <a:spAutoFit/>
          </a:bodyPr>
          <a:lstStyle/>
          <a:p>
            <a:pPr algn="just">
              <a:lnSpc>
                <a:spcPts val="4835"/>
              </a:lnSpc>
            </a:pPr>
            <a:r>
              <a:rPr lang="en-US" sz="3453" b="1">
                <a:solidFill>
                  <a:srgbClr val="021828"/>
                </a:solidFill>
                <a:latin typeface="Public Sans Bold"/>
                <a:ea typeface="Public Sans Bold"/>
                <a:cs typeface="Public Sans Bold"/>
                <a:sym typeface="Public Sans Bold"/>
              </a:rPr>
              <a:t>Cho lược đồ quan hệ Q(S,I,D,M) </a:t>
            </a:r>
          </a:p>
          <a:p>
            <a:pPr algn="just">
              <a:lnSpc>
                <a:spcPts val="4835"/>
              </a:lnSpc>
            </a:pPr>
            <a:r>
              <a:rPr lang="en-US" sz="3453" b="1">
                <a:solidFill>
                  <a:srgbClr val="021828"/>
                </a:solidFill>
                <a:latin typeface="Public Sans Bold"/>
                <a:ea typeface="Public Sans Bold"/>
                <a:cs typeface="Public Sans Bold"/>
                <a:sym typeface="Public Sans Bold"/>
              </a:rPr>
              <a:t>F = {f₁:SI → DM; f₂:SD→ M; f₃:D→ M} </a:t>
            </a:r>
          </a:p>
          <a:p>
            <a:pPr algn="just">
              <a:lnSpc>
                <a:spcPts val="4835"/>
              </a:lnSpc>
            </a:pPr>
            <a:r>
              <a:rPr lang="en-US" sz="3453" b="1">
                <a:solidFill>
                  <a:srgbClr val="021828"/>
                </a:solidFill>
                <a:latin typeface="Public Sans Bold"/>
                <a:ea typeface="Public Sans Bold"/>
                <a:cs typeface="Public Sans Bold"/>
                <a:sym typeface="Public Sans Bold"/>
              </a:rPr>
              <a:t>a) Tính bao đóng D⁺, SD⁺, SI⁺</a:t>
            </a:r>
          </a:p>
          <a:p>
            <a:pPr algn="just">
              <a:lnSpc>
                <a:spcPts val="4835"/>
              </a:lnSpc>
            </a:pPr>
            <a:endParaRPr lang="en-US" sz="3453" b="1">
              <a:solidFill>
                <a:srgbClr val="021828"/>
              </a:solidFill>
              <a:latin typeface="Public Sans Bold"/>
              <a:ea typeface="Public Sans Bold"/>
              <a:cs typeface="Public Sans Bold"/>
              <a:sym typeface="Public Sans Bold"/>
            </a:endParaRPr>
          </a:p>
          <a:p>
            <a:pPr algn="just">
              <a:lnSpc>
                <a:spcPts val="4835"/>
              </a:lnSpc>
            </a:pPr>
            <a:endParaRPr lang="en-US" sz="3453" b="1">
              <a:solidFill>
                <a:srgbClr val="021828"/>
              </a:solidFill>
              <a:latin typeface="Public Sans Bold"/>
              <a:ea typeface="Public Sans Bold"/>
              <a:cs typeface="Public Sans Bold"/>
              <a:sym typeface="Public Sans Bold"/>
            </a:endParaRPr>
          </a:p>
        </p:txBody>
      </p:sp>
      <p:sp>
        <p:nvSpPr>
          <p:cNvPr id="24" name="TextBox 24"/>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57150"/>
              <a:ext cx="1488104" cy="1609698"/>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240645" y="807854"/>
            <a:ext cx="1858734" cy="18587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869993" y="1288683"/>
            <a:ext cx="600038" cy="897076"/>
          </a:xfrm>
          <a:custGeom>
            <a:avLst/>
            <a:gdLst/>
            <a:ahLst/>
            <a:cxnLst/>
            <a:rect l="l" t="t" r="r" b="b"/>
            <a:pathLst>
              <a:path w="600038" h="897076">
                <a:moveTo>
                  <a:pt x="0" y="0"/>
                </a:moveTo>
                <a:lnTo>
                  <a:pt x="600038" y="0"/>
                </a:lnTo>
                <a:lnTo>
                  <a:pt x="600038" y="897077"/>
                </a:lnTo>
                <a:lnTo>
                  <a:pt x="0" y="897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0731524" y="766597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19125" y="5143164"/>
            <a:ext cx="6529627" cy="5045621"/>
          </a:xfrm>
          <a:custGeom>
            <a:avLst/>
            <a:gdLst/>
            <a:ahLst/>
            <a:cxnLst/>
            <a:rect l="l" t="t" r="r" b="b"/>
            <a:pathLst>
              <a:path w="6529627" h="5045621">
                <a:moveTo>
                  <a:pt x="0" y="0"/>
                </a:moveTo>
                <a:lnTo>
                  <a:pt x="6529627" y="0"/>
                </a:lnTo>
                <a:lnTo>
                  <a:pt x="6529627" y="5045621"/>
                </a:lnTo>
                <a:lnTo>
                  <a:pt x="0" y="50456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4247225" y="760229"/>
            <a:ext cx="11035772" cy="3245127"/>
          </a:xfrm>
          <a:prstGeom prst="rect">
            <a:avLst/>
          </a:prstGeom>
        </p:spPr>
        <p:txBody>
          <a:bodyPr lIns="0" tIns="0" rIns="0" bIns="0" rtlCol="0" anchor="t">
            <a:spAutoFit/>
          </a:bodyPr>
          <a:lstStyle/>
          <a:p>
            <a:pPr algn="l">
              <a:lnSpc>
                <a:spcPts val="8578"/>
              </a:lnSpc>
            </a:pPr>
            <a:r>
              <a:rPr lang="en-US" sz="6754" b="1">
                <a:solidFill>
                  <a:srgbClr val="0E2F5F"/>
                </a:solidFill>
                <a:latin typeface="Public Sans Heavy"/>
                <a:ea typeface="Public Sans Heavy"/>
                <a:cs typeface="Public Sans Heavy"/>
                <a:sym typeface="Public Sans Heavy"/>
              </a:rPr>
              <a:t>PHẦN A: XÂY DỰNG LƯỢC ĐỒ ERD VÀ TẠO CSDL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593" y="316766"/>
            <a:ext cx="3818295" cy="1687719"/>
            <a:chOff x="0" y="0"/>
            <a:chExt cx="1005641" cy="444502"/>
          </a:xfrm>
        </p:grpSpPr>
        <p:sp>
          <p:nvSpPr>
            <p:cNvPr id="3" name="Freeform 3"/>
            <p:cNvSpPr/>
            <p:nvPr/>
          </p:nvSpPr>
          <p:spPr>
            <a:xfrm>
              <a:off x="0" y="0"/>
              <a:ext cx="1005641" cy="444502"/>
            </a:xfrm>
            <a:custGeom>
              <a:avLst/>
              <a:gdLst/>
              <a:ahLst/>
              <a:cxnLst/>
              <a:rect l="l" t="t" r="r" b="b"/>
              <a:pathLst>
                <a:path w="1005641" h="444502">
                  <a:moveTo>
                    <a:pt x="50690" y="0"/>
                  </a:moveTo>
                  <a:lnTo>
                    <a:pt x="954952" y="0"/>
                  </a:lnTo>
                  <a:cubicBezTo>
                    <a:pt x="982947" y="0"/>
                    <a:pt x="1005641" y="22695"/>
                    <a:pt x="1005641" y="50690"/>
                  </a:cubicBezTo>
                  <a:lnTo>
                    <a:pt x="1005641" y="393812"/>
                  </a:lnTo>
                  <a:cubicBezTo>
                    <a:pt x="1005641" y="421808"/>
                    <a:pt x="982947" y="444502"/>
                    <a:pt x="954952" y="444502"/>
                  </a:cubicBezTo>
                  <a:lnTo>
                    <a:pt x="50690" y="444502"/>
                  </a:lnTo>
                  <a:cubicBezTo>
                    <a:pt x="37246" y="444502"/>
                    <a:pt x="24353" y="439162"/>
                    <a:pt x="14847" y="429655"/>
                  </a:cubicBezTo>
                  <a:cubicBezTo>
                    <a:pt x="5341" y="420149"/>
                    <a:pt x="0" y="407256"/>
                    <a:pt x="0" y="393812"/>
                  </a:cubicBezTo>
                  <a:lnTo>
                    <a:pt x="0" y="50690"/>
                  </a:lnTo>
                  <a:cubicBezTo>
                    <a:pt x="0" y="22695"/>
                    <a:pt x="22695" y="0"/>
                    <a:pt x="50690" y="0"/>
                  </a:cubicBezTo>
                  <a:close/>
                </a:path>
              </a:pathLst>
            </a:custGeom>
            <a:solidFill>
              <a:srgbClr val="0E2F5F"/>
            </a:solidFill>
          </p:spPr>
        </p:sp>
        <p:sp>
          <p:nvSpPr>
            <p:cNvPr id="4" name="TextBox 4"/>
            <p:cNvSpPr txBox="1"/>
            <p:nvPr/>
          </p:nvSpPr>
          <p:spPr>
            <a:xfrm>
              <a:off x="0" y="-57150"/>
              <a:ext cx="1005641" cy="50165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558617" y="2693959"/>
            <a:ext cx="13004945" cy="7128920"/>
            <a:chOff x="0" y="0"/>
            <a:chExt cx="2973341" cy="1629896"/>
          </a:xfrm>
        </p:grpSpPr>
        <p:sp>
          <p:nvSpPr>
            <p:cNvPr id="6" name="Freeform 6"/>
            <p:cNvSpPr/>
            <p:nvPr/>
          </p:nvSpPr>
          <p:spPr>
            <a:xfrm>
              <a:off x="0" y="0"/>
              <a:ext cx="2973341" cy="1629896"/>
            </a:xfrm>
            <a:custGeom>
              <a:avLst/>
              <a:gdLst/>
              <a:ahLst/>
              <a:cxnLst/>
              <a:rect l="l" t="t" r="r" b="b"/>
              <a:pathLst>
                <a:path w="2973341" h="1629896">
                  <a:moveTo>
                    <a:pt x="35123" y="0"/>
                  </a:moveTo>
                  <a:lnTo>
                    <a:pt x="2938218" y="0"/>
                  </a:lnTo>
                  <a:cubicBezTo>
                    <a:pt x="2947533" y="0"/>
                    <a:pt x="2956467" y="3700"/>
                    <a:pt x="2963054" y="10287"/>
                  </a:cubicBezTo>
                  <a:cubicBezTo>
                    <a:pt x="2969641" y="16874"/>
                    <a:pt x="2973341" y="25808"/>
                    <a:pt x="2973341" y="35123"/>
                  </a:cubicBezTo>
                  <a:lnTo>
                    <a:pt x="2973341" y="1594773"/>
                  </a:lnTo>
                  <a:cubicBezTo>
                    <a:pt x="2973341" y="1614171"/>
                    <a:pt x="2957616" y="1629896"/>
                    <a:pt x="2938218" y="1629896"/>
                  </a:cubicBezTo>
                  <a:lnTo>
                    <a:pt x="35123" y="1629896"/>
                  </a:lnTo>
                  <a:cubicBezTo>
                    <a:pt x="25808" y="1629896"/>
                    <a:pt x="16874" y="1626196"/>
                    <a:pt x="10287" y="1619609"/>
                  </a:cubicBezTo>
                  <a:cubicBezTo>
                    <a:pt x="3700" y="1613022"/>
                    <a:pt x="0" y="1604088"/>
                    <a:pt x="0" y="1594773"/>
                  </a:cubicBezTo>
                  <a:lnTo>
                    <a:pt x="0" y="35123"/>
                  </a:lnTo>
                  <a:cubicBezTo>
                    <a:pt x="0" y="25808"/>
                    <a:pt x="3700" y="16874"/>
                    <a:pt x="10287" y="10287"/>
                  </a:cubicBezTo>
                  <a:cubicBezTo>
                    <a:pt x="16874" y="3700"/>
                    <a:pt x="25808" y="0"/>
                    <a:pt x="35123" y="0"/>
                  </a:cubicBezTo>
                  <a:close/>
                </a:path>
              </a:pathLst>
            </a:custGeom>
            <a:solidFill>
              <a:srgbClr val="E1EDFC"/>
            </a:solidFill>
          </p:spPr>
        </p:sp>
        <p:sp>
          <p:nvSpPr>
            <p:cNvPr id="7" name="TextBox 7"/>
            <p:cNvSpPr txBox="1"/>
            <p:nvPr/>
          </p:nvSpPr>
          <p:spPr>
            <a:xfrm>
              <a:off x="0" y="-57150"/>
              <a:ext cx="2973341" cy="16870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24377" y="3363470"/>
            <a:ext cx="1475103" cy="14751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288101" y="544437"/>
            <a:ext cx="3275461" cy="2149521"/>
            <a:chOff x="0" y="0"/>
            <a:chExt cx="812800" cy="533400"/>
          </a:xfrm>
        </p:grpSpPr>
        <p:sp>
          <p:nvSpPr>
            <p:cNvPr id="12" name="Freeform 12"/>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E1EDFC"/>
            </a:solidFill>
          </p:spPr>
        </p:sp>
        <p:sp>
          <p:nvSpPr>
            <p:cNvPr id="13" name="TextBox 13"/>
            <p:cNvSpPr txBox="1"/>
            <p:nvPr/>
          </p:nvSpPr>
          <p:spPr>
            <a:xfrm>
              <a:off x="38100" y="31750"/>
              <a:ext cx="736600" cy="42545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3155554" y="2866958"/>
            <a:ext cx="11586478" cy="6801888"/>
          </a:xfrm>
          <a:prstGeom prst="rect">
            <a:avLst/>
          </a:prstGeom>
        </p:spPr>
        <p:txBody>
          <a:bodyPr lIns="0" tIns="0" rIns="0" bIns="0" rtlCol="0" anchor="t">
            <a:spAutoFit/>
          </a:bodyPr>
          <a:lstStyle/>
          <a:p>
            <a:pPr algn="just">
              <a:lnSpc>
                <a:spcPts val="4142"/>
              </a:lnSpc>
            </a:pPr>
            <a:r>
              <a:rPr lang="en-US" sz="2959">
                <a:solidFill>
                  <a:srgbClr val="0E2F5F"/>
                </a:solidFill>
                <a:latin typeface="Public Sans"/>
                <a:ea typeface="Public Sans"/>
                <a:cs typeface="Public Sans"/>
                <a:sym typeface="Public Sans"/>
              </a:rPr>
              <a:t>Tập thuộc tính của Q: {S, I, D, M} </a:t>
            </a:r>
          </a:p>
          <a:p>
            <a:pPr algn="just">
              <a:lnSpc>
                <a:spcPts val="4142"/>
              </a:lnSpc>
            </a:pPr>
            <a:r>
              <a:rPr lang="en-US" sz="2959">
                <a:solidFill>
                  <a:srgbClr val="0E2F5F"/>
                </a:solidFill>
                <a:latin typeface="Public Sans"/>
                <a:ea typeface="Public Sans"/>
                <a:cs typeface="Public Sans"/>
                <a:sym typeface="Public Sans"/>
              </a:rPr>
              <a:t>Xét bao đóng:</a:t>
            </a:r>
          </a:p>
          <a:p>
            <a:pPr algn="just">
              <a:lnSpc>
                <a:spcPts val="4142"/>
              </a:lnSpc>
            </a:pPr>
            <a:r>
              <a:rPr lang="en-US" sz="2959">
                <a:solidFill>
                  <a:srgbClr val="0E2F5F"/>
                </a:solidFill>
                <a:latin typeface="Public Sans"/>
                <a:ea typeface="Public Sans"/>
                <a:cs typeface="Public Sans"/>
                <a:sym typeface="Public Sans"/>
              </a:rPr>
              <a:t>SI⁺ = {S, I, D, M} ⇒ SI là một khóa </a:t>
            </a:r>
          </a:p>
          <a:p>
            <a:pPr algn="just">
              <a:lnSpc>
                <a:spcPts val="4142"/>
              </a:lnSpc>
            </a:pPr>
            <a:r>
              <a:rPr lang="en-US" sz="2959">
                <a:solidFill>
                  <a:srgbClr val="0E2F5F"/>
                </a:solidFill>
                <a:latin typeface="Public Sans"/>
                <a:ea typeface="Public Sans"/>
                <a:cs typeface="Public Sans"/>
                <a:sym typeface="Public Sans"/>
              </a:rPr>
              <a:t>Thử rút gọn SI:</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S⁺: không đủ</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I⁺: không đủ</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D⁺ = {D, M}, không có S, I</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SD⁺ = {S, D, M} ⇒ thiếu I</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ID⁺: không có luật nào áp dụng</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IS⁺ = SI⁺ ⇒ đầy đủ ⇒ SI là khóa</a:t>
            </a:r>
          </a:p>
          <a:p>
            <a:pPr marL="638875" lvl="1" indent="-319438" algn="just">
              <a:lnSpc>
                <a:spcPts val="4142"/>
              </a:lnSpc>
              <a:buFont typeface="Arial"/>
              <a:buChar char="•"/>
            </a:pPr>
            <a:r>
              <a:rPr lang="en-US" sz="2959">
                <a:solidFill>
                  <a:srgbClr val="0E2F5F"/>
                </a:solidFill>
                <a:latin typeface="Public Sans"/>
                <a:ea typeface="Public Sans"/>
                <a:cs typeface="Public Sans"/>
                <a:sym typeface="Public Sans"/>
              </a:rPr>
              <a:t>KIỂM TRA KHÓA KHÁC: Không tồn tại tập con nhỏ hơn SI có bao đóng bằng Q</a:t>
            </a:r>
          </a:p>
          <a:p>
            <a:pPr algn="just">
              <a:lnSpc>
                <a:spcPts val="4142"/>
              </a:lnSpc>
            </a:pPr>
            <a:r>
              <a:rPr lang="en-US" sz="2959" b="1">
                <a:solidFill>
                  <a:srgbClr val="0E2F5F"/>
                </a:solidFill>
                <a:latin typeface="Public Sans Bold"/>
                <a:ea typeface="Public Sans Bold"/>
                <a:cs typeface="Public Sans Bold"/>
                <a:sym typeface="Public Sans Bold"/>
              </a:rPr>
              <a:t>=&gt; Khóa duy nhất là SI</a:t>
            </a:r>
          </a:p>
        </p:txBody>
      </p:sp>
      <p:sp>
        <p:nvSpPr>
          <p:cNvPr id="15" name="Freeform 15"/>
          <p:cNvSpPr/>
          <p:nvPr/>
        </p:nvSpPr>
        <p:spPr>
          <a:xfrm>
            <a:off x="16354137" y="8542193"/>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798106" y="-2447458"/>
            <a:ext cx="5810929" cy="5810929"/>
          </a:xfrm>
          <a:custGeom>
            <a:avLst/>
            <a:gdLst/>
            <a:ahLst/>
            <a:cxnLst/>
            <a:rect l="l" t="t" r="r" b="b"/>
            <a:pathLst>
              <a:path w="5810929" h="5810929">
                <a:moveTo>
                  <a:pt x="0" y="0"/>
                </a:moveTo>
                <a:lnTo>
                  <a:pt x="5810929" y="0"/>
                </a:lnTo>
                <a:lnTo>
                  <a:pt x="5810929" y="5810928"/>
                </a:lnTo>
                <a:lnTo>
                  <a:pt x="0" y="5810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50520" y="3743345"/>
            <a:ext cx="1022816" cy="615949"/>
          </a:xfrm>
          <a:prstGeom prst="rect">
            <a:avLst/>
          </a:prstGeom>
        </p:spPr>
        <p:txBody>
          <a:bodyPr lIns="0" tIns="0" rIns="0" bIns="0" rtlCol="0" anchor="t">
            <a:spAutoFit/>
          </a:bodyPr>
          <a:lstStyle/>
          <a:p>
            <a:pPr algn="ctr">
              <a:lnSpc>
                <a:spcPts val="4900"/>
              </a:lnSpc>
            </a:pPr>
            <a:r>
              <a:rPr lang="en-US" sz="3500" b="1">
                <a:solidFill>
                  <a:srgbClr val="FFFFFF"/>
                </a:solidFill>
                <a:latin typeface="Public Sans Heavy"/>
                <a:ea typeface="Public Sans Heavy"/>
                <a:cs typeface="Public Sans Heavy"/>
                <a:sym typeface="Public Sans Heavy"/>
              </a:rPr>
              <a:t>b</a:t>
            </a:r>
          </a:p>
        </p:txBody>
      </p:sp>
      <p:sp>
        <p:nvSpPr>
          <p:cNvPr id="18" name="Freeform 18"/>
          <p:cNvSpPr/>
          <p:nvPr/>
        </p:nvSpPr>
        <p:spPr>
          <a:xfrm>
            <a:off x="15798106" y="7233647"/>
            <a:ext cx="2194434" cy="700676"/>
          </a:xfrm>
          <a:custGeom>
            <a:avLst/>
            <a:gdLst/>
            <a:ahLst/>
            <a:cxnLst/>
            <a:rect l="l" t="t" r="r" b="b"/>
            <a:pathLst>
              <a:path w="2194434" h="700676">
                <a:moveTo>
                  <a:pt x="0" y="0"/>
                </a:moveTo>
                <a:lnTo>
                  <a:pt x="2194434" y="0"/>
                </a:lnTo>
                <a:lnTo>
                  <a:pt x="2194434" y="700676"/>
                </a:lnTo>
                <a:lnTo>
                  <a:pt x="0" y="700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29398" y="8731736"/>
            <a:ext cx="2794183" cy="2794183"/>
          </a:xfrm>
          <a:custGeom>
            <a:avLst/>
            <a:gdLst/>
            <a:ahLst/>
            <a:cxnLst/>
            <a:rect l="l" t="t" r="r" b="b"/>
            <a:pathLst>
              <a:path w="2794183" h="2794183">
                <a:moveTo>
                  <a:pt x="0" y="0"/>
                </a:moveTo>
                <a:lnTo>
                  <a:pt x="2794183" y="0"/>
                </a:lnTo>
                <a:lnTo>
                  <a:pt x="2794183" y="2794183"/>
                </a:lnTo>
                <a:lnTo>
                  <a:pt x="0" y="27941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0" name="TextBox 20"/>
          <p:cNvSpPr txBox="1"/>
          <p:nvPr/>
        </p:nvSpPr>
        <p:spPr>
          <a:xfrm>
            <a:off x="1267193" y="439662"/>
            <a:ext cx="1943095" cy="830580"/>
          </a:xfrm>
          <a:prstGeom prst="rect">
            <a:avLst/>
          </a:prstGeom>
        </p:spPr>
        <p:txBody>
          <a:bodyPr lIns="0" tIns="0" rIns="0" bIns="0" rtlCol="0" anchor="t">
            <a:spAutoFit/>
          </a:bodyPr>
          <a:lstStyle/>
          <a:p>
            <a:pPr algn="ctr">
              <a:lnSpc>
                <a:spcPts val="6720"/>
              </a:lnSpc>
            </a:pPr>
            <a:r>
              <a:rPr lang="en-US" sz="4800" b="1">
                <a:solidFill>
                  <a:srgbClr val="FFFFFF"/>
                </a:solidFill>
                <a:latin typeface="Public Sans Heavy"/>
                <a:ea typeface="Public Sans Heavy"/>
                <a:cs typeface="Public Sans Heavy"/>
                <a:sym typeface="Public Sans Heavy"/>
              </a:rPr>
              <a:t>Bài 6</a:t>
            </a:r>
          </a:p>
        </p:txBody>
      </p:sp>
      <p:sp>
        <p:nvSpPr>
          <p:cNvPr id="21" name="Freeform 21"/>
          <p:cNvSpPr/>
          <p:nvPr/>
        </p:nvSpPr>
        <p:spPr>
          <a:xfrm rot="-141415">
            <a:off x="2132404" y="389928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439078" y="1231237"/>
            <a:ext cx="5355638" cy="507366"/>
          </a:xfrm>
          <a:prstGeom prst="rect">
            <a:avLst/>
          </a:prstGeom>
        </p:spPr>
        <p:txBody>
          <a:bodyPr lIns="0" tIns="0" rIns="0" bIns="0" rtlCol="0" anchor="t">
            <a:spAutoFit/>
          </a:bodyPr>
          <a:lstStyle/>
          <a:p>
            <a:pPr algn="ctr">
              <a:lnSpc>
                <a:spcPts val="4059"/>
              </a:lnSpc>
            </a:pPr>
            <a:r>
              <a:rPr lang="en-US" sz="2899" b="1">
                <a:solidFill>
                  <a:srgbClr val="FFFFFF"/>
                </a:solidFill>
                <a:latin typeface="Public Sans Heavy"/>
                <a:ea typeface="Public Sans Heavy"/>
                <a:cs typeface="Public Sans Heavy"/>
                <a:sym typeface="Public Sans Heavy"/>
              </a:rPr>
              <a:t>(Bài tập tổng hợp)</a:t>
            </a:r>
          </a:p>
        </p:txBody>
      </p:sp>
      <p:sp>
        <p:nvSpPr>
          <p:cNvPr id="23" name="TextBox 23"/>
          <p:cNvSpPr txBox="1"/>
          <p:nvPr/>
        </p:nvSpPr>
        <p:spPr>
          <a:xfrm>
            <a:off x="4458034" y="231041"/>
            <a:ext cx="11221876" cy="3063221"/>
          </a:xfrm>
          <a:prstGeom prst="rect">
            <a:avLst/>
          </a:prstGeom>
        </p:spPr>
        <p:txBody>
          <a:bodyPr lIns="0" tIns="0" rIns="0" bIns="0" rtlCol="0" anchor="t">
            <a:spAutoFit/>
          </a:bodyPr>
          <a:lstStyle/>
          <a:p>
            <a:pPr algn="just">
              <a:lnSpc>
                <a:spcPts val="4835"/>
              </a:lnSpc>
            </a:pPr>
            <a:r>
              <a:rPr lang="en-US" sz="3453" b="1">
                <a:solidFill>
                  <a:srgbClr val="021828"/>
                </a:solidFill>
                <a:latin typeface="Public Sans Bold"/>
                <a:ea typeface="Public Sans Bold"/>
                <a:cs typeface="Public Sans Bold"/>
                <a:sym typeface="Public Sans Bold"/>
              </a:rPr>
              <a:t>Cho lược đồ quan hệ Q(S,I,D,M) </a:t>
            </a:r>
          </a:p>
          <a:p>
            <a:pPr algn="just">
              <a:lnSpc>
                <a:spcPts val="4835"/>
              </a:lnSpc>
            </a:pPr>
            <a:r>
              <a:rPr lang="en-US" sz="3453" b="1">
                <a:solidFill>
                  <a:srgbClr val="021828"/>
                </a:solidFill>
                <a:latin typeface="Public Sans Bold"/>
                <a:ea typeface="Public Sans Bold"/>
                <a:cs typeface="Public Sans Bold"/>
                <a:sym typeface="Public Sans Bold"/>
              </a:rPr>
              <a:t>F = {f₁:SI → DM; f₂:SD→ M; f₃:D→ M} </a:t>
            </a:r>
          </a:p>
          <a:p>
            <a:pPr algn="just">
              <a:lnSpc>
                <a:spcPts val="4835"/>
              </a:lnSpc>
            </a:pPr>
            <a:r>
              <a:rPr lang="en-US" sz="3453" b="1">
                <a:solidFill>
                  <a:srgbClr val="021828"/>
                </a:solidFill>
                <a:latin typeface="Public Sans Bold"/>
                <a:ea typeface="Public Sans Bold"/>
                <a:cs typeface="Public Sans Bold"/>
                <a:sym typeface="Public Sans Bold"/>
              </a:rPr>
              <a:t>b) Tìm tất cả các khóa của Q</a:t>
            </a:r>
          </a:p>
          <a:p>
            <a:pPr algn="just">
              <a:lnSpc>
                <a:spcPts val="4835"/>
              </a:lnSpc>
            </a:pPr>
            <a:endParaRPr lang="en-US" sz="3453" b="1">
              <a:solidFill>
                <a:srgbClr val="021828"/>
              </a:solidFill>
              <a:latin typeface="Public Sans Bold"/>
              <a:ea typeface="Public Sans Bold"/>
              <a:cs typeface="Public Sans Bold"/>
              <a:sym typeface="Public Sans Bold"/>
            </a:endParaRPr>
          </a:p>
          <a:p>
            <a:pPr algn="just">
              <a:lnSpc>
                <a:spcPts val="4835"/>
              </a:lnSpc>
            </a:pPr>
            <a:endParaRPr lang="en-US" sz="3453" b="1">
              <a:solidFill>
                <a:srgbClr val="021828"/>
              </a:solidFill>
              <a:latin typeface="Public Sans Bold"/>
              <a:ea typeface="Public Sans Bold"/>
              <a:cs typeface="Public Sans Bold"/>
              <a:sym typeface="Public Sans Bold"/>
            </a:endParaRPr>
          </a:p>
        </p:txBody>
      </p:sp>
      <p:sp>
        <p:nvSpPr>
          <p:cNvPr id="24" name="TextBox 24"/>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593" y="316766"/>
            <a:ext cx="3818295" cy="1687719"/>
            <a:chOff x="0" y="0"/>
            <a:chExt cx="1005641" cy="444502"/>
          </a:xfrm>
        </p:grpSpPr>
        <p:sp>
          <p:nvSpPr>
            <p:cNvPr id="3" name="Freeform 3"/>
            <p:cNvSpPr/>
            <p:nvPr/>
          </p:nvSpPr>
          <p:spPr>
            <a:xfrm>
              <a:off x="0" y="0"/>
              <a:ext cx="1005641" cy="444502"/>
            </a:xfrm>
            <a:custGeom>
              <a:avLst/>
              <a:gdLst/>
              <a:ahLst/>
              <a:cxnLst/>
              <a:rect l="l" t="t" r="r" b="b"/>
              <a:pathLst>
                <a:path w="1005641" h="444502">
                  <a:moveTo>
                    <a:pt x="50690" y="0"/>
                  </a:moveTo>
                  <a:lnTo>
                    <a:pt x="954952" y="0"/>
                  </a:lnTo>
                  <a:cubicBezTo>
                    <a:pt x="982947" y="0"/>
                    <a:pt x="1005641" y="22695"/>
                    <a:pt x="1005641" y="50690"/>
                  </a:cubicBezTo>
                  <a:lnTo>
                    <a:pt x="1005641" y="393812"/>
                  </a:lnTo>
                  <a:cubicBezTo>
                    <a:pt x="1005641" y="421808"/>
                    <a:pt x="982947" y="444502"/>
                    <a:pt x="954952" y="444502"/>
                  </a:cubicBezTo>
                  <a:lnTo>
                    <a:pt x="50690" y="444502"/>
                  </a:lnTo>
                  <a:cubicBezTo>
                    <a:pt x="37246" y="444502"/>
                    <a:pt x="24353" y="439162"/>
                    <a:pt x="14847" y="429655"/>
                  </a:cubicBezTo>
                  <a:cubicBezTo>
                    <a:pt x="5341" y="420149"/>
                    <a:pt x="0" y="407256"/>
                    <a:pt x="0" y="393812"/>
                  </a:cubicBezTo>
                  <a:lnTo>
                    <a:pt x="0" y="50690"/>
                  </a:lnTo>
                  <a:cubicBezTo>
                    <a:pt x="0" y="22695"/>
                    <a:pt x="22695" y="0"/>
                    <a:pt x="50690" y="0"/>
                  </a:cubicBezTo>
                  <a:close/>
                </a:path>
              </a:pathLst>
            </a:custGeom>
            <a:solidFill>
              <a:srgbClr val="0E2F5F"/>
            </a:solidFill>
          </p:spPr>
        </p:sp>
        <p:sp>
          <p:nvSpPr>
            <p:cNvPr id="4" name="TextBox 4"/>
            <p:cNvSpPr txBox="1"/>
            <p:nvPr/>
          </p:nvSpPr>
          <p:spPr>
            <a:xfrm>
              <a:off x="0" y="-57150"/>
              <a:ext cx="1005641" cy="50165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558617" y="2693959"/>
            <a:ext cx="13004945" cy="7128920"/>
            <a:chOff x="0" y="0"/>
            <a:chExt cx="2973341" cy="1629896"/>
          </a:xfrm>
        </p:grpSpPr>
        <p:sp>
          <p:nvSpPr>
            <p:cNvPr id="6" name="Freeform 6"/>
            <p:cNvSpPr/>
            <p:nvPr/>
          </p:nvSpPr>
          <p:spPr>
            <a:xfrm>
              <a:off x="0" y="0"/>
              <a:ext cx="2973341" cy="1629896"/>
            </a:xfrm>
            <a:custGeom>
              <a:avLst/>
              <a:gdLst/>
              <a:ahLst/>
              <a:cxnLst/>
              <a:rect l="l" t="t" r="r" b="b"/>
              <a:pathLst>
                <a:path w="2973341" h="1629896">
                  <a:moveTo>
                    <a:pt x="35123" y="0"/>
                  </a:moveTo>
                  <a:lnTo>
                    <a:pt x="2938218" y="0"/>
                  </a:lnTo>
                  <a:cubicBezTo>
                    <a:pt x="2947533" y="0"/>
                    <a:pt x="2956467" y="3700"/>
                    <a:pt x="2963054" y="10287"/>
                  </a:cubicBezTo>
                  <a:cubicBezTo>
                    <a:pt x="2969641" y="16874"/>
                    <a:pt x="2973341" y="25808"/>
                    <a:pt x="2973341" y="35123"/>
                  </a:cubicBezTo>
                  <a:lnTo>
                    <a:pt x="2973341" y="1594773"/>
                  </a:lnTo>
                  <a:cubicBezTo>
                    <a:pt x="2973341" y="1614171"/>
                    <a:pt x="2957616" y="1629896"/>
                    <a:pt x="2938218" y="1629896"/>
                  </a:cubicBezTo>
                  <a:lnTo>
                    <a:pt x="35123" y="1629896"/>
                  </a:lnTo>
                  <a:cubicBezTo>
                    <a:pt x="25808" y="1629896"/>
                    <a:pt x="16874" y="1626196"/>
                    <a:pt x="10287" y="1619609"/>
                  </a:cubicBezTo>
                  <a:cubicBezTo>
                    <a:pt x="3700" y="1613022"/>
                    <a:pt x="0" y="1604088"/>
                    <a:pt x="0" y="1594773"/>
                  </a:cubicBezTo>
                  <a:lnTo>
                    <a:pt x="0" y="35123"/>
                  </a:lnTo>
                  <a:cubicBezTo>
                    <a:pt x="0" y="25808"/>
                    <a:pt x="3700" y="16874"/>
                    <a:pt x="10287" y="10287"/>
                  </a:cubicBezTo>
                  <a:cubicBezTo>
                    <a:pt x="16874" y="3700"/>
                    <a:pt x="25808" y="0"/>
                    <a:pt x="35123" y="0"/>
                  </a:cubicBezTo>
                  <a:close/>
                </a:path>
              </a:pathLst>
            </a:custGeom>
            <a:solidFill>
              <a:srgbClr val="E1EDFC"/>
            </a:solidFill>
          </p:spPr>
        </p:sp>
        <p:sp>
          <p:nvSpPr>
            <p:cNvPr id="7" name="TextBox 7"/>
            <p:cNvSpPr txBox="1"/>
            <p:nvPr/>
          </p:nvSpPr>
          <p:spPr>
            <a:xfrm>
              <a:off x="0" y="-57150"/>
              <a:ext cx="2973341" cy="16870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24377" y="3363470"/>
            <a:ext cx="1475103" cy="14751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288101" y="544437"/>
            <a:ext cx="3275461" cy="2149521"/>
            <a:chOff x="0" y="0"/>
            <a:chExt cx="812800" cy="533400"/>
          </a:xfrm>
        </p:grpSpPr>
        <p:sp>
          <p:nvSpPr>
            <p:cNvPr id="12" name="Freeform 12"/>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E1EDFC"/>
            </a:solidFill>
          </p:spPr>
        </p:sp>
        <p:sp>
          <p:nvSpPr>
            <p:cNvPr id="13" name="TextBox 13"/>
            <p:cNvSpPr txBox="1"/>
            <p:nvPr/>
          </p:nvSpPr>
          <p:spPr>
            <a:xfrm>
              <a:off x="38100" y="31750"/>
              <a:ext cx="736600" cy="42545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3103788" y="2824412"/>
            <a:ext cx="12733753" cy="6998466"/>
          </a:xfrm>
          <a:prstGeom prst="rect">
            <a:avLst/>
          </a:prstGeom>
        </p:spPr>
        <p:txBody>
          <a:bodyPr lIns="0" tIns="0" rIns="0" bIns="0" rtlCol="0" anchor="t">
            <a:spAutoFit/>
          </a:bodyPr>
          <a:lstStyle/>
          <a:p>
            <a:pPr algn="just">
              <a:lnSpc>
                <a:spcPts val="3610"/>
              </a:lnSpc>
            </a:pPr>
            <a:r>
              <a:rPr lang="en-US" sz="2579" b="1">
                <a:solidFill>
                  <a:srgbClr val="0E2F5F"/>
                </a:solidFill>
                <a:latin typeface="Public Sans Bold"/>
                <a:ea typeface="Public Sans Bold"/>
                <a:cs typeface="Public Sans Bold"/>
                <a:sym typeface="Public Sans Bold"/>
              </a:rPr>
              <a:t>Tập F ban đầu: </a:t>
            </a:r>
          </a:p>
          <a:p>
            <a:pPr algn="just">
              <a:lnSpc>
                <a:spcPts val="3610"/>
              </a:lnSpc>
            </a:pPr>
            <a:r>
              <a:rPr lang="en-US" sz="2579">
                <a:solidFill>
                  <a:srgbClr val="0E2F5F"/>
                </a:solidFill>
                <a:latin typeface="Public Sans"/>
                <a:ea typeface="Public Sans"/>
                <a:cs typeface="Public Sans"/>
                <a:sym typeface="Public Sans"/>
              </a:rPr>
              <a:t>SI → D, M </a:t>
            </a:r>
          </a:p>
          <a:p>
            <a:pPr algn="just">
              <a:lnSpc>
                <a:spcPts val="3610"/>
              </a:lnSpc>
            </a:pPr>
            <a:r>
              <a:rPr lang="en-US" sz="2579">
                <a:solidFill>
                  <a:srgbClr val="0E2F5F"/>
                </a:solidFill>
                <a:latin typeface="Public Sans"/>
                <a:ea typeface="Public Sans"/>
                <a:cs typeface="Public Sans"/>
                <a:sym typeface="Public Sans"/>
              </a:rPr>
              <a:t>SD → M </a:t>
            </a:r>
          </a:p>
          <a:p>
            <a:pPr algn="just">
              <a:lnSpc>
                <a:spcPts val="3610"/>
              </a:lnSpc>
            </a:pPr>
            <a:r>
              <a:rPr lang="en-US" sz="2579">
                <a:solidFill>
                  <a:srgbClr val="0E2F5F"/>
                </a:solidFill>
                <a:latin typeface="Public Sans"/>
                <a:ea typeface="Public Sans"/>
                <a:cs typeface="Public Sans"/>
                <a:sym typeface="Public Sans"/>
              </a:rPr>
              <a:t>D → M </a:t>
            </a:r>
          </a:p>
          <a:p>
            <a:pPr algn="just">
              <a:lnSpc>
                <a:spcPts val="3610"/>
              </a:lnSpc>
            </a:pPr>
            <a:r>
              <a:rPr lang="en-US" sz="2579" b="1">
                <a:solidFill>
                  <a:srgbClr val="0E2F5F"/>
                </a:solidFill>
                <a:latin typeface="Public Sans Bold"/>
                <a:ea typeface="Public Sans Bold"/>
                <a:cs typeface="Public Sans Bold"/>
                <a:sym typeface="Public Sans Bold"/>
              </a:rPr>
              <a:t>Bước 1: Tách vế phải nhiều thuộc tính </a:t>
            </a:r>
          </a:p>
          <a:p>
            <a:pPr algn="just">
              <a:lnSpc>
                <a:spcPts val="3610"/>
              </a:lnSpc>
            </a:pPr>
            <a:r>
              <a:rPr lang="en-US" sz="2579">
                <a:solidFill>
                  <a:srgbClr val="0E2F5F"/>
                </a:solidFill>
                <a:latin typeface="Public Sans"/>
                <a:ea typeface="Public Sans"/>
                <a:cs typeface="Public Sans"/>
                <a:sym typeface="Public Sans"/>
              </a:rPr>
              <a:t>SI → D, M ⇒ tách thành: </a:t>
            </a:r>
          </a:p>
          <a:p>
            <a:pPr algn="just">
              <a:lnSpc>
                <a:spcPts val="3610"/>
              </a:lnSpc>
            </a:pPr>
            <a:r>
              <a:rPr lang="en-US" sz="2579">
                <a:solidFill>
                  <a:srgbClr val="0E2F5F"/>
                </a:solidFill>
                <a:latin typeface="Public Sans"/>
                <a:ea typeface="Public Sans"/>
                <a:cs typeface="Public Sans"/>
                <a:sym typeface="Public Sans"/>
              </a:rPr>
              <a:t>          SI → D </a:t>
            </a:r>
          </a:p>
          <a:p>
            <a:pPr algn="just">
              <a:lnSpc>
                <a:spcPts val="3610"/>
              </a:lnSpc>
            </a:pPr>
            <a:r>
              <a:rPr lang="en-US" sz="2579">
                <a:solidFill>
                  <a:srgbClr val="0E2F5F"/>
                </a:solidFill>
                <a:latin typeface="Public Sans"/>
                <a:ea typeface="Public Sans"/>
                <a:cs typeface="Public Sans"/>
                <a:sym typeface="Public Sans"/>
              </a:rPr>
              <a:t>          SI → M </a:t>
            </a:r>
          </a:p>
          <a:p>
            <a:pPr algn="just">
              <a:lnSpc>
                <a:spcPts val="3610"/>
              </a:lnSpc>
            </a:pPr>
            <a:r>
              <a:rPr lang="en-US" sz="2579">
                <a:solidFill>
                  <a:srgbClr val="0E2F5F"/>
                </a:solidFill>
                <a:latin typeface="Public Sans"/>
                <a:ea typeface="Public Sans"/>
                <a:cs typeface="Public Sans"/>
                <a:sym typeface="Public Sans"/>
              </a:rPr>
              <a:t>→ F’ = {SI → D; SI → M; SD → M; D → M} </a:t>
            </a:r>
          </a:p>
          <a:p>
            <a:pPr algn="just">
              <a:lnSpc>
                <a:spcPts val="3610"/>
              </a:lnSpc>
            </a:pPr>
            <a:r>
              <a:rPr lang="en-US" sz="2579" b="1">
                <a:solidFill>
                  <a:srgbClr val="0E2F5F"/>
                </a:solidFill>
                <a:latin typeface="Public Sans Bold"/>
                <a:ea typeface="Public Sans Bold"/>
                <a:cs typeface="Public Sans Bold"/>
                <a:sym typeface="Public Sans Bold"/>
              </a:rPr>
              <a:t>Bước 2: Loại bỏ phụ thuộc dư thừa33 </a:t>
            </a:r>
          </a:p>
          <a:p>
            <a:pPr algn="just">
              <a:lnSpc>
                <a:spcPts val="3610"/>
              </a:lnSpc>
            </a:pPr>
            <a:r>
              <a:rPr lang="en-US" sz="2579">
                <a:solidFill>
                  <a:srgbClr val="0E2F5F"/>
                </a:solidFill>
                <a:latin typeface="Public Sans"/>
                <a:ea typeface="Public Sans"/>
                <a:cs typeface="Public Sans"/>
                <a:sym typeface="Public Sans"/>
              </a:rPr>
              <a:t>Xét SI → M: </a:t>
            </a:r>
          </a:p>
          <a:p>
            <a:pPr algn="just">
              <a:lnSpc>
                <a:spcPts val="3610"/>
              </a:lnSpc>
            </a:pPr>
            <a:r>
              <a:rPr lang="en-US" sz="2579">
                <a:solidFill>
                  <a:srgbClr val="0E2F5F"/>
                </a:solidFill>
                <a:latin typeface="Public Sans"/>
                <a:ea typeface="Public Sans"/>
                <a:cs typeface="Public Sans"/>
                <a:sym typeface="Public Sans"/>
              </a:rPr>
              <a:t>         D → M </a:t>
            </a:r>
          </a:p>
          <a:p>
            <a:pPr algn="just">
              <a:lnSpc>
                <a:spcPts val="3610"/>
              </a:lnSpc>
            </a:pPr>
            <a:r>
              <a:rPr lang="en-US" sz="2579">
                <a:solidFill>
                  <a:srgbClr val="0E2F5F"/>
                </a:solidFill>
                <a:latin typeface="Public Sans"/>
                <a:ea typeface="Public Sans"/>
                <a:cs typeface="Public Sans"/>
                <a:sym typeface="Public Sans"/>
              </a:rPr>
              <a:t>         SI → D </a:t>
            </a:r>
          </a:p>
          <a:p>
            <a:pPr algn="just">
              <a:lnSpc>
                <a:spcPts val="3610"/>
              </a:lnSpc>
            </a:pPr>
            <a:r>
              <a:rPr lang="en-US" sz="2579">
                <a:solidFill>
                  <a:srgbClr val="0E2F5F"/>
                </a:solidFill>
                <a:latin typeface="Public Sans"/>
                <a:ea typeface="Public Sans"/>
                <a:cs typeface="Public Sans"/>
                <a:sym typeface="Public Sans"/>
              </a:rPr>
              <a:t>         ⇒ SI → M là suy diễn được từ SI → D và D → M ⇒ loại bỏ </a:t>
            </a:r>
          </a:p>
          <a:p>
            <a:pPr algn="just">
              <a:lnSpc>
                <a:spcPts val="3610"/>
              </a:lnSpc>
            </a:pPr>
            <a:r>
              <a:rPr lang="en-US" sz="2579">
                <a:solidFill>
                  <a:srgbClr val="0E2F5F"/>
                </a:solidFill>
                <a:latin typeface="Public Sans"/>
                <a:ea typeface="Public Sans"/>
                <a:cs typeface="Public Sans"/>
                <a:sym typeface="Public Sans"/>
              </a:rPr>
              <a:t>→</a:t>
            </a:r>
            <a:r>
              <a:rPr lang="en-US" sz="2579" b="1">
                <a:solidFill>
                  <a:srgbClr val="0E2F5F"/>
                </a:solidFill>
                <a:latin typeface="Public Sans Bold"/>
                <a:ea typeface="Public Sans Bold"/>
                <a:cs typeface="Public Sans Bold"/>
                <a:sym typeface="Public Sans Bold"/>
              </a:rPr>
              <a:t> Phủ tối thiểu:</a:t>
            </a:r>
            <a:r>
              <a:rPr lang="en-US" sz="2579">
                <a:solidFill>
                  <a:srgbClr val="0E2F5F"/>
                </a:solidFill>
                <a:latin typeface="Public Sans"/>
                <a:ea typeface="Public Sans"/>
                <a:cs typeface="Public Sans"/>
                <a:sym typeface="Public Sans"/>
              </a:rPr>
              <a:t> Fmin = {SI → D; SD → M; D → M}</a:t>
            </a:r>
          </a:p>
          <a:p>
            <a:pPr algn="just">
              <a:lnSpc>
                <a:spcPts val="1737"/>
              </a:lnSpc>
            </a:pPr>
            <a:endParaRPr lang="en-US" sz="2579">
              <a:solidFill>
                <a:srgbClr val="0E2F5F"/>
              </a:solidFill>
              <a:latin typeface="Public Sans"/>
              <a:ea typeface="Public Sans"/>
              <a:cs typeface="Public Sans"/>
              <a:sym typeface="Public Sans"/>
            </a:endParaRPr>
          </a:p>
        </p:txBody>
      </p:sp>
      <p:sp>
        <p:nvSpPr>
          <p:cNvPr id="15" name="Freeform 15"/>
          <p:cNvSpPr/>
          <p:nvPr/>
        </p:nvSpPr>
        <p:spPr>
          <a:xfrm>
            <a:off x="16354137" y="8542193"/>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798106" y="-2447458"/>
            <a:ext cx="5810929" cy="5810929"/>
          </a:xfrm>
          <a:custGeom>
            <a:avLst/>
            <a:gdLst/>
            <a:ahLst/>
            <a:cxnLst/>
            <a:rect l="l" t="t" r="r" b="b"/>
            <a:pathLst>
              <a:path w="5810929" h="5810929">
                <a:moveTo>
                  <a:pt x="0" y="0"/>
                </a:moveTo>
                <a:lnTo>
                  <a:pt x="5810929" y="0"/>
                </a:lnTo>
                <a:lnTo>
                  <a:pt x="5810929" y="5810928"/>
                </a:lnTo>
                <a:lnTo>
                  <a:pt x="0" y="5810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50520" y="3743345"/>
            <a:ext cx="1022816" cy="615949"/>
          </a:xfrm>
          <a:prstGeom prst="rect">
            <a:avLst/>
          </a:prstGeom>
        </p:spPr>
        <p:txBody>
          <a:bodyPr lIns="0" tIns="0" rIns="0" bIns="0" rtlCol="0" anchor="t">
            <a:spAutoFit/>
          </a:bodyPr>
          <a:lstStyle/>
          <a:p>
            <a:pPr algn="ctr">
              <a:lnSpc>
                <a:spcPts val="4900"/>
              </a:lnSpc>
            </a:pPr>
            <a:r>
              <a:rPr lang="en-US" sz="3500" b="1">
                <a:solidFill>
                  <a:srgbClr val="FFFFFF"/>
                </a:solidFill>
                <a:latin typeface="Public Sans Heavy"/>
                <a:ea typeface="Public Sans Heavy"/>
                <a:cs typeface="Public Sans Heavy"/>
                <a:sym typeface="Public Sans Heavy"/>
              </a:rPr>
              <a:t>c</a:t>
            </a:r>
          </a:p>
        </p:txBody>
      </p:sp>
      <p:sp>
        <p:nvSpPr>
          <p:cNvPr id="18" name="Freeform 18"/>
          <p:cNvSpPr/>
          <p:nvPr/>
        </p:nvSpPr>
        <p:spPr>
          <a:xfrm>
            <a:off x="15798106" y="7233647"/>
            <a:ext cx="2194434" cy="700676"/>
          </a:xfrm>
          <a:custGeom>
            <a:avLst/>
            <a:gdLst/>
            <a:ahLst/>
            <a:cxnLst/>
            <a:rect l="l" t="t" r="r" b="b"/>
            <a:pathLst>
              <a:path w="2194434" h="700676">
                <a:moveTo>
                  <a:pt x="0" y="0"/>
                </a:moveTo>
                <a:lnTo>
                  <a:pt x="2194434" y="0"/>
                </a:lnTo>
                <a:lnTo>
                  <a:pt x="2194434" y="700676"/>
                </a:lnTo>
                <a:lnTo>
                  <a:pt x="0" y="700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29398" y="8731736"/>
            <a:ext cx="2794183" cy="2794183"/>
          </a:xfrm>
          <a:custGeom>
            <a:avLst/>
            <a:gdLst/>
            <a:ahLst/>
            <a:cxnLst/>
            <a:rect l="l" t="t" r="r" b="b"/>
            <a:pathLst>
              <a:path w="2794183" h="2794183">
                <a:moveTo>
                  <a:pt x="0" y="0"/>
                </a:moveTo>
                <a:lnTo>
                  <a:pt x="2794183" y="0"/>
                </a:lnTo>
                <a:lnTo>
                  <a:pt x="2794183" y="2794183"/>
                </a:lnTo>
                <a:lnTo>
                  <a:pt x="0" y="27941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0" name="TextBox 20"/>
          <p:cNvSpPr txBox="1"/>
          <p:nvPr/>
        </p:nvSpPr>
        <p:spPr>
          <a:xfrm>
            <a:off x="1267193" y="439662"/>
            <a:ext cx="1943095" cy="830580"/>
          </a:xfrm>
          <a:prstGeom prst="rect">
            <a:avLst/>
          </a:prstGeom>
        </p:spPr>
        <p:txBody>
          <a:bodyPr lIns="0" tIns="0" rIns="0" bIns="0" rtlCol="0" anchor="t">
            <a:spAutoFit/>
          </a:bodyPr>
          <a:lstStyle/>
          <a:p>
            <a:pPr algn="ctr">
              <a:lnSpc>
                <a:spcPts val="6720"/>
              </a:lnSpc>
            </a:pPr>
            <a:r>
              <a:rPr lang="en-US" sz="4800" b="1">
                <a:solidFill>
                  <a:srgbClr val="FFFFFF"/>
                </a:solidFill>
                <a:latin typeface="Public Sans Heavy"/>
                <a:ea typeface="Public Sans Heavy"/>
                <a:cs typeface="Public Sans Heavy"/>
                <a:sym typeface="Public Sans Heavy"/>
              </a:rPr>
              <a:t>Bài 6</a:t>
            </a:r>
          </a:p>
        </p:txBody>
      </p:sp>
      <p:sp>
        <p:nvSpPr>
          <p:cNvPr id="21" name="Freeform 21"/>
          <p:cNvSpPr/>
          <p:nvPr/>
        </p:nvSpPr>
        <p:spPr>
          <a:xfrm rot="-141415">
            <a:off x="2132404" y="389928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439078" y="1231237"/>
            <a:ext cx="5355638" cy="507366"/>
          </a:xfrm>
          <a:prstGeom prst="rect">
            <a:avLst/>
          </a:prstGeom>
        </p:spPr>
        <p:txBody>
          <a:bodyPr lIns="0" tIns="0" rIns="0" bIns="0" rtlCol="0" anchor="t">
            <a:spAutoFit/>
          </a:bodyPr>
          <a:lstStyle/>
          <a:p>
            <a:pPr algn="ctr">
              <a:lnSpc>
                <a:spcPts val="4059"/>
              </a:lnSpc>
            </a:pPr>
            <a:r>
              <a:rPr lang="en-US" sz="2899" b="1">
                <a:solidFill>
                  <a:srgbClr val="FFFFFF"/>
                </a:solidFill>
                <a:latin typeface="Public Sans Heavy"/>
                <a:ea typeface="Public Sans Heavy"/>
                <a:cs typeface="Public Sans Heavy"/>
                <a:sym typeface="Public Sans Heavy"/>
              </a:rPr>
              <a:t>(Bài tập tổng hợp)</a:t>
            </a:r>
          </a:p>
        </p:txBody>
      </p:sp>
      <p:sp>
        <p:nvSpPr>
          <p:cNvPr id="23" name="TextBox 23"/>
          <p:cNvSpPr txBox="1"/>
          <p:nvPr/>
        </p:nvSpPr>
        <p:spPr>
          <a:xfrm>
            <a:off x="4458034" y="231041"/>
            <a:ext cx="11221876" cy="3063221"/>
          </a:xfrm>
          <a:prstGeom prst="rect">
            <a:avLst/>
          </a:prstGeom>
        </p:spPr>
        <p:txBody>
          <a:bodyPr lIns="0" tIns="0" rIns="0" bIns="0" rtlCol="0" anchor="t">
            <a:spAutoFit/>
          </a:bodyPr>
          <a:lstStyle/>
          <a:p>
            <a:pPr algn="just">
              <a:lnSpc>
                <a:spcPts val="4835"/>
              </a:lnSpc>
            </a:pPr>
            <a:r>
              <a:rPr lang="en-US" sz="3453" b="1">
                <a:solidFill>
                  <a:srgbClr val="021828"/>
                </a:solidFill>
                <a:latin typeface="Public Sans Bold"/>
                <a:ea typeface="Public Sans Bold"/>
                <a:cs typeface="Public Sans Bold"/>
                <a:sym typeface="Public Sans Bold"/>
              </a:rPr>
              <a:t>Cho lược đồ quan hệ Q(S,I,D,M) </a:t>
            </a:r>
          </a:p>
          <a:p>
            <a:pPr algn="just">
              <a:lnSpc>
                <a:spcPts val="4835"/>
              </a:lnSpc>
            </a:pPr>
            <a:r>
              <a:rPr lang="en-US" sz="3453" b="1">
                <a:solidFill>
                  <a:srgbClr val="021828"/>
                </a:solidFill>
                <a:latin typeface="Public Sans Bold"/>
                <a:ea typeface="Public Sans Bold"/>
                <a:cs typeface="Public Sans Bold"/>
                <a:sym typeface="Public Sans Bold"/>
              </a:rPr>
              <a:t>F = {f₁:SI → DM; f₂:SD→ M; f₃:D→ M} </a:t>
            </a:r>
          </a:p>
          <a:p>
            <a:pPr algn="just">
              <a:lnSpc>
                <a:spcPts val="4835"/>
              </a:lnSpc>
            </a:pPr>
            <a:r>
              <a:rPr lang="en-US" sz="3453" b="1">
                <a:solidFill>
                  <a:srgbClr val="021828"/>
                </a:solidFill>
                <a:latin typeface="Public Sans Bold"/>
                <a:ea typeface="Public Sans Bold"/>
                <a:cs typeface="Public Sans Bold"/>
                <a:sym typeface="Public Sans Bold"/>
              </a:rPr>
              <a:t>c) Tìm phủ tối thiểu của F</a:t>
            </a:r>
          </a:p>
          <a:p>
            <a:pPr algn="just">
              <a:lnSpc>
                <a:spcPts val="4835"/>
              </a:lnSpc>
            </a:pPr>
            <a:endParaRPr lang="en-US" sz="3453" b="1">
              <a:solidFill>
                <a:srgbClr val="021828"/>
              </a:solidFill>
              <a:latin typeface="Public Sans Bold"/>
              <a:ea typeface="Public Sans Bold"/>
              <a:cs typeface="Public Sans Bold"/>
              <a:sym typeface="Public Sans Bold"/>
            </a:endParaRPr>
          </a:p>
          <a:p>
            <a:pPr algn="just">
              <a:lnSpc>
                <a:spcPts val="4835"/>
              </a:lnSpc>
            </a:pPr>
            <a:endParaRPr lang="en-US" sz="3453" b="1">
              <a:solidFill>
                <a:srgbClr val="021828"/>
              </a:solidFill>
              <a:latin typeface="Public Sans Bold"/>
              <a:ea typeface="Public Sans Bold"/>
              <a:cs typeface="Public Sans Bold"/>
              <a:sym typeface="Public Sans Bold"/>
            </a:endParaRPr>
          </a:p>
        </p:txBody>
      </p:sp>
      <p:sp>
        <p:nvSpPr>
          <p:cNvPr id="24" name="TextBox 24"/>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593" y="316766"/>
            <a:ext cx="3818295" cy="1687719"/>
            <a:chOff x="0" y="0"/>
            <a:chExt cx="1005641" cy="444502"/>
          </a:xfrm>
        </p:grpSpPr>
        <p:sp>
          <p:nvSpPr>
            <p:cNvPr id="3" name="Freeform 3"/>
            <p:cNvSpPr/>
            <p:nvPr/>
          </p:nvSpPr>
          <p:spPr>
            <a:xfrm>
              <a:off x="0" y="0"/>
              <a:ext cx="1005641" cy="444502"/>
            </a:xfrm>
            <a:custGeom>
              <a:avLst/>
              <a:gdLst/>
              <a:ahLst/>
              <a:cxnLst/>
              <a:rect l="l" t="t" r="r" b="b"/>
              <a:pathLst>
                <a:path w="1005641" h="444502">
                  <a:moveTo>
                    <a:pt x="50690" y="0"/>
                  </a:moveTo>
                  <a:lnTo>
                    <a:pt x="954952" y="0"/>
                  </a:lnTo>
                  <a:cubicBezTo>
                    <a:pt x="982947" y="0"/>
                    <a:pt x="1005641" y="22695"/>
                    <a:pt x="1005641" y="50690"/>
                  </a:cubicBezTo>
                  <a:lnTo>
                    <a:pt x="1005641" y="393812"/>
                  </a:lnTo>
                  <a:cubicBezTo>
                    <a:pt x="1005641" y="421808"/>
                    <a:pt x="982947" y="444502"/>
                    <a:pt x="954952" y="444502"/>
                  </a:cubicBezTo>
                  <a:lnTo>
                    <a:pt x="50690" y="444502"/>
                  </a:lnTo>
                  <a:cubicBezTo>
                    <a:pt x="37246" y="444502"/>
                    <a:pt x="24353" y="439162"/>
                    <a:pt x="14847" y="429655"/>
                  </a:cubicBezTo>
                  <a:cubicBezTo>
                    <a:pt x="5341" y="420149"/>
                    <a:pt x="0" y="407256"/>
                    <a:pt x="0" y="393812"/>
                  </a:cubicBezTo>
                  <a:lnTo>
                    <a:pt x="0" y="50690"/>
                  </a:lnTo>
                  <a:cubicBezTo>
                    <a:pt x="0" y="22695"/>
                    <a:pt x="22695" y="0"/>
                    <a:pt x="50690" y="0"/>
                  </a:cubicBezTo>
                  <a:close/>
                </a:path>
              </a:pathLst>
            </a:custGeom>
            <a:solidFill>
              <a:srgbClr val="0E2F5F"/>
            </a:solidFill>
          </p:spPr>
        </p:sp>
        <p:sp>
          <p:nvSpPr>
            <p:cNvPr id="4" name="TextBox 4"/>
            <p:cNvSpPr txBox="1"/>
            <p:nvPr/>
          </p:nvSpPr>
          <p:spPr>
            <a:xfrm>
              <a:off x="0" y="-57150"/>
              <a:ext cx="1005641" cy="50165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2558617" y="2693959"/>
            <a:ext cx="13004945" cy="7128920"/>
            <a:chOff x="0" y="0"/>
            <a:chExt cx="2973341" cy="1629896"/>
          </a:xfrm>
        </p:grpSpPr>
        <p:sp>
          <p:nvSpPr>
            <p:cNvPr id="6" name="Freeform 6"/>
            <p:cNvSpPr/>
            <p:nvPr/>
          </p:nvSpPr>
          <p:spPr>
            <a:xfrm>
              <a:off x="0" y="0"/>
              <a:ext cx="2973341" cy="1629896"/>
            </a:xfrm>
            <a:custGeom>
              <a:avLst/>
              <a:gdLst/>
              <a:ahLst/>
              <a:cxnLst/>
              <a:rect l="l" t="t" r="r" b="b"/>
              <a:pathLst>
                <a:path w="2973341" h="1629896">
                  <a:moveTo>
                    <a:pt x="35123" y="0"/>
                  </a:moveTo>
                  <a:lnTo>
                    <a:pt x="2938218" y="0"/>
                  </a:lnTo>
                  <a:cubicBezTo>
                    <a:pt x="2947533" y="0"/>
                    <a:pt x="2956467" y="3700"/>
                    <a:pt x="2963054" y="10287"/>
                  </a:cubicBezTo>
                  <a:cubicBezTo>
                    <a:pt x="2969641" y="16874"/>
                    <a:pt x="2973341" y="25808"/>
                    <a:pt x="2973341" y="35123"/>
                  </a:cubicBezTo>
                  <a:lnTo>
                    <a:pt x="2973341" y="1594773"/>
                  </a:lnTo>
                  <a:cubicBezTo>
                    <a:pt x="2973341" y="1614171"/>
                    <a:pt x="2957616" y="1629896"/>
                    <a:pt x="2938218" y="1629896"/>
                  </a:cubicBezTo>
                  <a:lnTo>
                    <a:pt x="35123" y="1629896"/>
                  </a:lnTo>
                  <a:cubicBezTo>
                    <a:pt x="25808" y="1629896"/>
                    <a:pt x="16874" y="1626196"/>
                    <a:pt x="10287" y="1619609"/>
                  </a:cubicBezTo>
                  <a:cubicBezTo>
                    <a:pt x="3700" y="1613022"/>
                    <a:pt x="0" y="1604088"/>
                    <a:pt x="0" y="1594773"/>
                  </a:cubicBezTo>
                  <a:lnTo>
                    <a:pt x="0" y="35123"/>
                  </a:lnTo>
                  <a:cubicBezTo>
                    <a:pt x="0" y="25808"/>
                    <a:pt x="3700" y="16874"/>
                    <a:pt x="10287" y="10287"/>
                  </a:cubicBezTo>
                  <a:cubicBezTo>
                    <a:pt x="16874" y="3700"/>
                    <a:pt x="25808" y="0"/>
                    <a:pt x="35123" y="0"/>
                  </a:cubicBezTo>
                  <a:close/>
                </a:path>
              </a:pathLst>
            </a:custGeom>
            <a:solidFill>
              <a:srgbClr val="E1EDFC"/>
            </a:solidFill>
          </p:spPr>
        </p:sp>
        <p:sp>
          <p:nvSpPr>
            <p:cNvPr id="7" name="TextBox 7"/>
            <p:cNvSpPr txBox="1"/>
            <p:nvPr/>
          </p:nvSpPr>
          <p:spPr>
            <a:xfrm>
              <a:off x="0" y="-57150"/>
              <a:ext cx="2973341" cy="1687046"/>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624377" y="3363470"/>
            <a:ext cx="1475103" cy="14751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288101" y="544437"/>
            <a:ext cx="3275461" cy="2149521"/>
            <a:chOff x="0" y="0"/>
            <a:chExt cx="812800" cy="533400"/>
          </a:xfrm>
        </p:grpSpPr>
        <p:sp>
          <p:nvSpPr>
            <p:cNvPr id="12" name="Freeform 12"/>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E1EDFC"/>
            </a:solidFill>
          </p:spPr>
        </p:sp>
        <p:sp>
          <p:nvSpPr>
            <p:cNvPr id="13" name="TextBox 13"/>
            <p:cNvSpPr txBox="1"/>
            <p:nvPr/>
          </p:nvSpPr>
          <p:spPr>
            <a:xfrm>
              <a:off x="38100" y="31750"/>
              <a:ext cx="736600" cy="42545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2841649" y="3141576"/>
            <a:ext cx="12566602" cy="6009347"/>
          </a:xfrm>
          <a:prstGeom prst="rect">
            <a:avLst/>
          </a:prstGeom>
        </p:spPr>
        <p:txBody>
          <a:bodyPr lIns="0" tIns="0" rIns="0" bIns="0" rtlCol="0" anchor="t">
            <a:spAutoFit/>
          </a:bodyPr>
          <a:lstStyle/>
          <a:p>
            <a:pPr algn="just">
              <a:lnSpc>
                <a:spcPts val="3981"/>
              </a:lnSpc>
            </a:pPr>
            <a:r>
              <a:rPr lang="en-US" sz="2843" b="1">
                <a:solidFill>
                  <a:srgbClr val="0E2F5F"/>
                </a:solidFill>
                <a:latin typeface="Public Sans Bold"/>
                <a:ea typeface="Public Sans Bold"/>
                <a:cs typeface="Public Sans Bold"/>
                <a:sym typeface="Public Sans Bold"/>
              </a:rPr>
              <a:t>1NF (Dạng chuẩn thứ nhất): </a:t>
            </a:r>
            <a:r>
              <a:rPr lang="en-US" sz="2843">
                <a:solidFill>
                  <a:srgbClr val="0E2F5F"/>
                </a:solidFill>
                <a:latin typeface="Public Sans"/>
                <a:ea typeface="Public Sans"/>
                <a:cs typeface="Public Sans"/>
                <a:sym typeface="Public Sans"/>
              </a:rPr>
              <a:t>Giả sử tất cả các thuộc tính S, I, D, M là atomic (không thể phân chia nhỏ hơn). Vậy Q ở dạng 1NF. </a:t>
            </a:r>
          </a:p>
          <a:p>
            <a:pPr algn="just">
              <a:lnSpc>
                <a:spcPts val="3981"/>
              </a:lnSpc>
            </a:pPr>
            <a:r>
              <a:rPr lang="en-US" sz="2843" b="1">
                <a:solidFill>
                  <a:srgbClr val="0E2F5F"/>
                </a:solidFill>
                <a:latin typeface="Public Sans Bold"/>
                <a:ea typeface="Public Sans Bold"/>
                <a:cs typeface="Public Sans Bold"/>
                <a:sym typeface="Public Sans Bold"/>
              </a:rPr>
              <a:t>2NF (Dạng chuẩn thứ hai): </a:t>
            </a:r>
          </a:p>
          <a:p>
            <a:pPr algn="just">
              <a:lnSpc>
                <a:spcPts val="3981"/>
              </a:lnSpc>
            </a:pPr>
            <a:r>
              <a:rPr lang="en-US" sz="2843">
                <a:solidFill>
                  <a:srgbClr val="0E2F5F"/>
                </a:solidFill>
                <a:latin typeface="Public Sans"/>
                <a:ea typeface="Public Sans"/>
                <a:cs typeface="Public Sans"/>
                <a:sym typeface="Public Sans"/>
              </a:rPr>
              <a:t>Khóa chính của Q là SI (như đã chứng minh ở câu b). </a:t>
            </a:r>
          </a:p>
          <a:p>
            <a:pPr algn="just">
              <a:lnSpc>
                <a:spcPts val="3981"/>
              </a:lnSpc>
            </a:pPr>
            <a:r>
              <a:rPr lang="en-US" sz="2843">
                <a:solidFill>
                  <a:srgbClr val="0E2F5F"/>
                </a:solidFill>
                <a:latin typeface="Public Sans"/>
                <a:ea typeface="Public Sans"/>
                <a:cs typeface="Public Sans"/>
                <a:sym typeface="Public Sans"/>
              </a:rPr>
              <a:t>f₃: D → M </a:t>
            </a:r>
          </a:p>
          <a:p>
            <a:pPr algn="just">
              <a:lnSpc>
                <a:spcPts val="3981"/>
              </a:lnSpc>
            </a:pPr>
            <a:r>
              <a:rPr lang="en-US" sz="2843">
                <a:solidFill>
                  <a:srgbClr val="0E2F5F"/>
                </a:solidFill>
                <a:latin typeface="Public Sans"/>
                <a:ea typeface="Public Sans"/>
                <a:cs typeface="Public Sans"/>
                <a:sym typeface="Public Sans"/>
              </a:rPr>
              <a:t>   ⇒ D là thuộc tính không khóa (không thuộc bất kỳ khóa tối thiểu nào) </a:t>
            </a:r>
          </a:p>
          <a:p>
            <a:pPr algn="just">
              <a:lnSpc>
                <a:spcPts val="3981"/>
              </a:lnSpc>
            </a:pPr>
            <a:r>
              <a:rPr lang="en-US" sz="2843">
                <a:solidFill>
                  <a:srgbClr val="0E2F5F"/>
                </a:solidFill>
                <a:latin typeface="Public Sans"/>
                <a:ea typeface="Public Sans"/>
                <a:cs typeface="Public Sans"/>
                <a:sym typeface="Public Sans"/>
              </a:rPr>
              <a:t>   ⇒ D → M là phụ thuộc hàm của thuộc tính không khóa với thuộc tính khác </a:t>
            </a:r>
          </a:p>
          <a:p>
            <a:pPr algn="just">
              <a:lnSpc>
                <a:spcPts val="3981"/>
              </a:lnSpc>
            </a:pPr>
            <a:r>
              <a:rPr lang="en-US" sz="2843">
                <a:solidFill>
                  <a:srgbClr val="0E2F5F"/>
                </a:solidFill>
                <a:latin typeface="Public Sans"/>
                <a:ea typeface="Public Sans"/>
                <a:cs typeface="Public Sans"/>
                <a:sym typeface="Public Sans"/>
              </a:rPr>
              <a:t>   ⇒ Vi phạm 2NF (phụ thuộc bắc cầ</a:t>
            </a:r>
            <a:r>
              <a:rPr lang="en-US" sz="2843" i="1">
                <a:solidFill>
                  <a:srgbClr val="0E2F5F"/>
                </a:solidFill>
                <a:latin typeface="Public Sans Italics"/>
                <a:ea typeface="Public Sans Italics"/>
                <a:cs typeface="Public Sans Italics"/>
                <a:sym typeface="Public Sans Italics"/>
              </a:rPr>
              <a:t>u qua thuộc tính không khóa) </a:t>
            </a:r>
          </a:p>
          <a:p>
            <a:pPr algn="just">
              <a:lnSpc>
                <a:spcPts val="3981"/>
              </a:lnSpc>
            </a:pPr>
            <a:r>
              <a:rPr lang="en-US" sz="2843" i="1">
                <a:solidFill>
                  <a:srgbClr val="0E2F5F"/>
                </a:solidFill>
                <a:latin typeface="Public Sans Italics"/>
                <a:ea typeface="Public Sans Italics"/>
                <a:cs typeface="Public Sans Italics"/>
                <a:sym typeface="Public Sans Italics"/>
              </a:rPr>
              <a:t>Q không đạt 2NF </a:t>
            </a:r>
          </a:p>
          <a:p>
            <a:pPr algn="just">
              <a:lnSpc>
                <a:spcPts val="3981"/>
              </a:lnSpc>
            </a:pPr>
            <a:r>
              <a:rPr lang="en-US" sz="2843">
                <a:solidFill>
                  <a:srgbClr val="0E2F5F"/>
                </a:solidFill>
                <a:latin typeface="Public Sans"/>
                <a:ea typeface="Public Sans"/>
                <a:cs typeface="Public Sans"/>
                <a:sym typeface="Public Sans"/>
              </a:rPr>
              <a:t>Vì chưa đạt 2NF, nên chắc chắn không thể đạt 3NF hay BCNF. </a:t>
            </a:r>
          </a:p>
          <a:p>
            <a:pPr algn="just">
              <a:lnSpc>
                <a:spcPts val="3981"/>
              </a:lnSpc>
            </a:pPr>
            <a:r>
              <a:rPr lang="en-US" sz="2843" b="1">
                <a:solidFill>
                  <a:srgbClr val="0E2F5F"/>
                </a:solidFill>
                <a:latin typeface="Public Sans Bold"/>
                <a:ea typeface="Public Sans Bold"/>
                <a:cs typeface="Public Sans Bold"/>
                <a:sym typeface="Public Sans Bold"/>
              </a:rPr>
              <a:t>Kết luận:</a:t>
            </a:r>
            <a:r>
              <a:rPr lang="en-US" sz="2843">
                <a:solidFill>
                  <a:srgbClr val="0E2F5F"/>
                </a:solidFill>
                <a:latin typeface="Public Sans"/>
                <a:ea typeface="Public Sans"/>
                <a:cs typeface="Public Sans"/>
                <a:sym typeface="Public Sans"/>
              </a:rPr>
              <a:t> Q chỉ đạt 1NF, không đạt 2NF 3NF hay BCNF</a:t>
            </a:r>
          </a:p>
          <a:p>
            <a:pPr algn="just">
              <a:lnSpc>
                <a:spcPts val="3981"/>
              </a:lnSpc>
            </a:pPr>
            <a:endParaRPr lang="en-US" sz="2843">
              <a:solidFill>
                <a:srgbClr val="0E2F5F"/>
              </a:solidFill>
              <a:latin typeface="Public Sans"/>
              <a:ea typeface="Public Sans"/>
              <a:cs typeface="Public Sans"/>
              <a:sym typeface="Public Sans"/>
            </a:endParaRPr>
          </a:p>
        </p:txBody>
      </p:sp>
      <p:sp>
        <p:nvSpPr>
          <p:cNvPr id="15" name="Freeform 15"/>
          <p:cNvSpPr/>
          <p:nvPr/>
        </p:nvSpPr>
        <p:spPr>
          <a:xfrm>
            <a:off x="16354137" y="8542193"/>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5798106" y="-2447458"/>
            <a:ext cx="5810929" cy="5810929"/>
          </a:xfrm>
          <a:custGeom>
            <a:avLst/>
            <a:gdLst/>
            <a:ahLst/>
            <a:cxnLst/>
            <a:rect l="l" t="t" r="r" b="b"/>
            <a:pathLst>
              <a:path w="5810929" h="5810929">
                <a:moveTo>
                  <a:pt x="0" y="0"/>
                </a:moveTo>
                <a:lnTo>
                  <a:pt x="5810929" y="0"/>
                </a:lnTo>
                <a:lnTo>
                  <a:pt x="5810929" y="5810928"/>
                </a:lnTo>
                <a:lnTo>
                  <a:pt x="0" y="5810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850520" y="3743345"/>
            <a:ext cx="1022816" cy="615949"/>
          </a:xfrm>
          <a:prstGeom prst="rect">
            <a:avLst/>
          </a:prstGeom>
        </p:spPr>
        <p:txBody>
          <a:bodyPr lIns="0" tIns="0" rIns="0" bIns="0" rtlCol="0" anchor="t">
            <a:spAutoFit/>
          </a:bodyPr>
          <a:lstStyle/>
          <a:p>
            <a:pPr algn="ctr">
              <a:lnSpc>
                <a:spcPts val="4900"/>
              </a:lnSpc>
            </a:pPr>
            <a:r>
              <a:rPr lang="en-US" sz="3500" b="1">
                <a:solidFill>
                  <a:srgbClr val="FFFFFF"/>
                </a:solidFill>
                <a:latin typeface="Public Sans Heavy"/>
                <a:ea typeface="Public Sans Heavy"/>
                <a:cs typeface="Public Sans Heavy"/>
                <a:sym typeface="Public Sans Heavy"/>
              </a:rPr>
              <a:t>d</a:t>
            </a:r>
          </a:p>
        </p:txBody>
      </p:sp>
      <p:sp>
        <p:nvSpPr>
          <p:cNvPr id="18" name="Freeform 18"/>
          <p:cNvSpPr/>
          <p:nvPr/>
        </p:nvSpPr>
        <p:spPr>
          <a:xfrm>
            <a:off x="15798106" y="7233647"/>
            <a:ext cx="2194434" cy="700676"/>
          </a:xfrm>
          <a:custGeom>
            <a:avLst/>
            <a:gdLst/>
            <a:ahLst/>
            <a:cxnLst/>
            <a:rect l="l" t="t" r="r" b="b"/>
            <a:pathLst>
              <a:path w="2194434" h="700676">
                <a:moveTo>
                  <a:pt x="0" y="0"/>
                </a:moveTo>
                <a:lnTo>
                  <a:pt x="2194434" y="0"/>
                </a:lnTo>
                <a:lnTo>
                  <a:pt x="2194434" y="700676"/>
                </a:lnTo>
                <a:lnTo>
                  <a:pt x="0" y="700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029398" y="8731736"/>
            <a:ext cx="2794183" cy="2794183"/>
          </a:xfrm>
          <a:custGeom>
            <a:avLst/>
            <a:gdLst/>
            <a:ahLst/>
            <a:cxnLst/>
            <a:rect l="l" t="t" r="r" b="b"/>
            <a:pathLst>
              <a:path w="2794183" h="2794183">
                <a:moveTo>
                  <a:pt x="0" y="0"/>
                </a:moveTo>
                <a:lnTo>
                  <a:pt x="2794183" y="0"/>
                </a:lnTo>
                <a:lnTo>
                  <a:pt x="2794183" y="2794183"/>
                </a:lnTo>
                <a:lnTo>
                  <a:pt x="0" y="27941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0" name="TextBox 20"/>
          <p:cNvSpPr txBox="1"/>
          <p:nvPr/>
        </p:nvSpPr>
        <p:spPr>
          <a:xfrm>
            <a:off x="1267193" y="439662"/>
            <a:ext cx="1943095" cy="830580"/>
          </a:xfrm>
          <a:prstGeom prst="rect">
            <a:avLst/>
          </a:prstGeom>
        </p:spPr>
        <p:txBody>
          <a:bodyPr lIns="0" tIns="0" rIns="0" bIns="0" rtlCol="0" anchor="t">
            <a:spAutoFit/>
          </a:bodyPr>
          <a:lstStyle/>
          <a:p>
            <a:pPr algn="ctr">
              <a:lnSpc>
                <a:spcPts val="6720"/>
              </a:lnSpc>
            </a:pPr>
            <a:r>
              <a:rPr lang="en-US" sz="4800" b="1">
                <a:solidFill>
                  <a:srgbClr val="FFFFFF"/>
                </a:solidFill>
                <a:latin typeface="Public Sans Heavy"/>
                <a:ea typeface="Public Sans Heavy"/>
                <a:cs typeface="Public Sans Heavy"/>
                <a:sym typeface="Public Sans Heavy"/>
              </a:rPr>
              <a:t>Bài 6</a:t>
            </a:r>
          </a:p>
        </p:txBody>
      </p:sp>
      <p:sp>
        <p:nvSpPr>
          <p:cNvPr id="21" name="Freeform 21"/>
          <p:cNvSpPr/>
          <p:nvPr/>
        </p:nvSpPr>
        <p:spPr>
          <a:xfrm rot="-141415">
            <a:off x="2132404" y="3899288"/>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439078" y="1231237"/>
            <a:ext cx="5355638" cy="507366"/>
          </a:xfrm>
          <a:prstGeom prst="rect">
            <a:avLst/>
          </a:prstGeom>
        </p:spPr>
        <p:txBody>
          <a:bodyPr lIns="0" tIns="0" rIns="0" bIns="0" rtlCol="0" anchor="t">
            <a:spAutoFit/>
          </a:bodyPr>
          <a:lstStyle/>
          <a:p>
            <a:pPr algn="ctr">
              <a:lnSpc>
                <a:spcPts val="4059"/>
              </a:lnSpc>
            </a:pPr>
            <a:r>
              <a:rPr lang="en-US" sz="2899" b="1">
                <a:solidFill>
                  <a:srgbClr val="FFFFFF"/>
                </a:solidFill>
                <a:latin typeface="Public Sans Heavy"/>
                <a:ea typeface="Public Sans Heavy"/>
                <a:cs typeface="Public Sans Heavy"/>
                <a:sym typeface="Public Sans Heavy"/>
              </a:rPr>
              <a:t>(Bài tập tổng hợp)</a:t>
            </a:r>
          </a:p>
        </p:txBody>
      </p:sp>
      <p:sp>
        <p:nvSpPr>
          <p:cNvPr id="23" name="TextBox 23"/>
          <p:cNvSpPr txBox="1"/>
          <p:nvPr/>
        </p:nvSpPr>
        <p:spPr>
          <a:xfrm>
            <a:off x="4458034" y="231041"/>
            <a:ext cx="11221876" cy="3063221"/>
          </a:xfrm>
          <a:prstGeom prst="rect">
            <a:avLst/>
          </a:prstGeom>
        </p:spPr>
        <p:txBody>
          <a:bodyPr lIns="0" tIns="0" rIns="0" bIns="0" rtlCol="0" anchor="t">
            <a:spAutoFit/>
          </a:bodyPr>
          <a:lstStyle/>
          <a:p>
            <a:pPr algn="just">
              <a:lnSpc>
                <a:spcPts val="4835"/>
              </a:lnSpc>
            </a:pPr>
            <a:r>
              <a:rPr lang="en-US" sz="3453" b="1">
                <a:solidFill>
                  <a:srgbClr val="021828"/>
                </a:solidFill>
                <a:latin typeface="Public Sans Bold"/>
                <a:ea typeface="Public Sans Bold"/>
                <a:cs typeface="Public Sans Bold"/>
                <a:sym typeface="Public Sans Bold"/>
              </a:rPr>
              <a:t>Cho lược đồ quan hệ Q(S,I,D,M) </a:t>
            </a:r>
          </a:p>
          <a:p>
            <a:pPr algn="just">
              <a:lnSpc>
                <a:spcPts val="4835"/>
              </a:lnSpc>
            </a:pPr>
            <a:r>
              <a:rPr lang="en-US" sz="3453" b="1">
                <a:solidFill>
                  <a:srgbClr val="021828"/>
                </a:solidFill>
                <a:latin typeface="Public Sans Bold"/>
                <a:ea typeface="Public Sans Bold"/>
                <a:cs typeface="Public Sans Bold"/>
                <a:sym typeface="Public Sans Bold"/>
              </a:rPr>
              <a:t>F = {f₁:SI → DM; f₂:SD→ M; f₃:D→ M} </a:t>
            </a:r>
          </a:p>
          <a:p>
            <a:pPr algn="just">
              <a:lnSpc>
                <a:spcPts val="4835"/>
              </a:lnSpc>
            </a:pPr>
            <a:r>
              <a:rPr lang="en-US" sz="3453" b="1">
                <a:solidFill>
                  <a:srgbClr val="021828"/>
                </a:solidFill>
                <a:latin typeface="Public Sans Bold"/>
                <a:ea typeface="Public Sans Bold"/>
                <a:cs typeface="Public Sans Bold"/>
                <a:sym typeface="Public Sans Bold"/>
              </a:rPr>
              <a:t>a) Tính bao đóng D⁺, SD⁺, SI⁺</a:t>
            </a:r>
          </a:p>
          <a:p>
            <a:pPr algn="just">
              <a:lnSpc>
                <a:spcPts val="4835"/>
              </a:lnSpc>
            </a:pPr>
            <a:endParaRPr lang="en-US" sz="3453" b="1">
              <a:solidFill>
                <a:srgbClr val="021828"/>
              </a:solidFill>
              <a:latin typeface="Public Sans Bold"/>
              <a:ea typeface="Public Sans Bold"/>
              <a:cs typeface="Public Sans Bold"/>
              <a:sym typeface="Public Sans Bold"/>
            </a:endParaRPr>
          </a:p>
          <a:p>
            <a:pPr algn="just">
              <a:lnSpc>
                <a:spcPts val="4835"/>
              </a:lnSpc>
            </a:pPr>
            <a:endParaRPr lang="en-US" sz="3453" b="1">
              <a:solidFill>
                <a:srgbClr val="021828"/>
              </a:solidFill>
              <a:latin typeface="Public Sans Bold"/>
              <a:ea typeface="Public Sans Bold"/>
              <a:cs typeface="Public Sans Bold"/>
              <a:sym typeface="Public Sans Bold"/>
            </a:endParaRPr>
          </a:p>
        </p:txBody>
      </p:sp>
      <p:sp>
        <p:nvSpPr>
          <p:cNvPr id="24" name="TextBox 24"/>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sp>
        <p:nvSpPr>
          <p:cNvPr id="2" name="Freeform 2"/>
          <p:cNvSpPr/>
          <p:nvPr/>
        </p:nvSpPr>
        <p:spPr>
          <a:xfrm>
            <a:off x="9780466" y="1028700"/>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66923" y="8995453"/>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5563151" y="8196268"/>
            <a:ext cx="3508569" cy="3508569"/>
          </a:xfrm>
          <a:custGeom>
            <a:avLst/>
            <a:gdLst/>
            <a:ahLst/>
            <a:cxnLst/>
            <a:rect l="l" t="t" r="r" b="b"/>
            <a:pathLst>
              <a:path w="3508569" h="3508569">
                <a:moveTo>
                  <a:pt x="0" y="0"/>
                </a:moveTo>
                <a:lnTo>
                  <a:pt x="3508569" y="0"/>
                </a:lnTo>
                <a:lnTo>
                  <a:pt x="3508569" y="3508569"/>
                </a:lnTo>
                <a:lnTo>
                  <a:pt x="0" y="3508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580044" y="2424264"/>
            <a:ext cx="15242871" cy="7310234"/>
            <a:chOff x="0" y="0"/>
            <a:chExt cx="4014583" cy="1925329"/>
          </a:xfrm>
        </p:grpSpPr>
        <p:sp>
          <p:nvSpPr>
            <p:cNvPr id="6" name="Freeform 6"/>
            <p:cNvSpPr/>
            <p:nvPr/>
          </p:nvSpPr>
          <p:spPr>
            <a:xfrm>
              <a:off x="0" y="0"/>
              <a:ext cx="4014583" cy="1925329"/>
            </a:xfrm>
            <a:custGeom>
              <a:avLst/>
              <a:gdLst/>
              <a:ahLst/>
              <a:cxnLst/>
              <a:rect l="l" t="t" r="r" b="b"/>
              <a:pathLst>
                <a:path w="4014583" h="1925329">
                  <a:moveTo>
                    <a:pt x="0" y="0"/>
                  </a:moveTo>
                  <a:lnTo>
                    <a:pt x="4014583" y="0"/>
                  </a:lnTo>
                  <a:lnTo>
                    <a:pt x="4014583" y="1925329"/>
                  </a:lnTo>
                  <a:lnTo>
                    <a:pt x="0" y="1925329"/>
                  </a:lnTo>
                  <a:close/>
                </a:path>
              </a:pathLst>
            </a:custGeom>
            <a:solidFill>
              <a:srgbClr val="FFFFFF"/>
            </a:solidFill>
          </p:spPr>
        </p:sp>
        <p:sp>
          <p:nvSpPr>
            <p:cNvPr id="7" name="TextBox 7"/>
            <p:cNvSpPr txBox="1"/>
            <p:nvPr/>
          </p:nvSpPr>
          <p:spPr>
            <a:xfrm>
              <a:off x="0" y="-57150"/>
              <a:ext cx="4014583" cy="1982479"/>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5050099" y="165924"/>
            <a:ext cx="7806826" cy="1420162"/>
            <a:chOff x="0" y="0"/>
            <a:chExt cx="2056119" cy="374034"/>
          </a:xfrm>
        </p:grpSpPr>
        <p:sp>
          <p:nvSpPr>
            <p:cNvPr id="9" name="Freeform 9"/>
            <p:cNvSpPr/>
            <p:nvPr/>
          </p:nvSpPr>
          <p:spPr>
            <a:xfrm>
              <a:off x="0" y="0"/>
              <a:ext cx="2056119" cy="374034"/>
            </a:xfrm>
            <a:custGeom>
              <a:avLst/>
              <a:gdLst/>
              <a:ahLst/>
              <a:cxnLst/>
              <a:rect l="l" t="t" r="r" b="b"/>
              <a:pathLst>
                <a:path w="2056119" h="374034">
                  <a:moveTo>
                    <a:pt x="50576" y="0"/>
                  </a:moveTo>
                  <a:lnTo>
                    <a:pt x="2005543" y="0"/>
                  </a:lnTo>
                  <a:cubicBezTo>
                    <a:pt x="2018956" y="0"/>
                    <a:pt x="2031821" y="5329"/>
                    <a:pt x="2041305" y="14813"/>
                  </a:cubicBezTo>
                  <a:cubicBezTo>
                    <a:pt x="2050790" y="24298"/>
                    <a:pt x="2056119" y="37162"/>
                    <a:pt x="2056119" y="50576"/>
                  </a:cubicBezTo>
                  <a:lnTo>
                    <a:pt x="2056119" y="323458"/>
                  </a:lnTo>
                  <a:cubicBezTo>
                    <a:pt x="2056119" y="336872"/>
                    <a:pt x="2050790" y="349736"/>
                    <a:pt x="2041305" y="359221"/>
                  </a:cubicBezTo>
                  <a:cubicBezTo>
                    <a:pt x="2031821" y="368706"/>
                    <a:pt x="2018956" y="374034"/>
                    <a:pt x="2005543" y="374034"/>
                  </a:cubicBezTo>
                  <a:lnTo>
                    <a:pt x="50576" y="374034"/>
                  </a:lnTo>
                  <a:cubicBezTo>
                    <a:pt x="37162" y="374034"/>
                    <a:pt x="24298" y="368706"/>
                    <a:pt x="14813" y="359221"/>
                  </a:cubicBezTo>
                  <a:cubicBezTo>
                    <a:pt x="5329" y="349736"/>
                    <a:pt x="0" y="336872"/>
                    <a:pt x="0" y="323458"/>
                  </a:cubicBezTo>
                  <a:lnTo>
                    <a:pt x="0" y="50576"/>
                  </a:lnTo>
                  <a:cubicBezTo>
                    <a:pt x="0" y="37162"/>
                    <a:pt x="5329" y="24298"/>
                    <a:pt x="14813" y="14813"/>
                  </a:cubicBezTo>
                  <a:cubicBezTo>
                    <a:pt x="24298" y="5329"/>
                    <a:pt x="37162" y="0"/>
                    <a:pt x="50576" y="0"/>
                  </a:cubicBezTo>
                  <a:close/>
                </a:path>
              </a:pathLst>
            </a:custGeom>
            <a:solidFill>
              <a:srgbClr val="FFFFFF"/>
            </a:solidFill>
          </p:spPr>
        </p:sp>
        <p:sp>
          <p:nvSpPr>
            <p:cNvPr id="10" name="TextBox 10"/>
            <p:cNvSpPr txBox="1"/>
            <p:nvPr/>
          </p:nvSpPr>
          <p:spPr>
            <a:xfrm>
              <a:off x="0" y="-57150"/>
              <a:ext cx="2056119" cy="431184"/>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5541506" y="460080"/>
            <a:ext cx="19071720" cy="793750"/>
          </a:xfrm>
          <a:prstGeom prst="rect">
            <a:avLst/>
          </a:prstGeom>
        </p:spPr>
        <p:txBody>
          <a:bodyPr lIns="0" tIns="0" rIns="0" bIns="0" rtlCol="0" anchor="t">
            <a:spAutoFit/>
          </a:bodyPr>
          <a:lstStyle/>
          <a:p>
            <a:pPr algn="l">
              <a:lnSpc>
                <a:spcPts val="6350"/>
              </a:lnSpc>
            </a:pPr>
            <a:r>
              <a:rPr lang="en-US" sz="5000" b="1">
                <a:solidFill>
                  <a:srgbClr val="0E2F5F"/>
                </a:solidFill>
                <a:latin typeface="Public Sans Heavy"/>
                <a:ea typeface="Public Sans Heavy"/>
                <a:cs typeface="Public Sans Heavy"/>
                <a:sym typeface="Public Sans Heavy"/>
              </a:rPr>
              <a:t>BÀI TẬP TỔNG HỢP 7</a:t>
            </a:r>
          </a:p>
        </p:txBody>
      </p:sp>
      <p:sp>
        <p:nvSpPr>
          <p:cNvPr id="12" name="TextBox 12"/>
          <p:cNvSpPr txBox="1"/>
          <p:nvPr/>
        </p:nvSpPr>
        <p:spPr>
          <a:xfrm>
            <a:off x="-2755471" y="1054056"/>
            <a:ext cx="20624550" cy="1157817"/>
          </a:xfrm>
          <a:prstGeom prst="rect">
            <a:avLst/>
          </a:prstGeom>
        </p:spPr>
        <p:txBody>
          <a:bodyPr lIns="0" tIns="0" rIns="0" bIns="0" rtlCol="0" anchor="t">
            <a:spAutoFit/>
          </a:bodyPr>
          <a:lstStyle/>
          <a:p>
            <a:pPr algn="ctr">
              <a:lnSpc>
                <a:spcPts val="4611"/>
              </a:lnSpc>
            </a:pPr>
            <a:endParaRPr/>
          </a:p>
          <a:p>
            <a:pPr algn="ctr">
              <a:lnSpc>
                <a:spcPts val="4611"/>
              </a:lnSpc>
            </a:pPr>
            <a:r>
              <a:rPr lang="en-US" sz="3293" b="1">
                <a:solidFill>
                  <a:srgbClr val="000000"/>
                </a:solidFill>
                <a:latin typeface="Public Sans Bold"/>
                <a:ea typeface="Public Sans Bold"/>
                <a:cs typeface="Public Sans Bold"/>
                <a:sym typeface="Public Sans Bold"/>
              </a:rPr>
              <a:t>a) Q(A,B,C,D) F={CA→D; A→B} . Yêu cầu kiểm tra dạng chuẩn</a:t>
            </a:r>
          </a:p>
        </p:txBody>
      </p:sp>
      <p:sp>
        <p:nvSpPr>
          <p:cNvPr id="13" name="TextBox 13"/>
          <p:cNvSpPr txBox="1"/>
          <p:nvPr/>
        </p:nvSpPr>
        <p:spPr>
          <a:xfrm>
            <a:off x="2066923" y="2348064"/>
            <a:ext cx="14755992" cy="6964680"/>
          </a:xfrm>
          <a:prstGeom prst="rect">
            <a:avLst/>
          </a:prstGeom>
        </p:spPr>
        <p:txBody>
          <a:bodyPr lIns="0" tIns="0" rIns="0" bIns="0" rtlCol="0" anchor="t">
            <a:spAutoFit/>
          </a:bodyPr>
          <a:lstStyle/>
          <a:p>
            <a:pPr algn="l">
              <a:lnSpc>
                <a:spcPts val="4620"/>
              </a:lnSpc>
            </a:pPr>
            <a:r>
              <a:rPr lang="en-US" sz="3300">
                <a:solidFill>
                  <a:srgbClr val="000000"/>
                </a:solidFill>
                <a:latin typeface="Public Sans"/>
                <a:ea typeface="Public Sans"/>
                <a:cs typeface="Public Sans"/>
                <a:sym typeface="Public Sans"/>
              </a:rPr>
              <a:t>B1: Xác định khoá</a:t>
            </a:r>
          </a:p>
          <a:p>
            <a:pPr algn="l">
              <a:lnSpc>
                <a:spcPts val="4620"/>
              </a:lnSpc>
            </a:pPr>
            <a:r>
              <a:rPr lang="en-US" sz="3300">
                <a:solidFill>
                  <a:srgbClr val="000000"/>
                </a:solidFill>
                <a:latin typeface="Public Sans"/>
                <a:ea typeface="Public Sans"/>
                <a:cs typeface="Public Sans"/>
                <a:sym typeface="Public Sans"/>
              </a:rPr>
              <a:t>CA→D =&gt; thêm D</a:t>
            </a:r>
          </a:p>
          <a:p>
            <a:pPr algn="l">
              <a:lnSpc>
                <a:spcPts val="4620"/>
              </a:lnSpc>
            </a:pPr>
            <a:r>
              <a:rPr lang="en-US" sz="3300">
                <a:solidFill>
                  <a:srgbClr val="000000"/>
                </a:solidFill>
                <a:latin typeface="Public Sans"/>
                <a:ea typeface="Public Sans"/>
                <a:cs typeface="Public Sans"/>
                <a:sym typeface="Public Sans"/>
              </a:rPr>
              <a:t>A→B =&gt; thêm B</a:t>
            </a:r>
          </a:p>
          <a:p>
            <a:pPr algn="l">
              <a:lnSpc>
                <a:spcPts val="4620"/>
              </a:lnSpc>
            </a:pPr>
            <a:r>
              <a:rPr lang="en-US" sz="3300">
                <a:solidFill>
                  <a:srgbClr val="000000"/>
                </a:solidFill>
                <a:latin typeface="Public Sans"/>
                <a:ea typeface="Public Sans"/>
                <a:cs typeface="Public Sans"/>
                <a:sym typeface="Public Sans"/>
              </a:rPr>
              <a:t>=&gt; CA+ ={C,A,D,B} bao phủ toàn bộ thuộc tính =&gt; CA là khoá chính</a:t>
            </a:r>
          </a:p>
          <a:p>
            <a:pPr algn="l">
              <a:lnSpc>
                <a:spcPts val="4620"/>
              </a:lnSpc>
            </a:pPr>
            <a:r>
              <a:rPr lang="en-US" sz="3300">
                <a:solidFill>
                  <a:srgbClr val="000000"/>
                </a:solidFill>
                <a:latin typeface="Public Sans"/>
                <a:ea typeface="Public Sans"/>
                <a:cs typeface="Public Sans"/>
                <a:sym typeface="Public Sans"/>
              </a:rPr>
              <a:t>B2:Kiểm tra dạng chuẩn</a:t>
            </a:r>
          </a:p>
          <a:p>
            <a:pPr algn="l">
              <a:lnSpc>
                <a:spcPts val="4620"/>
              </a:lnSpc>
            </a:pPr>
            <a:r>
              <a:rPr lang="en-US" sz="3300">
                <a:solidFill>
                  <a:srgbClr val="000000"/>
                </a:solidFill>
                <a:latin typeface="Public Sans"/>
                <a:ea typeface="Public Sans"/>
                <a:cs typeface="Public Sans"/>
                <a:sym typeface="Public Sans"/>
              </a:rPr>
              <a:t>1) Kiểm tra 1NF: Q đạt 1NF vì mỗi thuộc tính đều là giá trị nguyên tố </a:t>
            </a:r>
          </a:p>
          <a:p>
            <a:pPr algn="l">
              <a:lnSpc>
                <a:spcPts val="4620"/>
              </a:lnSpc>
            </a:pPr>
            <a:r>
              <a:rPr lang="en-US" sz="3300">
                <a:solidFill>
                  <a:srgbClr val="000000"/>
                </a:solidFill>
                <a:latin typeface="Public Sans"/>
                <a:ea typeface="Public Sans"/>
                <a:cs typeface="Public Sans"/>
                <a:sym typeface="Public Sans"/>
              </a:rPr>
              <a:t>2) Kiểm tra 2NF: </a:t>
            </a:r>
          </a:p>
          <a:p>
            <a:pPr algn="l">
              <a:lnSpc>
                <a:spcPts val="4620"/>
              </a:lnSpc>
            </a:pPr>
            <a:r>
              <a:rPr lang="en-US" sz="3300">
                <a:solidFill>
                  <a:srgbClr val="000000"/>
                </a:solidFill>
                <a:latin typeface="Public Sans"/>
                <a:ea typeface="Public Sans"/>
                <a:cs typeface="Public Sans"/>
                <a:sym typeface="Public Sans"/>
              </a:rPr>
              <a:t>*CA→D: có CA là khoá chính, D là thuộc tính không khoá ( không vi phạm )</a:t>
            </a:r>
          </a:p>
          <a:p>
            <a:pPr algn="l">
              <a:lnSpc>
                <a:spcPts val="4620"/>
              </a:lnSpc>
            </a:pPr>
            <a:r>
              <a:rPr lang="en-US" sz="3300">
                <a:solidFill>
                  <a:srgbClr val="000000"/>
                </a:solidFill>
                <a:latin typeface="Public Sans"/>
                <a:ea typeface="Public Sans"/>
                <a:cs typeface="Public Sans"/>
                <a:sym typeface="Public Sans"/>
              </a:rPr>
              <a:t>*A→B: có A là thuộc tính khoá và B là thuộc tính không khoá ( vi phạm )</a:t>
            </a:r>
          </a:p>
          <a:p>
            <a:pPr algn="l">
              <a:lnSpc>
                <a:spcPts val="4620"/>
              </a:lnSpc>
            </a:pPr>
            <a:r>
              <a:rPr lang="en-US" sz="3300">
                <a:solidFill>
                  <a:srgbClr val="000000"/>
                </a:solidFill>
                <a:latin typeface="Public Sans"/>
                <a:ea typeface="Public Sans"/>
                <a:cs typeface="Public Sans"/>
                <a:sym typeface="Public Sans"/>
              </a:rPr>
              <a:t>=&gt; Q không đạt 2NF</a:t>
            </a:r>
          </a:p>
          <a:p>
            <a:pPr algn="l">
              <a:lnSpc>
                <a:spcPts val="4620"/>
              </a:lnSpc>
            </a:pPr>
            <a:r>
              <a:rPr lang="en-US" sz="3300">
                <a:solidFill>
                  <a:srgbClr val="000000"/>
                </a:solidFill>
                <a:latin typeface="Public Sans"/>
                <a:ea typeface="Public Sans"/>
                <a:cs typeface="Public Sans"/>
                <a:sym typeface="Public Sans"/>
              </a:rPr>
              <a:t>3) Kiểm tra 3NF</a:t>
            </a:r>
          </a:p>
          <a:p>
            <a:pPr algn="l">
              <a:lnSpc>
                <a:spcPts val="4620"/>
              </a:lnSpc>
            </a:pPr>
            <a:r>
              <a:rPr lang="en-US" sz="3300">
                <a:solidFill>
                  <a:srgbClr val="000000"/>
                </a:solidFill>
                <a:latin typeface="Public Sans"/>
                <a:ea typeface="Public Sans"/>
                <a:cs typeface="Public Sans"/>
                <a:sym typeface="Public Sans"/>
              </a:rPr>
              <a:t>Vì Q không đạt 2NF =&gt; không đạt 3NF</a:t>
            </a:r>
          </a:p>
        </p:txBody>
      </p:sp>
      <p:sp>
        <p:nvSpPr>
          <p:cNvPr id="14" name="Freeform 14"/>
          <p:cNvSpPr/>
          <p:nvPr/>
        </p:nvSpPr>
        <p:spPr>
          <a:xfrm>
            <a:off x="15806135" y="1766186"/>
            <a:ext cx="1511301" cy="1511301"/>
          </a:xfrm>
          <a:custGeom>
            <a:avLst/>
            <a:gdLst/>
            <a:ahLst/>
            <a:cxnLst/>
            <a:rect l="l" t="t" r="r" b="b"/>
            <a:pathLst>
              <a:path w="1511301" h="1511301">
                <a:moveTo>
                  <a:pt x="0" y="0"/>
                </a:moveTo>
                <a:lnTo>
                  <a:pt x="1511301" y="0"/>
                </a:lnTo>
                <a:lnTo>
                  <a:pt x="1511301" y="1511301"/>
                </a:lnTo>
                <a:lnTo>
                  <a:pt x="0" y="1511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6127016" y="99249"/>
            <a:ext cx="2264569" cy="490855"/>
          </a:xfrm>
          <a:prstGeom prst="rect">
            <a:avLst/>
          </a:prstGeom>
        </p:spPr>
        <p:txBody>
          <a:bodyPr lIns="0" tIns="0" rIns="0" bIns="0" rtlCol="0" anchor="t">
            <a:spAutoFit/>
          </a:bodyPr>
          <a:lstStyle/>
          <a:p>
            <a:pPr algn="ctr">
              <a:lnSpc>
                <a:spcPts val="3919"/>
              </a:lnSpc>
            </a:pPr>
            <a:r>
              <a:rPr lang="en-US" sz="2799" b="1">
                <a:solidFill>
                  <a:srgbClr val="3A577B"/>
                </a:solidFill>
                <a:latin typeface="Public Sans Bold"/>
                <a:ea typeface="Public Sans Bold"/>
                <a:cs typeface="Public Sans Bold"/>
                <a:sym typeface="Public Sans Bold"/>
              </a:rPr>
              <a:t>Quỳnh Trang</a:t>
            </a:r>
            <a:r>
              <a:rPr lang="en-US" sz="2799">
                <a:solidFill>
                  <a:srgbClr val="3A577B"/>
                </a:solidFill>
                <a:latin typeface="Public Sans"/>
                <a:ea typeface="Public Sans"/>
                <a:cs typeface="Public Sans"/>
                <a:sym typeface="Public Sans"/>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7602" y="639750"/>
            <a:ext cx="3076459" cy="3076459"/>
          </a:xfrm>
          <a:custGeom>
            <a:avLst/>
            <a:gdLst/>
            <a:ahLst/>
            <a:cxnLst/>
            <a:rect l="l" t="t" r="r" b="b"/>
            <a:pathLst>
              <a:path w="3076459" h="3076459">
                <a:moveTo>
                  <a:pt x="0" y="0"/>
                </a:moveTo>
                <a:lnTo>
                  <a:pt x="3076460" y="0"/>
                </a:lnTo>
                <a:lnTo>
                  <a:pt x="3076460"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691552">
            <a:off x="-2725316" y="7261157"/>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658541" y="8938945"/>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5" name="Group 5"/>
          <p:cNvGrpSpPr/>
          <p:nvPr/>
        </p:nvGrpSpPr>
        <p:grpSpPr>
          <a:xfrm>
            <a:off x="750376" y="949585"/>
            <a:ext cx="3560395" cy="1099463"/>
            <a:chOff x="0" y="0"/>
            <a:chExt cx="937717" cy="289571"/>
          </a:xfrm>
        </p:grpSpPr>
        <p:sp>
          <p:nvSpPr>
            <p:cNvPr id="6" name="Freeform 6"/>
            <p:cNvSpPr/>
            <p:nvPr/>
          </p:nvSpPr>
          <p:spPr>
            <a:xfrm>
              <a:off x="0" y="0"/>
              <a:ext cx="937717" cy="289571"/>
            </a:xfrm>
            <a:custGeom>
              <a:avLst/>
              <a:gdLst/>
              <a:ahLst/>
              <a:cxnLst/>
              <a:rect l="l" t="t" r="r" b="b"/>
              <a:pathLst>
                <a:path w="937717" h="289571">
                  <a:moveTo>
                    <a:pt x="110897" y="0"/>
                  </a:moveTo>
                  <a:lnTo>
                    <a:pt x="826820" y="0"/>
                  </a:lnTo>
                  <a:cubicBezTo>
                    <a:pt x="888067" y="0"/>
                    <a:pt x="937717" y="49650"/>
                    <a:pt x="937717" y="110897"/>
                  </a:cubicBezTo>
                  <a:lnTo>
                    <a:pt x="937717" y="178673"/>
                  </a:lnTo>
                  <a:cubicBezTo>
                    <a:pt x="937717" y="208085"/>
                    <a:pt x="926033" y="236292"/>
                    <a:pt x="905236" y="257089"/>
                  </a:cubicBezTo>
                  <a:cubicBezTo>
                    <a:pt x="884439" y="277887"/>
                    <a:pt x="856232" y="289571"/>
                    <a:pt x="826820" y="289571"/>
                  </a:cubicBezTo>
                  <a:lnTo>
                    <a:pt x="110897" y="289571"/>
                  </a:lnTo>
                  <a:cubicBezTo>
                    <a:pt x="81485" y="289571"/>
                    <a:pt x="53278" y="277887"/>
                    <a:pt x="32481" y="257089"/>
                  </a:cubicBezTo>
                  <a:cubicBezTo>
                    <a:pt x="11684" y="236292"/>
                    <a:pt x="0" y="208085"/>
                    <a:pt x="0" y="178673"/>
                  </a:cubicBezTo>
                  <a:lnTo>
                    <a:pt x="0" y="110897"/>
                  </a:lnTo>
                  <a:cubicBezTo>
                    <a:pt x="0" y="81485"/>
                    <a:pt x="11684" y="53278"/>
                    <a:pt x="32481" y="32481"/>
                  </a:cubicBezTo>
                  <a:cubicBezTo>
                    <a:pt x="53278" y="11684"/>
                    <a:pt x="81485" y="0"/>
                    <a:pt x="110897" y="0"/>
                  </a:cubicBezTo>
                  <a:close/>
                </a:path>
              </a:pathLst>
            </a:custGeom>
            <a:solidFill>
              <a:srgbClr val="E1EDFC"/>
            </a:solidFill>
          </p:spPr>
        </p:sp>
        <p:sp>
          <p:nvSpPr>
            <p:cNvPr id="7" name="TextBox 7"/>
            <p:cNvSpPr txBox="1"/>
            <p:nvPr/>
          </p:nvSpPr>
          <p:spPr>
            <a:xfrm>
              <a:off x="0" y="-57150"/>
              <a:ext cx="937717" cy="346721"/>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4448426" y="-645774"/>
            <a:ext cx="1291547" cy="1291547"/>
          </a:xfrm>
          <a:custGeom>
            <a:avLst/>
            <a:gdLst/>
            <a:ahLst/>
            <a:cxnLst/>
            <a:rect l="l" t="t" r="r" b="b"/>
            <a:pathLst>
              <a:path w="1291547" h="1291547">
                <a:moveTo>
                  <a:pt x="0" y="0"/>
                </a:moveTo>
                <a:lnTo>
                  <a:pt x="1291547" y="0"/>
                </a:lnTo>
                <a:lnTo>
                  <a:pt x="1291547" y="1291548"/>
                </a:lnTo>
                <a:lnTo>
                  <a:pt x="0" y="12915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4619362" y="639750"/>
            <a:ext cx="10929822" cy="1953724"/>
            <a:chOff x="0" y="0"/>
            <a:chExt cx="2878636" cy="514561"/>
          </a:xfrm>
        </p:grpSpPr>
        <p:sp>
          <p:nvSpPr>
            <p:cNvPr id="10" name="Freeform 10"/>
            <p:cNvSpPr/>
            <p:nvPr/>
          </p:nvSpPr>
          <p:spPr>
            <a:xfrm>
              <a:off x="0" y="0"/>
              <a:ext cx="2878636" cy="514561"/>
            </a:xfrm>
            <a:custGeom>
              <a:avLst/>
              <a:gdLst/>
              <a:ahLst/>
              <a:cxnLst/>
              <a:rect l="l" t="t" r="r" b="b"/>
              <a:pathLst>
                <a:path w="2878636" h="514561">
                  <a:moveTo>
                    <a:pt x="36125" y="0"/>
                  </a:moveTo>
                  <a:lnTo>
                    <a:pt x="2842511" y="0"/>
                  </a:lnTo>
                  <a:cubicBezTo>
                    <a:pt x="2862462" y="0"/>
                    <a:pt x="2878636" y="16174"/>
                    <a:pt x="2878636" y="36125"/>
                  </a:cubicBezTo>
                  <a:lnTo>
                    <a:pt x="2878636" y="478436"/>
                  </a:lnTo>
                  <a:cubicBezTo>
                    <a:pt x="2878636" y="488017"/>
                    <a:pt x="2874830" y="497206"/>
                    <a:pt x="2868055" y="503980"/>
                  </a:cubicBezTo>
                  <a:cubicBezTo>
                    <a:pt x="2861281" y="510755"/>
                    <a:pt x="2852092" y="514561"/>
                    <a:pt x="2842511" y="514561"/>
                  </a:cubicBezTo>
                  <a:lnTo>
                    <a:pt x="36125" y="514561"/>
                  </a:lnTo>
                  <a:cubicBezTo>
                    <a:pt x="26544" y="514561"/>
                    <a:pt x="17355" y="510755"/>
                    <a:pt x="10581" y="503980"/>
                  </a:cubicBezTo>
                  <a:cubicBezTo>
                    <a:pt x="3806" y="497206"/>
                    <a:pt x="0" y="488017"/>
                    <a:pt x="0" y="478436"/>
                  </a:cubicBezTo>
                  <a:lnTo>
                    <a:pt x="0" y="36125"/>
                  </a:lnTo>
                  <a:cubicBezTo>
                    <a:pt x="0" y="26544"/>
                    <a:pt x="3806" y="17355"/>
                    <a:pt x="10581" y="10581"/>
                  </a:cubicBezTo>
                  <a:cubicBezTo>
                    <a:pt x="17355" y="3806"/>
                    <a:pt x="26544" y="0"/>
                    <a:pt x="36125" y="0"/>
                  </a:cubicBezTo>
                  <a:close/>
                </a:path>
              </a:pathLst>
            </a:custGeom>
            <a:solidFill>
              <a:srgbClr val="E1EDFC"/>
            </a:solidFill>
          </p:spPr>
        </p:sp>
        <p:sp>
          <p:nvSpPr>
            <p:cNvPr id="11" name="TextBox 11"/>
            <p:cNvSpPr txBox="1"/>
            <p:nvPr/>
          </p:nvSpPr>
          <p:spPr>
            <a:xfrm>
              <a:off x="0" y="-57150"/>
              <a:ext cx="2878636" cy="571711"/>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216806" y="2904839"/>
            <a:ext cx="1970663" cy="609114"/>
          </a:xfrm>
          <a:custGeom>
            <a:avLst/>
            <a:gdLst/>
            <a:ahLst/>
            <a:cxnLst/>
            <a:rect l="l" t="t" r="r" b="b"/>
            <a:pathLst>
              <a:path w="1970663" h="609114">
                <a:moveTo>
                  <a:pt x="0" y="0"/>
                </a:moveTo>
                <a:lnTo>
                  <a:pt x="1970663" y="0"/>
                </a:lnTo>
                <a:lnTo>
                  <a:pt x="1970663" y="609114"/>
                </a:lnTo>
                <a:lnTo>
                  <a:pt x="0" y="6091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rot="5400000">
            <a:off x="3128785" y="1099692"/>
            <a:ext cx="2503936" cy="7713458"/>
            <a:chOff x="0" y="0"/>
            <a:chExt cx="509443" cy="1569355"/>
          </a:xfrm>
        </p:grpSpPr>
        <p:sp>
          <p:nvSpPr>
            <p:cNvPr id="14" name="Freeform 14"/>
            <p:cNvSpPr/>
            <p:nvPr/>
          </p:nvSpPr>
          <p:spPr>
            <a:xfrm>
              <a:off x="0" y="0"/>
              <a:ext cx="509443" cy="1569355"/>
            </a:xfrm>
            <a:custGeom>
              <a:avLst/>
              <a:gdLst/>
              <a:ahLst/>
              <a:cxnLst/>
              <a:rect l="l" t="t" r="r" b="b"/>
              <a:pathLst>
                <a:path w="509443" h="1569355">
                  <a:moveTo>
                    <a:pt x="0" y="0"/>
                  </a:moveTo>
                  <a:lnTo>
                    <a:pt x="509443" y="0"/>
                  </a:lnTo>
                  <a:lnTo>
                    <a:pt x="509443" y="1569355"/>
                  </a:lnTo>
                  <a:lnTo>
                    <a:pt x="0" y="1569355"/>
                  </a:lnTo>
                  <a:close/>
                </a:path>
              </a:pathLst>
            </a:custGeom>
            <a:solidFill>
              <a:srgbClr val="E1EDFC"/>
            </a:solidFill>
          </p:spPr>
        </p:sp>
        <p:sp>
          <p:nvSpPr>
            <p:cNvPr id="15" name="TextBox 15"/>
            <p:cNvSpPr txBox="1"/>
            <p:nvPr/>
          </p:nvSpPr>
          <p:spPr>
            <a:xfrm>
              <a:off x="0" y="-57150"/>
              <a:ext cx="509443" cy="1626505"/>
            </a:xfrm>
            <a:prstGeom prst="rect">
              <a:avLst/>
            </a:prstGeom>
          </p:spPr>
          <p:txBody>
            <a:bodyPr lIns="50700" tIns="50700" rIns="50700" bIns="50700" rtlCol="0" anchor="ctr"/>
            <a:lstStyle/>
            <a:p>
              <a:pPr algn="ctr">
                <a:lnSpc>
                  <a:spcPts val="2800"/>
                </a:lnSpc>
              </a:pPr>
              <a:endParaRPr/>
            </a:p>
          </p:txBody>
        </p:sp>
      </p:grpSp>
      <p:grpSp>
        <p:nvGrpSpPr>
          <p:cNvPr id="16" name="Group 16"/>
          <p:cNvGrpSpPr/>
          <p:nvPr/>
        </p:nvGrpSpPr>
        <p:grpSpPr>
          <a:xfrm rot="5400000">
            <a:off x="3911112" y="2726301"/>
            <a:ext cx="924002" cy="7698178"/>
            <a:chOff x="0" y="0"/>
            <a:chExt cx="187994" cy="1566246"/>
          </a:xfrm>
        </p:grpSpPr>
        <p:sp>
          <p:nvSpPr>
            <p:cNvPr id="17" name="Freeform 17"/>
            <p:cNvSpPr/>
            <p:nvPr/>
          </p:nvSpPr>
          <p:spPr>
            <a:xfrm>
              <a:off x="0" y="0"/>
              <a:ext cx="187994" cy="1566246"/>
            </a:xfrm>
            <a:custGeom>
              <a:avLst/>
              <a:gdLst/>
              <a:ahLst/>
              <a:cxnLst/>
              <a:rect l="l" t="t" r="r" b="b"/>
              <a:pathLst>
                <a:path w="187994" h="1566246">
                  <a:moveTo>
                    <a:pt x="0" y="0"/>
                  </a:moveTo>
                  <a:lnTo>
                    <a:pt x="187994" y="0"/>
                  </a:lnTo>
                  <a:lnTo>
                    <a:pt x="187994" y="1566246"/>
                  </a:lnTo>
                  <a:lnTo>
                    <a:pt x="0" y="1566246"/>
                  </a:lnTo>
                  <a:close/>
                </a:path>
              </a:pathLst>
            </a:custGeom>
            <a:solidFill>
              <a:srgbClr val="98D4E1"/>
            </a:solidFill>
          </p:spPr>
        </p:sp>
        <p:sp>
          <p:nvSpPr>
            <p:cNvPr id="18" name="TextBox 18"/>
            <p:cNvSpPr txBox="1"/>
            <p:nvPr/>
          </p:nvSpPr>
          <p:spPr>
            <a:xfrm>
              <a:off x="0" y="-57150"/>
              <a:ext cx="187994" cy="1623396"/>
            </a:xfrm>
            <a:prstGeom prst="rect">
              <a:avLst/>
            </a:prstGeom>
          </p:spPr>
          <p:txBody>
            <a:bodyPr lIns="50700" tIns="50700" rIns="50700" bIns="50700" rtlCol="0" anchor="ctr"/>
            <a:lstStyle/>
            <a:p>
              <a:pPr algn="ctr">
                <a:lnSpc>
                  <a:spcPts val="2800"/>
                </a:lnSpc>
              </a:pPr>
              <a:endParaRPr/>
            </a:p>
          </p:txBody>
        </p:sp>
      </p:grpSp>
      <p:sp>
        <p:nvSpPr>
          <p:cNvPr id="19" name="TextBox 19"/>
          <p:cNvSpPr txBox="1"/>
          <p:nvPr/>
        </p:nvSpPr>
        <p:spPr>
          <a:xfrm>
            <a:off x="1216047" y="3914099"/>
            <a:ext cx="6486827" cy="3388299"/>
          </a:xfrm>
          <a:prstGeom prst="rect">
            <a:avLst/>
          </a:prstGeom>
        </p:spPr>
        <p:txBody>
          <a:bodyPr lIns="0" tIns="0" rIns="0" bIns="0" rtlCol="0" anchor="t">
            <a:spAutoFit/>
          </a:bodyPr>
          <a:lstStyle/>
          <a:p>
            <a:pPr algn="l">
              <a:lnSpc>
                <a:spcPts val="3843"/>
              </a:lnSpc>
              <a:spcBef>
                <a:spcPct val="0"/>
              </a:spcBef>
            </a:pPr>
            <a:r>
              <a:rPr lang="en-US" sz="2745" b="1">
                <a:solidFill>
                  <a:srgbClr val="0E2F5F"/>
                </a:solidFill>
                <a:latin typeface="Public Sans Bold"/>
                <a:ea typeface="Public Sans Bold"/>
                <a:cs typeface="Public Sans Bold"/>
                <a:sym typeface="Public Sans Bold"/>
              </a:rPr>
              <a:t>Bao đóng của SI là:</a:t>
            </a:r>
          </a:p>
          <a:p>
            <a:pPr algn="l">
              <a:lnSpc>
                <a:spcPts val="3843"/>
              </a:lnSpc>
              <a:spcBef>
                <a:spcPct val="0"/>
              </a:spcBef>
            </a:pPr>
            <a:r>
              <a:rPr lang="en-US" sz="2745" b="1">
                <a:solidFill>
                  <a:srgbClr val="0E2F5F"/>
                </a:solidFill>
                <a:latin typeface="Public Sans Bold"/>
                <a:ea typeface="Public Sans Bold"/>
                <a:cs typeface="Public Sans Bold"/>
                <a:sym typeface="Public Sans Bold"/>
              </a:rPr>
              <a:t> SI → D → có D</a:t>
            </a:r>
          </a:p>
          <a:p>
            <a:pPr algn="l">
              <a:lnSpc>
                <a:spcPts val="3843"/>
              </a:lnSpc>
              <a:spcBef>
                <a:spcPct val="0"/>
              </a:spcBef>
            </a:pPr>
            <a:r>
              <a:rPr lang="en-US" sz="2745" b="1">
                <a:solidFill>
                  <a:srgbClr val="0E2F5F"/>
                </a:solidFill>
                <a:latin typeface="Public Sans Bold"/>
                <a:ea typeface="Public Sans Bold"/>
                <a:cs typeface="Public Sans Bold"/>
                <a:sym typeface="Public Sans Bold"/>
              </a:rPr>
              <a:t> SD → M → từ S, D → M</a:t>
            </a:r>
          </a:p>
          <a:p>
            <a:pPr algn="l">
              <a:lnSpc>
                <a:spcPts val="3843"/>
              </a:lnSpc>
              <a:spcBef>
                <a:spcPct val="0"/>
              </a:spcBef>
            </a:pPr>
            <a:r>
              <a:rPr lang="en-US" sz="2745" b="1">
                <a:solidFill>
                  <a:srgbClr val="0E2F5F"/>
                </a:solidFill>
                <a:latin typeface="Public Sans Bold"/>
                <a:ea typeface="Public Sans Bold"/>
                <a:cs typeface="Public Sans Bold"/>
                <a:sym typeface="Public Sans Bold"/>
              </a:rPr>
              <a:t>⇒ SI⁺ = {S, I, D, M} = toàn bộ thuộc tính</a:t>
            </a:r>
          </a:p>
          <a:p>
            <a:pPr algn="l">
              <a:lnSpc>
                <a:spcPts val="3843"/>
              </a:lnSpc>
              <a:spcBef>
                <a:spcPct val="0"/>
              </a:spcBef>
            </a:pPr>
            <a:endParaRPr lang="en-US" sz="2745" b="1">
              <a:solidFill>
                <a:srgbClr val="0E2F5F"/>
              </a:solidFill>
              <a:latin typeface="Public Sans Bold"/>
              <a:ea typeface="Public Sans Bold"/>
              <a:cs typeface="Public Sans Bold"/>
              <a:sym typeface="Public Sans Bold"/>
            </a:endParaRPr>
          </a:p>
          <a:p>
            <a:pPr algn="l">
              <a:lnSpc>
                <a:spcPts val="3843"/>
              </a:lnSpc>
              <a:spcBef>
                <a:spcPct val="0"/>
              </a:spcBef>
            </a:pPr>
            <a:r>
              <a:rPr lang="en-US" sz="2745" b="1">
                <a:solidFill>
                  <a:srgbClr val="0E2F5F"/>
                </a:solidFill>
                <a:latin typeface="Public Sans Bold"/>
                <a:ea typeface="Public Sans Bold"/>
                <a:cs typeface="Public Sans Bold"/>
                <a:sym typeface="Public Sans Bold"/>
              </a:rPr>
              <a:t> → SI là khóa của lược đồ</a:t>
            </a:r>
          </a:p>
          <a:p>
            <a:pPr algn="l">
              <a:lnSpc>
                <a:spcPts val="3843"/>
              </a:lnSpc>
              <a:spcBef>
                <a:spcPct val="0"/>
              </a:spcBef>
            </a:pPr>
            <a:endParaRPr lang="en-US" sz="2745" b="1">
              <a:solidFill>
                <a:srgbClr val="0E2F5F"/>
              </a:solidFill>
              <a:latin typeface="Public Sans Bold"/>
              <a:ea typeface="Public Sans Bold"/>
              <a:cs typeface="Public Sans Bold"/>
              <a:sym typeface="Public Sans Bold"/>
            </a:endParaRPr>
          </a:p>
        </p:txBody>
      </p:sp>
      <p:sp>
        <p:nvSpPr>
          <p:cNvPr id="20" name="AutoShape 20"/>
          <p:cNvSpPr/>
          <p:nvPr/>
        </p:nvSpPr>
        <p:spPr>
          <a:xfrm flipV="1">
            <a:off x="8384127" y="2904839"/>
            <a:ext cx="0" cy="3866757"/>
          </a:xfrm>
          <a:prstGeom prst="line">
            <a:avLst/>
          </a:prstGeom>
          <a:ln w="38100" cap="flat">
            <a:solidFill>
              <a:srgbClr val="000000"/>
            </a:solidFill>
            <a:prstDash val="solid"/>
            <a:headEnd type="none" w="sm" len="sm"/>
            <a:tailEnd type="none" w="sm" len="sm"/>
          </a:ln>
        </p:spPr>
      </p:sp>
      <p:grpSp>
        <p:nvGrpSpPr>
          <p:cNvPr id="21" name="Group 21"/>
          <p:cNvGrpSpPr/>
          <p:nvPr/>
        </p:nvGrpSpPr>
        <p:grpSpPr>
          <a:xfrm rot="5400000">
            <a:off x="10464971" y="1921150"/>
            <a:ext cx="5756612" cy="9591561"/>
            <a:chOff x="0" y="0"/>
            <a:chExt cx="1226735" cy="2043963"/>
          </a:xfrm>
        </p:grpSpPr>
        <p:sp>
          <p:nvSpPr>
            <p:cNvPr id="22" name="Freeform 22"/>
            <p:cNvSpPr/>
            <p:nvPr/>
          </p:nvSpPr>
          <p:spPr>
            <a:xfrm>
              <a:off x="0" y="0"/>
              <a:ext cx="1226735" cy="2043963"/>
            </a:xfrm>
            <a:custGeom>
              <a:avLst/>
              <a:gdLst/>
              <a:ahLst/>
              <a:cxnLst/>
              <a:rect l="l" t="t" r="r" b="b"/>
              <a:pathLst>
                <a:path w="1226735" h="2043963">
                  <a:moveTo>
                    <a:pt x="0" y="0"/>
                  </a:moveTo>
                  <a:lnTo>
                    <a:pt x="1226735" y="0"/>
                  </a:lnTo>
                  <a:lnTo>
                    <a:pt x="1226735" y="2043963"/>
                  </a:lnTo>
                  <a:lnTo>
                    <a:pt x="0" y="2043963"/>
                  </a:lnTo>
                  <a:close/>
                </a:path>
              </a:pathLst>
            </a:custGeom>
            <a:solidFill>
              <a:srgbClr val="E1EDFC"/>
            </a:solidFill>
          </p:spPr>
        </p:sp>
        <p:sp>
          <p:nvSpPr>
            <p:cNvPr id="23" name="TextBox 23"/>
            <p:cNvSpPr txBox="1"/>
            <p:nvPr/>
          </p:nvSpPr>
          <p:spPr>
            <a:xfrm>
              <a:off x="0" y="-57150"/>
              <a:ext cx="1226735" cy="2101113"/>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8547497" y="2904839"/>
            <a:ext cx="1877765" cy="580400"/>
          </a:xfrm>
          <a:custGeom>
            <a:avLst/>
            <a:gdLst/>
            <a:ahLst/>
            <a:cxnLst/>
            <a:rect l="l" t="t" r="r" b="b"/>
            <a:pathLst>
              <a:path w="1877765" h="580400">
                <a:moveTo>
                  <a:pt x="0" y="0"/>
                </a:moveTo>
                <a:lnTo>
                  <a:pt x="1877765" y="0"/>
                </a:lnTo>
                <a:lnTo>
                  <a:pt x="1877765" y="580400"/>
                </a:lnTo>
                <a:lnTo>
                  <a:pt x="0" y="580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5" name="Group 25"/>
          <p:cNvGrpSpPr/>
          <p:nvPr/>
        </p:nvGrpSpPr>
        <p:grpSpPr>
          <a:xfrm rot="5400000">
            <a:off x="3470413" y="4754854"/>
            <a:ext cx="1922903" cy="7815681"/>
            <a:chOff x="0" y="0"/>
            <a:chExt cx="367301" cy="1492903"/>
          </a:xfrm>
        </p:grpSpPr>
        <p:sp>
          <p:nvSpPr>
            <p:cNvPr id="26" name="Freeform 26"/>
            <p:cNvSpPr/>
            <p:nvPr/>
          </p:nvSpPr>
          <p:spPr>
            <a:xfrm>
              <a:off x="0" y="0"/>
              <a:ext cx="367301" cy="1492903"/>
            </a:xfrm>
            <a:custGeom>
              <a:avLst/>
              <a:gdLst/>
              <a:ahLst/>
              <a:cxnLst/>
              <a:rect l="l" t="t" r="r" b="b"/>
              <a:pathLst>
                <a:path w="367301" h="1492903">
                  <a:moveTo>
                    <a:pt x="0" y="0"/>
                  </a:moveTo>
                  <a:lnTo>
                    <a:pt x="367301" y="0"/>
                  </a:lnTo>
                  <a:lnTo>
                    <a:pt x="367301" y="1492903"/>
                  </a:lnTo>
                  <a:lnTo>
                    <a:pt x="0" y="1492903"/>
                  </a:lnTo>
                  <a:close/>
                </a:path>
              </a:pathLst>
            </a:custGeom>
            <a:solidFill>
              <a:srgbClr val="5188CC"/>
            </a:solidFill>
          </p:spPr>
        </p:sp>
        <p:sp>
          <p:nvSpPr>
            <p:cNvPr id="27" name="TextBox 27"/>
            <p:cNvSpPr txBox="1"/>
            <p:nvPr/>
          </p:nvSpPr>
          <p:spPr>
            <a:xfrm>
              <a:off x="0" y="-57150"/>
              <a:ext cx="367301" cy="1550053"/>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rot="-10800000">
            <a:off x="7309473" y="9035948"/>
            <a:ext cx="1414134" cy="705299"/>
          </a:xfrm>
          <a:custGeom>
            <a:avLst/>
            <a:gdLst/>
            <a:ahLst/>
            <a:cxnLst/>
            <a:rect l="l" t="t" r="r" b="b"/>
            <a:pathLst>
              <a:path w="1414134" h="705299">
                <a:moveTo>
                  <a:pt x="0" y="0"/>
                </a:moveTo>
                <a:lnTo>
                  <a:pt x="1414134" y="0"/>
                </a:lnTo>
                <a:lnTo>
                  <a:pt x="1414134" y="705299"/>
                </a:lnTo>
                <a:lnTo>
                  <a:pt x="0" y="705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TextBox 29"/>
          <p:cNvSpPr txBox="1"/>
          <p:nvPr/>
        </p:nvSpPr>
        <p:spPr>
          <a:xfrm>
            <a:off x="1598083" y="728350"/>
            <a:ext cx="1772047" cy="1318927"/>
          </a:xfrm>
          <a:prstGeom prst="rect">
            <a:avLst/>
          </a:prstGeom>
        </p:spPr>
        <p:txBody>
          <a:bodyPr lIns="0" tIns="0" rIns="0" bIns="0" rtlCol="0" anchor="t">
            <a:spAutoFit/>
          </a:bodyPr>
          <a:lstStyle/>
          <a:p>
            <a:pPr algn="just">
              <a:lnSpc>
                <a:spcPts val="10780"/>
              </a:lnSpc>
            </a:pPr>
            <a:r>
              <a:rPr lang="en-US" sz="7700" b="1">
                <a:solidFill>
                  <a:srgbClr val="0E2F5F"/>
                </a:solidFill>
                <a:latin typeface="Barlow Condensed Heavy"/>
                <a:ea typeface="Barlow Condensed Heavy"/>
                <a:cs typeface="Barlow Condensed Heavy"/>
                <a:sym typeface="Barlow Condensed Heavy"/>
              </a:rPr>
              <a:t>Bài 7</a:t>
            </a:r>
          </a:p>
        </p:txBody>
      </p:sp>
      <p:sp>
        <p:nvSpPr>
          <p:cNvPr id="30" name="TextBox 30"/>
          <p:cNvSpPr txBox="1"/>
          <p:nvPr/>
        </p:nvSpPr>
        <p:spPr>
          <a:xfrm>
            <a:off x="5347926" y="764680"/>
            <a:ext cx="5779112" cy="682522"/>
          </a:xfrm>
          <a:prstGeom prst="rect">
            <a:avLst/>
          </a:prstGeom>
        </p:spPr>
        <p:txBody>
          <a:bodyPr lIns="0" tIns="0" rIns="0" bIns="0" rtlCol="0" anchor="t">
            <a:spAutoFit/>
          </a:bodyPr>
          <a:lstStyle/>
          <a:p>
            <a:pPr algn="l">
              <a:lnSpc>
                <a:spcPts val="5428"/>
              </a:lnSpc>
              <a:spcBef>
                <a:spcPct val="0"/>
              </a:spcBef>
            </a:pPr>
            <a:r>
              <a:rPr lang="en-US" sz="3877" b="1">
                <a:solidFill>
                  <a:srgbClr val="0E2F5F"/>
                </a:solidFill>
                <a:latin typeface="Public Sans Bold"/>
                <a:ea typeface="Public Sans Bold"/>
                <a:cs typeface="Public Sans Bold"/>
                <a:sym typeface="Public Sans Bold"/>
              </a:rPr>
              <a:t>Kiểm Tra Dạng Chuẩn</a:t>
            </a:r>
          </a:p>
        </p:txBody>
      </p:sp>
      <p:sp>
        <p:nvSpPr>
          <p:cNvPr id="31" name="TextBox 31"/>
          <p:cNvSpPr txBox="1"/>
          <p:nvPr/>
        </p:nvSpPr>
        <p:spPr>
          <a:xfrm>
            <a:off x="5292281" y="1770584"/>
            <a:ext cx="5460846" cy="446341"/>
          </a:xfrm>
          <a:prstGeom prst="rect">
            <a:avLst/>
          </a:prstGeom>
        </p:spPr>
        <p:txBody>
          <a:bodyPr wrap="square" lIns="0" tIns="0" rIns="0" bIns="0" rtlCol="0" anchor="t">
            <a:spAutoFit/>
          </a:bodyPr>
          <a:lstStyle/>
          <a:p>
            <a:pPr algn="ctr">
              <a:lnSpc>
                <a:spcPts val="3780"/>
              </a:lnSpc>
              <a:spcBef>
                <a:spcPct val="0"/>
              </a:spcBef>
            </a:pPr>
            <a:r>
              <a:rPr lang="en-US" sz="2700" b="1" dirty="0">
                <a:solidFill>
                  <a:srgbClr val="0E2F5F"/>
                </a:solidFill>
                <a:latin typeface="Public Sans Bold"/>
                <a:ea typeface="Public Sans Bold"/>
                <a:cs typeface="Public Sans Bold"/>
                <a:sym typeface="Public Sans Bold"/>
              </a:rPr>
              <a:t> b) Q(S,D,I,M) F={SI→D;SD→M}</a:t>
            </a:r>
          </a:p>
        </p:txBody>
      </p:sp>
      <p:sp>
        <p:nvSpPr>
          <p:cNvPr id="32" name="TextBox 32"/>
          <p:cNvSpPr txBox="1"/>
          <p:nvPr/>
        </p:nvSpPr>
        <p:spPr>
          <a:xfrm>
            <a:off x="2524897" y="2935175"/>
            <a:ext cx="3190103" cy="468783"/>
          </a:xfrm>
          <a:prstGeom prst="rect">
            <a:avLst/>
          </a:prstGeom>
        </p:spPr>
        <p:txBody>
          <a:bodyPr wrap="square" lIns="0" tIns="0" rIns="0" bIns="0" rtlCol="0" anchor="t">
            <a:spAutoFit/>
          </a:bodyPr>
          <a:lstStyle/>
          <a:p>
            <a:pPr algn="ctr">
              <a:lnSpc>
                <a:spcPts val="3995"/>
              </a:lnSpc>
              <a:spcBef>
                <a:spcPct val="0"/>
              </a:spcBef>
            </a:pPr>
            <a:r>
              <a:rPr lang="en-US" sz="2853" b="1" dirty="0">
                <a:solidFill>
                  <a:srgbClr val="0E2F5F"/>
                </a:solidFill>
                <a:latin typeface="Public Sans Bold"/>
                <a:ea typeface="Public Sans Bold"/>
                <a:cs typeface="Public Sans Bold"/>
                <a:sym typeface="Public Sans Bold"/>
              </a:rPr>
              <a:t>B1: </a:t>
            </a:r>
            <a:r>
              <a:rPr lang="en-US" sz="2853" b="1" dirty="0" err="1">
                <a:solidFill>
                  <a:srgbClr val="0E2F5F"/>
                </a:solidFill>
                <a:latin typeface="Public Sans Bold"/>
                <a:ea typeface="Public Sans Bold"/>
                <a:cs typeface="Public Sans Bold"/>
                <a:sym typeface="Public Sans Bold"/>
              </a:rPr>
              <a:t>Xác</a:t>
            </a:r>
            <a:r>
              <a:rPr lang="en-US" sz="2853" b="1" dirty="0">
                <a:solidFill>
                  <a:srgbClr val="0E2F5F"/>
                </a:solidFill>
                <a:latin typeface="Public Sans Bold"/>
                <a:ea typeface="Public Sans Bold"/>
                <a:cs typeface="Public Sans Bold"/>
                <a:sym typeface="Public Sans Bold"/>
              </a:rPr>
              <a:t> </a:t>
            </a:r>
            <a:r>
              <a:rPr lang="en-US" sz="2853" b="1" dirty="0" err="1">
                <a:solidFill>
                  <a:srgbClr val="0E2F5F"/>
                </a:solidFill>
                <a:latin typeface="Public Sans Bold"/>
                <a:ea typeface="Public Sans Bold"/>
                <a:cs typeface="Public Sans Bold"/>
                <a:sym typeface="Public Sans Bold"/>
              </a:rPr>
              <a:t>định</a:t>
            </a:r>
            <a:r>
              <a:rPr lang="en-US" sz="2853" b="1" dirty="0">
                <a:solidFill>
                  <a:srgbClr val="0E2F5F"/>
                </a:solidFill>
                <a:latin typeface="Public Sans Bold"/>
                <a:ea typeface="Public Sans Bold"/>
                <a:cs typeface="Public Sans Bold"/>
                <a:sym typeface="Public Sans Bold"/>
              </a:rPr>
              <a:t> </a:t>
            </a:r>
            <a:r>
              <a:rPr lang="en-US" sz="2853" b="1" dirty="0" err="1">
                <a:solidFill>
                  <a:srgbClr val="0E2F5F"/>
                </a:solidFill>
                <a:latin typeface="Public Sans Bold"/>
                <a:ea typeface="Public Sans Bold"/>
                <a:cs typeface="Public Sans Bold"/>
                <a:sym typeface="Public Sans Bold"/>
              </a:rPr>
              <a:t>khóa</a:t>
            </a:r>
            <a:endParaRPr lang="en-US" sz="2853" b="1" dirty="0">
              <a:solidFill>
                <a:srgbClr val="0E2F5F"/>
              </a:solidFill>
              <a:latin typeface="Public Sans Bold"/>
              <a:ea typeface="Public Sans Bold"/>
              <a:cs typeface="Public Sans Bold"/>
              <a:sym typeface="Public Sans Bold"/>
            </a:endParaRPr>
          </a:p>
        </p:txBody>
      </p:sp>
      <p:sp>
        <p:nvSpPr>
          <p:cNvPr id="33" name="TextBox 33"/>
          <p:cNvSpPr txBox="1"/>
          <p:nvPr/>
        </p:nvSpPr>
        <p:spPr>
          <a:xfrm>
            <a:off x="13786380" y="1289889"/>
            <a:ext cx="3907185" cy="537845"/>
          </a:xfrm>
          <a:prstGeom prst="rect">
            <a:avLst/>
          </a:prstGeom>
        </p:spPr>
        <p:txBody>
          <a:bodyPr lIns="0" tIns="0" rIns="0" bIns="0" rtlCol="0" anchor="t">
            <a:spAutoFit/>
          </a:bodyPr>
          <a:lstStyle/>
          <a:p>
            <a:pPr algn="ctr">
              <a:lnSpc>
                <a:spcPts val="4480"/>
              </a:lnSpc>
            </a:pPr>
            <a:r>
              <a:rPr lang="en-US" sz="3200" b="1">
                <a:solidFill>
                  <a:srgbClr val="0E2F5F"/>
                </a:solidFill>
                <a:latin typeface="Merriweather 36pt Ultra-Bold"/>
                <a:ea typeface="Merriweather 36pt Ultra-Bold"/>
                <a:cs typeface="Merriweather 36pt Ultra-Bold"/>
                <a:sym typeface="Merriweather 36pt Ultra-Bold"/>
              </a:rPr>
              <a:t>Nguyễn Trung Kiên</a:t>
            </a:r>
          </a:p>
        </p:txBody>
      </p:sp>
      <p:sp>
        <p:nvSpPr>
          <p:cNvPr id="34" name="TextBox 34"/>
          <p:cNvSpPr txBox="1"/>
          <p:nvPr/>
        </p:nvSpPr>
        <p:spPr>
          <a:xfrm>
            <a:off x="922865" y="2178252"/>
            <a:ext cx="3560394" cy="397738"/>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0E2F5F"/>
                </a:solidFill>
                <a:latin typeface="Public Sans Bold"/>
                <a:ea typeface="Public Sans Bold"/>
                <a:cs typeface="Public Sans Bold"/>
                <a:sym typeface="Public Sans Bold"/>
              </a:rPr>
              <a:t>(</a:t>
            </a:r>
            <a:r>
              <a:rPr lang="en-US" sz="2400" b="1" dirty="0" err="1">
                <a:solidFill>
                  <a:srgbClr val="0E2F5F"/>
                </a:solidFill>
                <a:latin typeface="Public Sans Bold"/>
                <a:ea typeface="Public Sans Bold"/>
                <a:cs typeface="Public Sans Bold"/>
                <a:sym typeface="Public Sans Bold"/>
              </a:rPr>
              <a:t>Phần</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bài</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tập</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tổng</a:t>
            </a:r>
            <a:r>
              <a:rPr lang="en-US" sz="2400" b="1" dirty="0">
                <a:solidFill>
                  <a:srgbClr val="0E2F5F"/>
                </a:solidFill>
                <a:latin typeface="Public Sans Bold"/>
                <a:ea typeface="Public Sans Bold"/>
                <a:cs typeface="Public Sans Bold"/>
                <a:sym typeface="Public Sans Bold"/>
              </a:rPr>
              <a:t> </a:t>
            </a:r>
            <a:r>
              <a:rPr lang="en-US" sz="2400" b="1" dirty="0" err="1">
                <a:solidFill>
                  <a:srgbClr val="0E2F5F"/>
                </a:solidFill>
                <a:latin typeface="Public Sans Bold"/>
                <a:ea typeface="Public Sans Bold"/>
                <a:cs typeface="Public Sans Bold"/>
                <a:sym typeface="Public Sans Bold"/>
              </a:rPr>
              <a:t>hợp</a:t>
            </a:r>
            <a:r>
              <a:rPr lang="en-US" sz="2400" b="1" dirty="0">
                <a:solidFill>
                  <a:srgbClr val="0E2F5F"/>
                </a:solidFill>
                <a:latin typeface="Public Sans Bold"/>
                <a:ea typeface="Public Sans Bold"/>
                <a:cs typeface="Public Sans Bold"/>
                <a:sym typeface="Public Sans Bold"/>
              </a:rPr>
              <a:t>)</a:t>
            </a:r>
          </a:p>
        </p:txBody>
      </p:sp>
      <p:sp>
        <p:nvSpPr>
          <p:cNvPr id="35" name="TextBox 35"/>
          <p:cNvSpPr txBox="1"/>
          <p:nvPr/>
        </p:nvSpPr>
        <p:spPr>
          <a:xfrm>
            <a:off x="10753127" y="2899596"/>
            <a:ext cx="4905414" cy="445635"/>
          </a:xfrm>
          <a:prstGeom prst="rect">
            <a:avLst/>
          </a:prstGeom>
        </p:spPr>
        <p:txBody>
          <a:bodyPr wrap="square" lIns="0" tIns="0" rIns="0" bIns="0" rtlCol="0" anchor="t">
            <a:spAutoFit/>
          </a:bodyPr>
          <a:lstStyle/>
          <a:p>
            <a:pPr algn="ctr">
              <a:lnSpc>
                <a:spcPts val="3806"/>
              </a:lnSpc>
              <a:spcBef>
                <a:spcPct val="0"/>
              </a:spcBef>
            </a:pPr>
            <a:r>
              <a:rPr lang="en-US" sz="2719" b="1" dirty="0">
                <a:solidFill>
                  <a:srgbClr val="0E2F5F"/>
                </a:solidFill>
                <a:latin typeface="Public Sans Bold"/>
                <a:ea typeface="Public Sans Bold"/>
                <a:cs typeface="Public Sans Bold"/>
                <a:sym typeface="Public Sans Bold"/>
              </a:rPr>
              <a:t>B2: </a:t>
            </a:r>
            <a:r>
              <a:rPr lang="en-US" sz="2719" b="1" dirty="0" err="1">
                <a:solidFill>
                  <a:srgbClr val="0E2F5F"/>
                </a:solidFill>
                <a:latin typeface="Public Sans Bold"/>
                <a:ea typeface="Public Sans Bold"/>
                <a:cs typeface="Public Sans Bold"/>
                <a:sym typeface="Public Sans Bold"/>
              </a:rPr>
              <a:t>Kiểm</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tra</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các</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dạng</a:t>
            </a:r>
            <a:r>
              <a:rPr lang="en-US" sz="2719" b="1" dirty="0">
                <a:solidFill>
                  <a:srgbClr val="0E2F5F"/>
                </a:solidFill>
                <a:latin typeface="Public Sans Bold"/>
                <a:ea typeface="Public Sans Bold"/>
                <a:cs typeface="Public Sans Bold"/>
                <a:sym typeface="Public Sans Bold"/>
              </a:rPr>
              <a:t> </a:t>
            </a:r>
            <a:r>
              <a:rPr lang="en-US" sz="2719" b="1" dirty="0" err="1">
                <a:solidFill>
                  <a:srgbClr val="0E2F5F"/>
                </a:solidFill>
                <a:latin typeface="Public Sans Bold"/>
                <a:ea typeface="Public Sans Bold"/>
                <a:cs typeface="Public Sans Bold"/>
                <a:sym typeface="Public Sans Bold"/>
              </a:rPr>
              <a:t>chuẩn</a:t>
            </a:r>
            <a:endParaRPr lang="en-US" sz="2719" b="1" dirty="0">
              <a:solidFill>
                <a:srgbClr val="0E2F5F"/>
              </a:solidFill>
              <a:latin typeface="Public Sans Bold"/>
              <a:ea typeface="Public Sans Bold"/>
              <a:cs typeface="Public Sans Bold"/>
              <a:sym typeface="Public Sans Bold"/>
            </a:endParaRPr>
          </a:p>
        </p:txBody>
      </p:sp>
      <p:sp>
        <p:nvSpPr>
          <p:cNvPr id="36" name="TextBox 36"/>
          <p:cNvSpPr txBox="1"/>
          <p:nvPr/>
        </p:nvSpPr>
        <p:spPr>
          <a:xfrm>
            <a:off x="8752182" y="3895049"/>
            <a:ext cx="9239340" cy="5649152"/>
          </a:xfrm>
          <a:prstGeom prst="rect">
            <a:avLst/>
          </a:prstGeom>
        </p:spPr>
        <p:txBody>
          <a:bodyPr lIns="0" tIns="0" rIns="0" bIns="0" rtlCol="0" anchor="t">
            <a:spAutoFit/>
          </a:bodyPr>
          <a:lstStyle/>
          <a:p>
            <a:pPr algn="l">
              <a:lnSpc>
                <a:spcPts val="4119"/>
              </a:lnSpc>
            </a:pPr>
            <a:r>
              <a:rPr lang="en-US" sz="2942" b="1">
                <a:solidFill>
                  <a:srgbClr val="0E2F5F"/>
                </a:solidFill>
                <a:latin typeface="Public Sans Bold"/>
                <a:ea typeface="Public Sans Bold"/>
                <a:cs typeface="Public Sans Bold"/>
                <a:sym typeface="Public Sans Bold"/>
              </a:rPr>
              <a:t>1.Kiểm tra 1NF</a:t>
            </a:r>
          </a:p>
          <a:p>
            <a:pPr algn="l">
              <a:lnSpc>
                <a:spcPts val="3979"/>
              </a:lnSpc>
              <a:spcBef>
                <a:spcPct val="0"/>
              </a:spcBef>
            </a:pPr>
            <a:r>
              <a:rPr lang="en-US" sz="2842" b="1">
                <a:solidFill>
                  <a:srgbClr val="0E2F5F"/>
                </a:solidFill>
                <a:latin typeface="Public Sans Bold"/>
                <a:ea typeface="Public Sans Bold"/>
                <a:cs typeface="Public Sans Bold"/>
                <a:sym typeface="Public Sans Bold"/>
              </a:rPr>
              <a:t>Giả sử tất cả thuộc tính là nguyên tố ⇒ lược đồ ở 1NF</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2. Kiểm tra 2NF:</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Khóa là SI</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Không có phụ thuộc bộ phận nào từ S hoặc I ⇒thỏa mãn 2NF</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3. Kiểm tra 3NF:</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SI → D: SI là khóa ⇒ thỏa mãn</a:t>
            </a:r>
          </a:p>
          <a:p>
            <a:pPr algn="l">
              <a:lnSpc>
                <a:spcPts val="4119"/>
              </a:lnSpc>
              <a:spcBef>
                <a:spcPct val="0"/>
              </a:spcBef>
            </a:pPr>
            <a:r>
              <a:rPr lang="en-US" sz="2942" b="1">
                <a:solidFill>
                  <a:srgbClr val="0E2F5F"/>
                </a:solidFill>
                <a:latin typeface="Public Sans Bold"/>
                <a:ea typeface="Public Sans Bold"/>
                <a:cs typeface="Public Sans Bold"/>
                <a:sym typeface="Public Sans Bold"/>
              </a:rPr>
              <a:t>SD → M: SD không là khóa nhưng M là thuộc tính không khóa ⇒ thỏa mãn</a:t>
            </a:r>
          </a:p>
          <a:p>
            <a:pPr algn="l">
              <a:lnSpc>
                <a:spcPts val="4119"/>
              </a:lnSpc>
              <a:spcBef>
                <a:spcPct val="0"/>
              </a:spcBef>
            </a:pPr>
            <a:endParaRPr lang="en-US" sz="2942" b="1">
              <a:solidFill>
                <a:srgbClr val="0E2F5F"/>
              </a:solidFill>
              <a:latin typeface="Public Sans Bold"/>
              <a:ea typeface="Public Sans Bold"/>
              <a:cs typeface="Public Sans Bold"/>
              <a:sym typeface="Public Sans Bold"/>
            </a:endParaRPr>
          </a:p>
        </p:txBody>
      </p:sp>
      <p:sp>
        <p:nvSpPr>
          <p:cNvPr id="37" name="TextBox 37"/>
          <p:cNvSpPr txBox="1"/>
          <p:nvPr/>
        </p:nvSpPr>
        <p:spPr>
          <a:xfrm>
            <a:off x="524024" y="7905029"/>
            <a:ext cx="7815681" cy="1481632"/>
          </a:xfrm>
          <a:prstGeom prst="rect">
            <a:avLst/>
          </a:prstGeom>
        </p:spPr>
        <p:txBody>
          <a:bodyPr lIns="0" tIns="0" rIns="0" bIns="0" rtlCol="0" anchor="t">
            <a:spAutoFit/>
          </a:bodyPr>
          <a:lstStyle/>
          <a:p>
            <a:pPr algn="ctr">
              <a:lnSpc>
                <a:spcPts val="3904"/>
              </a:lnSpc>
              <a:spcBef>
                <a:spcPct val="0"/>
              </a:spcBef>
            </a:pPr>
            <a:r>
              <a:rPr lang="en-US" sz="2789" b="1">
                <a:solidFill>
                  <a:srgbClr val="000000"/>
                </a:solidFill>
                <a:latin typeface="Public Sans Bold"/>
                <a:ea typeface="Public Sans Bold"/>
                <a:cs typeface="Public Sans Bold"/>
                <a:sym typeface="Public Sans Bold"/>
              </a:rPr>
              <a:t> Kết luận: Lược đồ Q(S, D, I, M) với </a:t>
            </a:r>
          </a:p>
          <a:p>
            <a:pPr algn="ctr">
              <a:lnSpc>
                <a:spcPts val="3904"/>
              </a:lnSpc>
              <a:spcBef>
                <a:spcPct val="0"/>
              </a:spcBef>
            </a:pPr>
            <a:r>
              <a:rPr lang="en-US" sz="2789" b="1">
                <a:solidFill>
                  <a:srgbClr val="000000"/>
                </a:solidFill>
                <a:latin typeface="Public Sans Bold"/>
                <a:ea typeface="Public Sans Bold"/>
                <a:cs typeface="Public Sans Bold"/>
                <a:sym typeface="Public Sans Bold"/>
              </a:rPr>
              <a:t>F = { SI → D ; SD → M }</a:t>
            </a:r>
          </a:p>
          <a:p>
            <a:pPr algn="ctr">
              <a:lnSpc>
                <a:spcPts val="3904"/>
              </a:lnSpc>
              <a:spcBef>
                <a:spcPct val="0"/>
              </a:spcBef>
            </a:pPr>
            <a:r>
              <a:rPr lang="en-US" sz="2789" b="1">
                <a:solidFill>
                  <a:srgbClr val="000000"/>
                </a:solidFill>
                <a:latin typeface="Public Sans Bold"/>
                <a:ea typeface="Public Sans Bold"/>
                <a:cs typeface="Public Sans Bold"/>
                <a:sym typeface="Public Sans Bold"/>
              </a:rPr>
              <a:t> → Đang ở dạng chuẩn 3NF</a:t>
            </a:r>
          </a:p>
        </p:txBody>
      </p:sp>
      <p:sp>
        <p:nvSpPr>
          <p:cNvPr id="38" name="Freeform 38"/>
          <p:cNvSpPr/>
          <p:nvPr/>
        </p:nvSpPr>
        <p:spPr>
          <a:xfrm>
            <a:off x="7309473" y="6066297"/>
            <a:ext cx="1414134" cy="705299"/>
          </a:xfrm>
          <a:custGeom>
            <a:avLst/>
            <a:gdLst/>
            <a:ahLst/>
            <a:cxnLst/>
            <a:rect l="l" t="t" r="r" b="b"/>
            <a:pathLst>
              <a:path w="1414134" h="705299">
                <a:moveTo>
                  <a:pt x="0" y="0"/>
                </a:moveTo>
                <a:lnTo>
                  <a:pt x="1414134" y="0"/>
                </a:lnTo>
                <a:lnTo>
                  <a:pt x="1414134" y="705299"/>
                </a:lnTo>
                <a:lnTo>
                  <a:pt x="0" y="705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sp>
        <p:nvSpPr>
          <p:cNvPr id="2" name="Freeform 2"/>
          <p:cNvSpPr/>
          <p:nvPr/>
        </p:nvSpPr>
        <p:spPr>
          <a:xfrm>
            <a:off x="9780466" y="1028700"/>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66923" y="8995453"/>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5563151" y="8196268"/>
            <a:ext cx="3508569" cy="3508569"/>
          </a:xfrm>
          <a:custGeom>
            <a:avLst/>
            <a:gdLst/>
            <a:ahLst/>
            <a:cxnLst/>
            <a:rect l="l" t="t" r="r" b="b"/>
            <a:pathLst>
              <a:path w="3508569" h="3508569">
                <a:moveTo>
                  <a:pt x="0" y="0"/>
                </a:moveTo>
                <a:lnTo>
                  <a:pt x="3508569" y="0"/>
                </a:lnTo>
                <a:lnTo>
                  <a:pt x="3508569" y="3508569"/>
                </a:lnTo>
                <a:lnTo>
                  <a:pt x="0" y="3508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235677" y="1718544"/>
            <a:ext cx="12531659" cy="8232009"/>
            <a:chOff x="0" y="0"/>
            <a:chExt cx="3300519" cy="2168101"/>
          </a:xfrm>
        </p:grpSpPr>
        <p:sp>
          <p:nvSpPr>
            <p:cNvPr id="6" name="Freeform 6"/>
            <p:cNvSpPr/>
            <p:nvPr/>
          </p:nvSpPr>
          <p:spPr>
            <a:xfrm>
              <a:off x="0" y="0"/>
              <a:ext cx="3300519" cy="2168101"/>
            </a:xfrm>
            <a:custGeom>
              <a:avLst/>
              <a:gdLst/>
              <a:ahLst/>
              <a:cxnLst/>
              <a:rect l="l" t="t" r="r" b="b"/>
              <a:pathLst>
                <a:path w="3300519" h="2168101">
                  <a:moveTo>
                    <a:pt x="0" y="0"/>
                  </a:moveTo>
                  <a:lnTo>
                    <a:pt x="3300519" y="0"/>
                  </a:lnTo>
                  <a:lnTo>
                    <a:pt x="3300519" y="2168101"/>
                  </a:lnTo>
                  <a:lnTo>
                    <a:pt x="0" y="2168101"/>
                  </a:lnTo>
                  <a:close/>
                </a:path>
              </a:pathLst>
            </a:custGeom>
            <a:solidFill>
              <a:srgbClr val="FFFFFF"/>
            </a:solidFill>
          </p:spPr>
        </p:sp>
        <p:sp>
          <p:nvSpPr>
            <p:cNvPr id="7" name="TextBox 7"/>
            <p:cNvSpPr txBox="1"/>
            <p:nvPr/>
          </p:nvSpPr>
          <p:spPr>
            <a:xfrm>
              <a:off x="0" y="-57150"/>
              <a:ext cx="3300519" cy="222525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04258" y="-240980"/>
            <a:ext cx="15866645" cy="1693795"/>
            <a:chOff x="0" y="0"/>
            <a:chExt cx="4178869" cy="446102"/>
          </a:xfrm>
        </p:grpSpPr>
        <p:sp>
          <p:nvSpPr>
            <p:cNvPr id="9" name="Freeform 9"/>
            <p:cNvSpPr/>
            <p:nvPr/>
          </p:nvSpPr>
          <p:spPr>
            <a:xfrm>
              <a:off x="0" y="0"/>
              <a:ext cx="4178869" cy="446102"/>
            </a:xfrm>
            <a:custGeom>
              <a:avLst/>
              <a:gdLst/>
              <a:ahLst/>
              <a:cxnLst/>
              <a:rect l="l" t="t" r="r" b="b"/>
              <a:pathLst>
                <a:path w="4178869" h="446102">
                  <a:moveTo>
                    <a:pt x="24885" y="0"/>
                  </a:moveTo>
                  <a:lnTo>
                    <a:pt x="4153984" y="0"/>
                  </a:lnTo>
                  <a:cubicBezTo>
                    <a:pt x="4167728" y="0"/>
                    <a:pt x="4178869" y="11141"/>
                    <a:pt x="4178869" y="24885"/>
                  </a:cubicBezTo>
                  <a:lnTo>
                    <a:pt x="4178869" y="421218"/>
                  </a:lnTo>
                  <a:cubicBezTo>
                    <a:pt x="4178869" y="434961"/>
                    <a:pt x="4167728" y="446102"/>
                    <a:pt x="4153984" y="446102"/>
                  </a:cubicBezTo>
                  <a:lnTo>
                    <a:pt x="24885" y="446102"/>
                  </a:lnTo>
                  <a:cubicBezTo>
                    <a:pt x="11141" y="446102"/>
                    <a:pt x="0" y="434961"/>
                    <a:pt x="0" y="421218"/>
                  </a:cubicBezTo>
                  <a:lnTo>
                    <a:pt x="0" y="24885"/>
                  </a:lnTo>
                  <a:cubicBezTo>
                    <a:pt x="0" y="11141"/>
                    <a:pt x="11141" y="0"/>
                    <a:pt x="24885" y="0"/>
                  </a:cubicBezTo>
                  <a:close/>
                </a:path>
              </a:pathLst>
            </a:custGeom>
            <a:solidFill>
              <a:srgbClr val="FFFFFF"/>
            </a:solidFill>
          </p:spPr>
        </p:sp>
        <p:sp>
          <p:nvSpPr>
            <p:cNvPr id="10" name="TextBox 10"/>
            <p:cNvSpPr txBox="1"/>
            <p:nvPr/>
          </p:nvSpPr>
          <p:spPr>
            <a:xfrm>
              <a:off x="0" y="-57150"/>
              <a:ext cx="4178869" cy="503252"/>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74218" y="135509"/>
            <a:ext cx="15388934" cy="893191"/>
          </a:xfrm>
          <a:prstGeom prst="rect">
            <a:avLst/>
          </a:prstGeom>
        </p:spPr>
        <p:txBody>
          <a:bodyPr lIns="0" tIns="0" rIns="0" bIns="0" rtlCol="0" anchor="t">
            <a:spAutoFit/>
          </a:bodyPr>
          <a:lstStyle/>
          <a:p>
            <a:pPr algn="l">
              <a:lnSpc>
                <a:spcPts val="7112"/>
              </a:lnSpc>
            </a:pPr>
            <a:r>
              <a:rPr lang="en-US" sz="5600" b="1">
                <a:solidFill>
                  <a:srgbClr val="0E2F5F"/>
                </a:solidFill>
                <a:latin typeface="Public Sans Heavy"/>
                <a:ea typeface="Public Sans Heavy"/>
                <a:cs typeface="Public Sans Heavy"/>
                <a:sym typeface="Public Sans Heavy"/>
              </a:rPr>
              <a:t>Bài tập tổng hợp 7: Kiểm tra dạng chuẩn</a:t>
            </a:r>
          </a:p>
        </p:txBody>
      </p:sp>
      <p:sp>
        <p:nvSpPr>
          <p:cNvPr id="12" name="Freeform 12"/>
          <p:cNvSpPr/>
          <p:nvPr/>
        </p:nvSpPr>
        <p:spPr>
          <a:xfrm>
            <a:off x="16503649" y="1368474"/>
            <a:ext cx="1511301" cy="1511301"/>
          </a:xfrm>
          <a:custGeom>
            <a:avLst/>
            <a:gdLst/>
            <a:ahLst/>
            <a:cxnLst/>
            <a:rect l="l" t="t" r="r" b="b"/>
            <a:pathLst>
              <a:path w="1511301" h="1511301">
                <a:moveTo>
                  <a:pt x="0" y="0"/>
                </a:moveTo>
                <a:lnTo>
                  <a:pt x="1511302" y="0"/>
                </a:lnTo>
                <a:lnTo>
                  <a:pt x="1511302" y="1511301"/>
                </a:lnTo>
                <a:lnTo>
                  <a:pt x="0" y="1511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5478024" y="1871345"/>
            <a:ext cx="12289313" cy="8415655"/>
          </a:xfrm>
          <a:prstGeom prst="rect">
            <a:avLst/>
          </a:prstGeom>
        </p:spPr>
        <p:txBody>
          <a:bodyPr lIns="0" tIns="0" rIns="0" bIns="0" rtlCol="0" anchor="t">
            <a:spAutoFit/>
          </a:bodyPr>
          <a:lstStyle/>
          <a:p>
            <a:pPr algn="l">
              <a:lnSpc>
                <a:spcPts val="3919"/>
              </a:lnSpc>
            </a:pPr>
            <a:r>
              <a:rPr lang="en-US" sz="2799" b="1">
                <a:solidFill>
                  <a:srgbClr val="000000"/>
                </a:solidFill>
                <a:latin typeface="Public Sans Bold"/>
                <a:ea typeface="Public Sans Bold"/>
                <a:cs typeface="Public Sans Bold"/>
                <a:sym typeface="Public Sans Bold"/>
              </a:rPr>
              <a:t>Bước 1: Xác định khóa</a:t>
            </a:r>
          </a:p>
          <a:p>
            <a:pPr algn="l">
              <a:lnSpc>
                <a:spcPts val="3919"/>
              </a:lnSpc>
              <a:spcBef>
                <a:spcPct val="0"/>
              </a:spcBef>
            </a:pPr>
            <a:r>
              <a:rPr lang="en-US" sz="2799">
                <a:solidFill>
                  <a:srgbClr val="000000"/>
                </a:solidFill>
                <a:latin typeface="Public Sans"/>
                <a:ea typeface="Public Sans"/>
                <a:cs typeface="Public Sans"/>
                <a:sym typeface="Public Sans"/>
              </a:rPr>
              <a:t>N, G, P → M</a:t>
            </a:r>
          </a:p>
          <a:p>
            <a:pPr algn="l">
              <a:lnSpc>
                <a:spcPts val="3919"/>
              </a:lnSpc>
              <a:spcBef>
                <a:spcPct val="0"/>
              </a:spcBef>
            </a:pPr>
            <a:r>
              <a:rPr lang="en-US" sz="2799">
                <a:solidFill>
                  <a:srgbClr val="000000"/>
                </a:solidFill>
                <a:latin typeface="Public Sans"/>
                <a:ea typeface="Public Sans"/>
                <a:cs typeface="Public Sans"/>
                <a:sym typeface="Public Sans"/>
              </a:rPr>
              <a:t>M → GV</a:t>
            </a:r>
          </a:p>
          <a:p>
            <a:pPr algn="l">
              <a:lnSpc>
                <a:spcPts val="3919"/>
              </a:lnSpc>
              <a:spcBef>
                <a:spcPct val="0"/>
              </a:spcBef>
            </a:pPr>
            <a:r>
              <a:rPr lang="en-US" sz="2799">
                <a:solidFill>
                  <a:srgbClr val="000000"/>
                </a:solidFill>
                <a:latin typeface="Public Sans"/>
                <a:ea typeface="Public Sans"/>
                <a:cs typeface="Public Sans"/>
                <a:sym typeface="Public Sans"/>
              </a:rPr>
              <a:t>→ {N, G, P}⁺ = {N, G, P, M, GV}</a:t>
            </a:r>
          </a:p>
          <a:p>
            <a:pPr algn="l">
              <a:lnSpc>
                <a:spcPts val="3919"/>
              </a:lnSpc>
              <a:spcBef>
                <a:spcPct val="0"/>
              </a:spcBef>
            </a:pPr>
            <a:r>
              <a:rPr lang="en-US" sz="2799">
                <a:solidFill>
                  <a:srgbClr val="000000"/>
                </a:solidFill>
                <a:latin typeface="Public Sans"/>
                <a:ea typeface="Public Sans"/>
                <a:cs typeface="Public Sans"/>
                <a:sym typeface="Public Sans"/>
              </a:rPr>
              <a:t>⇒ {N, G, P} là khóa </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Bước 2: Kiểm tra các dạng chuẩn</a:t>
            </a:r>
          </a:p>
          <a:p>
            <a:pPr marL="604519" lvl="1" indent="-302260" algn="l">
              <a:lnSpc>
                <a:spcPts val="3919"/>
              </a:lnSpc>
              <a:spcBef>
                <a:spcPct val="0"/>
              </a:spcBef>
              <a:buFont typeface="Arial"/>
              <a:buChar char="•"/>
            </a:pPr>
            <a:r>
              <a:rPr lang="en-US" sz="2799">
                <a:solidFill>
                  <a:srgbClr val="000000"/>
                </a:solidFill>
                <a:latin typeface="Public Sans"/>
                <a:ea typeface="Public Sans"/>
                <a:cs typeface="Public Sans"/>
                <a:sym typeface="Public Sans"/>
              </a:rPr>
              <a:t>Xét 1NF: Q ở dạng 1NF vì các thuộc tính đều mang giá trị nguyên tố </a:t>
            </a:r>
          </a:p>
          <a:p>
            <a:pPr marL="604519" lvl="1" indent="-302260" algn="l">
              <a:lnSpc>
                <a:spcPts val="3919"/>
              </a:lnSpc>
              <a:spcBef>
                <a:spcPct val="0"/>
              </a:spcBef>
              <a:buFont typeface="Arial"/>
              <a:buChar char="•"/>
            </a:pPr>
            <a:r>
              <a:rPr lang="en-US" sz="2799">
                <a:solidFill>
                  <a:srgbClr val="000000"/>
                </a:solidFill>
                <a:latin typeface="Public Sans"/>
                <a:ea typeface="Public Sans"/>
                <a:cs typeface="Public Sans"/>
                <a:sym typeface="Public Sans"/>
              </a:rPr>
              <a:t>Xét 2NF:</a:t>
            </a:r>
          </a:p>
          <a:p>
            <a:pPr algn="l">
              <a:lnSpc>
                <a:spcPts val="3919"/>
              </a:lnSpc>
              <a:spcBef>
                <a:spcPct val="0"/>
              </a:spcBef>
            </a:pPr>
            <a:r>
              <a:rPr lang="en-US" sz="2799">
                <a:solidFill>
                  <a:srgbClr val="000000"/>
                </a:solidFill>
                <a:latin typeface="Public Sans"/>
                <a:ea typeface="Public Sans"/>
                <a:cs typeface="Public Sans"/>
                <a:sym typeface="Public Sans"/>
              </a:rPr>
              <a:t>M phụ thuộc hoàn toàn vào N, G, P</a:t>
            </a:r>
          </a:p>
          <a:p>
            <a:pPr algn="l">
              <a:lnSpc>
                <a:spcPts val="3919"/>
              </a:lnSpc>
              <a:spcBef>
                <a:spcPct val="0"/>
              </a:spcBef>
            </a:pPr>
            <a:r>
              <a:rPr lang="en-US" sz="2799">
                <a:solidFill>
                  <a:srgbClr val="000000"/>
                </a:solidFill>
                <a:latin typeface="Public Sans"/>
                <a:ea typeface="Public Sans"/>
                <a:cs typeface="Public Sans"/>
                <a:sym typeface="Public Sans"/>
              </a:rPr>
              <a:t>GV phụ thuộc vào M, mà M là thuộc tính không phải khóa, tức là GV phụ thuộc bắc cầu, gián tiếp vào khóa chính</a:t>
            </a:r>
          </a:p>
          <a:p>
            <a:pPr algn="l">
              <a:lnSpc>
                <a:spcPts val="3919"/>
              </a:lnSpc>
              <a:spcBef>
                <a:spcPct val="0"/>
              </a:spcBef>
            </a:pPr>
            <a:r>
              <a:rPr lang="en-US" sz="2799">
                <a:solidFill>
                  <a:srgbClr val="000000"/>
                </a:solidFill>
                <a:latin typeface="Public Sans"/>
                <a:ea typeface="Public Sans"/>
                <a:cs typeface="Public Sans"/>
                <a:sym typeface="Public Sans"/>
              </a:rPr>
              <a:t>→ Vẫn đạt 2NF, vì không có thuộc tính phụ thuộc một phần vào khóa chính</a:t>
            </a:r>
          </a:p>
          <a:p>
            <a:pPr marL="604519" lvl="1" indent="-302260" algn="l">
              <a:lnSpc>
                <a:spcPts val="3919"/>
              </a:lnSpc>
              <a:spcBef>
                <a:spcPct val="0"/>
              </a:spcBef>
              <a:buFont typeface="Arial"/>
              <a:buChar char="•"/>
            </a:pPr>
            <a:r>
              <a:rPr lang="en-US" sz="2799">
                <a:solidFill>
                  <a:srgbClr val="000000"/>
                </a:solidFill>
                <a:latin typeface="Public Sans"/>
                <a:ea typeface="Public Sans"/>
                <a:cs typeface="Public Sans"/>
                <a:sym typeface="Public Sans"/>
              </a:rPr>
              <a:t>Xét 3NF:</a:t>
            </a:r>
          </a:p>
          <a:p>
            <a:pPr algn="l">
              <a:lnSpc>
                <a:spcPts val="3919"/>
              </a:lnSpc>
              <a:spcBef>
                <a:spcPct val="0"/>
              </a:spcBef>
            </a:pPr>
            <a:r>
              <a:rPr lang="en-US" sz="2799">
                <a:solidFill>
                  <a:srgbClr val="000000"/>
                </a:solidFill>
                <a:latin typeface="Public Sans"/>
                <a:ea typeface="Public Sans"/>
                <a:cs typeface="Public Sans"/>
                <a:sym typeface="Public Sans"/>
              </a:rPr>
              <a:t>Với M → GV có: M không phải là khóa, GV không là thuộc tính khóa</a:t>
            </a:r>
          </a:p>
          <a:p>
            <a:pPr algn="l">
              <a:lnSpc>
                <a:spcPts val="3919"/>
              </a:lnSpc>
              <a:spcBef>
                <a:spcPct val="0"/>
              </a:spcBef>
            </a:pPr>
            <a:r>
              <a:rPr lang="en-US" sz="2799">
                <a:solidFill>
                  <a:srgbClr val="000000"/>
                </a:solidFill>
                <a:latin typeface="Public Sans"/>
                <a:ea typeface="Public Sans"/>
                <a:cs typeface="Public Sans"/>
                <a:sym typeface="Public Sans"/>
              </a:rPr>
              <a:t>→ Vi phạm 3NF</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=&gt; Quan hệ Q đạt 2NF</a:t>
            </a:r>
          </a:p>
          <a:p>
            <a:pPr algn="l">
              <a:lnSpc>
                <a:spcPts val="3919"/>
              </a:lnSpc>
              <a:spcBef>
                <a:spcPct val="0"/>
              </a:spcBef>
            </a:pPr>
            <a:endParaRPr lang="en-US" sz="2799" b="1">
              <a:solidFill>
                <a:srgbClr val="000000"/>
              </a:solidFill>
              <a:latin typeface="Public Sans Bold"/>
              <a:ea typeface="Public Sans Bold"/>
              <a:cs typeface="Public Sans Bold"/>
              <a:sym typeface="Public Sans Bold"/>
            </a:endParaRPr>
          </a:p>
        </p:txBody>
      </p:sp>
      <p:sp>
        <p:nvSpPr>
          <p:cNvPr id="14" name="TextBox 14"/>
          <p:cNvSpPr txBox="1"/>
          <p:nvPr/>
        </p:nvSpPr>
        <p:spPr>
          <a:xfrm>
            <a:off x="409775" y="3205502"/>
            <a:ext cx="4605842" cy="3517899"/>
          </a:xfrm>
          <a:prstGeom prst="rect">
            <a:avLst/>
          </a:prstGeom>
        </p:spPr>
        <p:txBody>
          <a:bodyPr lIns="0" tIns="0" rIns="0" bIns="0" rtlCol="0" anchor="t">
            <a:spAutoFit/>
          </a:bodyPr>
          <a:lstStyle/>
          <a:p>
            <a:pPr algn="ctr">
              <a:lnSpc>
                <a:spcPts val="5600"/>
              </a:lnSpc>
            </a:pPr>
            <a:endParaRPr/>
          </a:p>
          <a:p>
            <a:pPr algn="ctr">
              <a:lnSpc>
                <a:spcPts val="5600"/>
              </a:lnSpc>
              <a:spcBef>
                <a:spcPct val="0"/>
              </a:spcBef>
            </a:pPr>
            <a:r>
              <a:rPr lang="en-US" sz="4000" b="1">
                <a:solidFill>
                  <a:srgbClr val="000000"/>
                </a:solidFill>
                <a:latin typeface="Public Sans Bold"/>
                <a:ea typeface="Public Sans Bold"/>
                <a:cs typeface="Public Sans Bold"/>
                <a:sym typeface="Public Sans Bold"/>
              </a:rPr>
              <a:t>c) Q(N,G,P,M,GV), F={N,G,P→M;M→GV}</a:t>
            </a:r>
          </a:p>
          <a:p>
            <a:pPr algn="ctr">
              <a:lnSpc>
                <a:spcPts val="5600"/>
              </a:lnSpc>
              <a:spcBef>
                <a:spcPct val="0"/>
              </a:spcBef>
            </a:pPr>
            <a:endParaRPr lang="en-US" sz="4000" b="1">
              <a:solidFill>
                <a:srgbClr val="000000"/>
              </a:solidFill>
              <a:latin typeface="Public Sans Bold"/>
              <a:ea typeface="Public Sans Bold"/>
              <a:cs typeface="Public Sans Bold"/>
              <a:sym typeface="Public Sans Bold"/>
            </a:endParaRPr>
          </a:p>
        </p:txBody>
      </p:sp>
      <p:sp>
        <p:nvSpPr>
          <p:cNvPr id="15" name="TextBox 15"/>
          <p:cNvSpPr txBox="1"/>
          <p:nvPr/>
        </p:nvSpPr>
        <p:spPr>
          <a:xfrm>
            <a:off x="15349339" y="877619"/>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1EDFC"/>
        </a:solidFill>
        <a:effectLst/>
      </p:bgPr>
    </p:bg>
    <p:spTree>
      <p:nvGrpSpPr>
        <p:cNvPr id="1" name=""/>
        <p:cNvGrpSpPr/>
        <p:nvPr/>
      </p:nvGrpSpPr>
      <p:grpSpPr>
        <a:xfrm>
          <a:off x="0" y="0"/>
          <a:ext cx="0" cy="0"/>
          <a:chOff x="0" y="0"/>
          <a:chExt cx="0" cy="0"/>
        </a:xfrm>
      </p:grpSpPr>
      <p:sp>
        <p:nvSpPr>
          <p:cNvPr id="2" name="Freeform 2"/>
          <p:cNvSpPr/>
          <p:nvPr/>
        </p:nvSpPr>
        <p:spPr>
          <a:xfrm>
            <a:off x="9780466" y="1028700"/>
            <a:ext cx="3076459" cy="3076459"/>
          </a:xfrm>
          <a:custGeom>
            <a:avLst/>
            <a:gdLst/>
            <a:ahLst/>
            <a:cxnLst/>
            <a:rect l="l" t="t" r="r" b="b"/>
            <a:pathLst>
              <a:path w="3076459" h="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066923" y="8995453"/>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5563151" y="8196268"/>
            <a:ext cx="3508569" cy="3508569"/>
          </a:xfrm>
          <a:custGeom>
            <a:avLst/>
            <a:gdLst/>
            <a:ahLst/>
            <a:cxnLst/>
            <a:rect l="l" t="t" r="r" b="b"/>
            <a:pathLst>
              <a:path w="3508569" h="3508569">
                <a:moveTo>
                  <a:pt x="0" y="0"/>
                </a:moveTo>
                <a:lnTo>
                  <a:pt x="3508569" y="0"/>
                </a:lnTo>
                <a:lnTo>
                  <a:pt x="3508569" y="3508569"/>
                </a:lnTo>
                <a:lnTo>
                  <a:pt x="0" y="3508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235677" y="1718544"/>
            <a:ext cx="12531659" cy="8232009"/>
            <a:chOff x="0" y="0"/>
            <a:chExt cx="3300519" cy="2168101"/>
          </a:xfrm>
        </p:grpSpPr>
        <p:sp>
          <p:nvSpPr>
            <p:cNvPr id="6" name="Freeform 6"/>
            <p:cNvSpPr/>
            <p:nvPr/>
          </p:nvSpPr>
          <p:spPr>
            <a:xfrm>
              <a:off x="0" y="0"/>
              <a:ext cx="3300519" cy="2168101"/>
            </a:xfrm>
            <a:custGeom>
              <a:avLst/>
              <a:gdLst/>
              <a:ahLst/>
              <a:cxnLst/>
              <a:rect l="l" t="t" r="r" b="b"/>
              <a:pathLst>
                <a:path w="3300519" h="2168101">
                  <a:moveTo>
                    <a:pt x="0" y="0"/>
                  </a:moveTo>
                  <a:lnTo>
                    <a:pt x="3300519" y="0"/>
                  </a:lnTo>
                  <a:lnTo>
                    <a:pt x="3300519" y="2168101"/>
                  </a:lnTo>
                  <a:lnTo>
                    <a:pt x="0" y="2168101"/>
                  </a:lnTo>
                  <a:close/>
                </a:path>
              </a:pathLst>
            </a:custGeom>
            <a:solidFill>
              <a:srgbClr val="FFFFFF"/>
            </a:solidFill>
          </p:spPr>
        </p:sp>
        <p:sp>
          <p:nvSpPr>
            <p:cNvPr id="7" name="TextBox 7"/>
            <p:cNvSpPr txBox="1"/>
            <p:nvPr/>
          </p:nvSpPr>
          <p:spPr>
            <a:xfrm>
              <a:off x="0" y="-57150"/>
              <a:ext cx="3300519" cy="222525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04258" y="-240980"/>
            <a:ext cx="15903515" cy="1693795"/>
            <a:chOff x="0" y="0"/>
            <a:chExt cx="4188580" cy="446102"/>
          </a:xfrm>
        </p:grpSpPr>
        <p:sp>
          <p:nvSpPr>
            <p:cNvPr id="9" name="Freeform 9"/>
            <p:cNvSpPr/>
            <p:nvPr/>
          </p:nvSpPr>
          <p:spPr>
            <a:xfrm>
              <a:off x="0" y="0"/>
              <a:ext cx="4188580" cy="446102"/>
            </a:xfrm>
            <a:custGeom>
              <a:avLst/>
              <a:gdLst/>
              <a:ahLst/>
              <a:cxnLst/>
              <a:rect l="l" t="t" r="r" b="b"/>
              <a:pathLst>
                <a:path w="4188580" h="446102">
                  <a:moveTo>
                    <a:pt x="24827" y="0"/>
                  </a:moveTo>
                  <a:lnTo>
                    <a:pt x="4163753" y="0"/>
                  </a:lnTo>
                  <a:cubicBezTo>
                    <a:pt x="4177465" y="0"/>
                    <a:pt x="4188580" y="11115"/>
                    <a:pt x="4188580" y="24827"/>
                  </a:cubicBezTo>
                  <a:lnTo>
                    <a:pt x="4188580" y="421275"/>
                  </a:lnTo>
                  <a:cubicBezTo>
                    <a:pt x="4188580" y="434987"/>
                    <a:pt x="4177465" y="446102"/>
                    <a:pt x="4163753" y="446102"/>
                  </a:cubicBezTo>
                  <a:lnTo>
                    <a:pt x="24827" y="446102"/>
                  </a:lnTo>
                  <a:cubicBezTo>
                    <a:pt x="18243" y="446102"/>
                    <a:pt x="11928" y="443487"/>
                    <a:pt x="7272" y="438831"/>
                  </a:cubicBezTo>
                  <a:cubicBezTo>
                    <a:pt x="2616" y="434175"/>
                    <a:pt x="0" y="427860"/>
                    <a:pt x="0" y="421275"/>
                  </a:cubicBezTo>
                  <a:lnTo>
                    <a:pt x="0" y="24827"/>
                  </a:lnTo>
                  <a:cubicBezTo>
                    <a:pt x="0" y="11115"/>
                    <a:pt x="11115" y="0"/>
                    <a:pt x="24827" y="0"/>
                  </a:cubicBezTo>
                  <a:close/>
                </a:path>
              </a:pathLst>
            </a:custGeom>
            <a:solidFill>
              <a:srgbClr val="FFFFFF"/>
            </a:solidFill>
          </p:spPr>
        </p:sp>
        <p:sp>
          <p:nvSpPr>
            <p:cNvPr id="10" name="TextBox 10"/>
            <p:cNvSpPr txBox="1"/>
            <p:nvPr/>
          </p:nvSpPr>
          <p:spPr>
            <a:xfrm>
              <a:off x="0" y="-57150"/>
              <a:ext cx="4188580" cy="503252"/>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174218" y="135509"/>
            <a:ext cx="15388934" cy="893191"/>
          </a:xfrm>
          <a:prstGeom prst="rect">
            <a:avLst/>
          </a:prstGeom>
        </p:spPr>
        <p:txBody>
          <a:bodyPr lIns="0" tIns="0" rIns="0" bIns="0" rtlCol="0" anchor="t">
            <a:spAutoFit/>
          </a:bodyPr>
          <a:lstStyle/>
          <a:p>
            <a:pPr algn="l">
              <a:lnSpc>
                <a:spcPts val="7112"/>
              </a:lnSpc>
            </a:pPr>
            <a:r>
              <a:rPr lang="en-US" sz="5600" b="1">
                <a:solidFill>
                  <a:srgbClr val="0E2F5F"/>
                </a:solidFill>
                <a:latin typeface="Public Sans Heavy"/>
                <a:ea typeface="Public Sans Heavy"/>
                <a:cs typeface="Public Sans Heavy"/>
                <a:sym typeface="Public Sans Heavy"/>
              </a:rPr>
              <a:t>Bài tập tổng hợp 7: Kiểm tra dạng chuẩn</a:t>
            </a:r>
          </a:p>
        </p:txBody>
      </p:sp>
      <p:sp>
        <p:nvSpPr>
          <p:cNvPr id="12" name="Freeform 12"/>
          <p:cNvSpPr/>
          <p:nvPr/>
        </p:nvSpPr>
        <p:spPr>
          <a:xfrm>
            <a:off x="16503649" y="1368474"/>
            <a:ext cx="1511301" cy="1511301"/>
          </a:xfrm>
          <a:custGeom>
            <a:avLst/>
            <a:gdLst/>
            <a:ahLst/>
            <a:cxnLst/>
            <a:rect l="l" t="t" r="r" b="b"/>
            <a:pathLst>
              <a:path w="1511301" h="1511301">
                <a:moveTo>
                  <a:pt x="0" y="0"/>
                </a:moveTo>
                <a:lnTo>
                  <a:pt x="1511302" y="0"/>
                </a:lnTo>
                <a:lnTo>
                  <a:pt x="1511302" y="1511301"/>
                </a:lnTo>
                <a:lnTo>
                  <a:pt x="0" y="1511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5478024" y="1871345"/>
            <a:ext cx="12289313" cy="10396855"/>
          </a:xfrm>
          <a:prstGeom prst="rect">
            <a:avLst/>
          </a:prstGeom>
        </p:spPr>
        <p:txBody>
          <a:bodyPr lIns="0" tIns="0" rIns="0" bIns="0" rtlCol="0" anchor="t">
            <a:spAutoFit/>
          </a:bodyPr>
          <a:lstStyle/>
          <a:p>
            <a:pPr algn="l">
              <a:lnSpc>
                <a:spcPts val="3919"/>
              </a:lnSpc>
            </a:pPr>
            <a:r>
              <a:rPr lang="en-US" sz="2799" b="1">
                <a:solidFill>
                  <a:srgbClr val="000000"/>
                </a:solidFill>
                <a:latin typeface="Public Sans Bold"/>
                <a:ea typeface="Public Sans Bold"/>
                <a:cs typeface="Public Sans Bold"/>
                <a:sym typeface="Public Sans Bold"/>
              </a:rPr>
              <a:t>Bước 1: Xác định khóa</a:t>
            </a:r>
          </a:p>
          <a:p>
            <a:pPr algn="l">
              <a:lnSpc>
                <a:spcPts val="3919"/>
              </a:lnSpc>
              <a:spcBef>
                <a:spcPct val="0"/>
              </a:spcBef>
            </a:pPr>
            <a:r>
              <a:rPr lang="en-US" sz="2799">
                <a:solidFill>
                  <a:srgbClr val="000000"/>
                </a:solidFill>
                <a:latin typeface="Public Sans"/>
                <a:ea typeface="Public Sans"/>
                <a:cs typeface="Public Sans"/>
                <a:sym typeface="Public Sans"/>
              </a:rPr>
              <a:t>S xác định toàn bộ các thuộc tính còn lại</a:t>
            </a:r>
          </a:p>
          <a:p>
            <a:pPr algn="l">
              <a:lnSpc>
                <a:spcPts val="3919"/>
              </a:lnSpc>
              <a:spcBef>
                <a:spcPct val="0"/>
              </a:spcBef>
            </a:pPr>
            <a:r>
              <a:rPr lang="en-US" sz="2799">
                <a:solidFill>
                  <a:srgbClr val="000000"/>
                </a:solidFill>
                <a:latin typeface="Public Sans"/>
                <a:ea typeface="Public Sans"/>
                <a:cs typeface="Public Sans"/>
                <a:sym typeface="Public Sans"/>
              </a:rPr>
              <a:t>→{S}⁺ = {S, N, D, T, X} ⇒ S là khóa chính</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Bước 2: Kiểm tra các dạng chuẩn</a:t>
            </a:r>
          </a:p>
          <a:p>
            <a:pPr marL="604519" lvl="1" indent="-302260" algn="l">
              <a:lnSpc>
                <a:spcPts val="3919"/>
              </a:lnSpc>
              <a:buFont typeface="Arial"/>
              <a:buChar char="•"/>
            </a:pPr>
            <a:r>
              <a:rPr lang="en-US" sz="2799">
                <a:solidFill>
                  <a:srgbClr val="000000"/>
                </a:solidFill>
                <a:latin typeface="Public Sans"/>
                <a:ea typeface="Public Sans"/>
                <a:cs typeface="Public Sans"/>
                <a:sym typeface="Public Sans"/>
              </a:rPr>
              <a:t>Xét 1NF: Q ở dạng 1NF vì các thuộc tính đều mang giá trị nguyên tố </a:t>
            </a:r>
          </a:p>
          <a:p>
            <a:pPr marL="604519" lvl="1" indent="-302260" algn="l">
              <a:lnSpc>
                <a:spcPts val="3919"/>
              </a:lnSpc>
              <a:buFont typeface="Arial"/>
              <a:buChar char="•"/>
            </a:pPr>
            <a:r>
              <a:rPr lang="en-US" sz="2799">
                <a:solidFill>
                  <a:srgbClr val="000000"/>
                </a:solidFill>
                <a:latin typeface="Public Sans"/>
                <a:ea typeface="Public Sans"/>
                <a:cs typeface="Public Sans"/>
                <a:sym typeface="Public Sans"/>
              </a:rPr>
              <a:t>Xét 2NF: Không có thuộc tính phụ thuộc một phần, vì khóa chỉ có 1 thuộc tính (S)</a:t>
            </a:r>
          </a:p>
          <a:p>
            <a:pPr algn="l">
              <a:lnSpc>
                <a:spcPts val="3919"/>
              </a:lnSpc>
              <a:spcBef>
                <a:spcPct val="0"/>
              </a:spcBef>
            </a:pPr>
            <a:r>
              <a:rPr lang="en-US" sz="2799">
                <a:solidFill>
                  <a:srgbClr val="000000"/>
                </a:solidFill>
                <a:latin typeface="Public Sans"/>
                <a:ea typeface="Public Sans"/>
                <a:cs typeface="Public Sans"/>
                <a:sym typeface="Public Sans"/>
              </a:rPr>
              <a:t>⇒ Đạt 2NF</a:t>
            </a:r>
          </a:p>
          <a:p>
            <a:pPr marL="604519" lvl="1" indent="-302260" algn="l">
              <a:lnSpc>
                <a:spcPts val="3919"/>
              </a:lnSpc>
              <a:buFont typeface="Arial"/>
              <a:buChar char="•"/>
            </a:pPr>
            <a:r>
              <a:rPr lang="en-US" sz="2799">
                <a:solidFill>
                  <a:srgbClr val="000000"/>
                </a:solidFill>
                <a:latin typeface="Public Sans"/>
                <a:ea typeface="Public Sans"/>
                <a:cs typeface="Public Sans"/>
                <a:sym typeface="Public Sans"/>
              </a:rPr>
              <a:t>Xét 3NF:</a:t>
            </a:r>
          </a:p>
          <a:p>
            <a:pPr algn="l">
              <a:lnSpc>
                <a:spcPts val="3919"/>
              </a:lnSpc>
              <a:spcBef>
                <a:spcPct val="0"/>
              </a:spcBef>
            </a:pPr>
            <a:r>
              <a:rPr lang="en-US" sz="2799">
                <a:solidFill>
                  <a:srgbClr val="000000"/>
                </a:solidFill>
                <a:latin typeface="Public Sans"/>
                <a:ea typeface="Public Sans"/>
                <a:cs typeface="Public Sans"/>
                <a:sym typeface="Public Sans"/>
              </a:rPr>
              <a:t>Mọi thuộc tính không khóa (N, D, T, X) đều phụ thuộc trực tiếp vào khóa, không có phụ thuộc bắc cầu vào khóa chính</a:t>
            </a:r>
          </a:p>
          <a:p>
            <a:pPr algn="l">
              <a:lnSpc>
                <a:spcPts val="3919"/>
              </a:lnSpc>
              <a:spcBef>
                <a:spcPct val="0"/>
              </a:spcBef>
            </a:pPr>
            <a:r>
              <a:rPr lang="en-US" sz="2799">
                <a:solidFill>
                  <a:srgbClr val="000000"/>
                </a:solidFill>
                <a:latin typeface="Public Sans"/>
                <a:ea typeface="Public Sans"/>
                <a:cs typeface="Public Sans"/>
                <a:sym typeface="Public Sans"/>
              </a:rPr>
              <a:t>⇒ Đạt 3NF</a:t>
            </a:r>
          </a:p>
          <a:p>
            <a:pPr marL="604519" lvl="1" indent="-302260" algn="l">
              <a:lnSpc>
                <a:spcPts val="3919"/>
              </a:lnSpc>
              <a:buFont typeface="Arial"/>
              <a:buChar char="•"/>
            </a:pPr>
            <a:r>
              <a:rPr lang="en-US" sz="2799">
                <a:solidFill>
                  <a:srgbClr val="000000"/>
                </a:solidFill>
                <a:latin typeface="Public Sans"/>
                <a:ea typeface="Public Sans"/>
                <a:cs typeface="Public Sans"/>
                <a:sym typeface="Public Sans"/>
              </a:rPr>
              <a:t>BCNF: Tất cả các phụ thuộc đều có S là vế trái, và S là siêu khóa </a:t>
            </a:r>
          </a:p>
          <a:p>
            <a:pPr algn="l">
              <a:lnSpc>
                <a:spcPts val="3919"/>
              </a:lnSpc>
            </a:pPr>
            <a:r>
              <a:rPr lang="en-US" sz="2799">
                <a:solidFill>
                  <a:srgbClr val="000000"/>
                </a:solidFill>
                <a:latin typeface="Public Sans"/>
                <a:ea typeface="Public Sans"/>
                <a:cs typeface="Public Sans"/>
                <a:sym typeface="Public Sans"/>
              </a:rPr>
              <a:t>⇒ Đạt BCNF</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Kết luận:</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Quan hệ Q đạt 1NF, 2NF, 3NF và BCNF</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 </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 </a:t>
            </a:r>
          </a:p>
          <a:p>
            <a:pPr algn="l">
              <a:lnSpc>
                <a:spcPts val="3919"/>
              </a:lnSpc>
              <a:spcBef>
                <a:spcPct val="0"/>
              </a:spcBef>
            </a:pPr>
            <a:r>
              <a:rPr lang="en-US" sz="2799" b="1">
                <a:solidFill>
                  <a:srgbClr val="000000"/>
                </a:solidFill>
                <a:latin typeface="Public Sans Bold"/>
                <a:ea typeface="Public Sans Bold"/>
                <a:cs typeface="Public Sans Bold"/>
                <a:sym typeface="Public Sans Bold"/>
              </a:rPr>
              <a:t> </a:t>
            </a:r>
          </a:p>
          <a:p>
            <a:pPr algn="l">
              <a:lnSpc>
                <a:spcPts val="3919"/>
              </a:lnSpc>
              <a:spcBef>
                <a:spcPct val="0"/>
              </a:spcBef>
            </a:pPr>
            <a:endParaRPr lang="en-US" sz="2799" b="1">
              <a:solidFill>
                <a:srgbClr val="000000"/>
              </a:solidFill>
              <a:latin typeface="Public Sans Bold"/>
              <a:ea typeface="Public Sans Bold"/>
              <a:cs typeface="Public Sans Bold"/>
              <a:sym typeface="Public Sans Bold"/>
            </a:endParaRPr>
          </a:p>
          <a:p>
            <a:pPr algn="l">
              <a:lnSpc>
                <a:spcPts val="3919"/>
              </a:lnSpc>
              <a:spcBef>
                <a:spcPct val="0"/>
              </a:spcBef>
            </a:pPr>
            <a:endParaRPr lang="en-US" sz="2799" b="1">
              <a:solidFill>
                <a:srgbClr val="000000"/>
              </a:solidFill>
              <a:latin typeface="Public Sans Bold"/>
              <a:ea typeface="Public Sans Bold"/>
              <a:cs typeface="Public Sans Bold"/>
              <a:sym typeface="Public Sans Bold"/>
            </a:endParaRPr>
          </a:p>
        </p:txBody>
      </p:sp>
      <p:sp>
        <p:nvSpPr>
          <p:cNvPr id="14" name="TextBox 14"/>
          <p:cNvSpPr txBox="1"/>
          <p:nvPr/>
        </p:nvSpPr>
        <p:spPr>
          <a:xfrm>
            <a:off x="409775" y="4009909"/>
            <a:ext cx="4605842" cy="281304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Public Sans Bold"/>
                <a:ea typeface="Public Sans Bold"/>
                <a:cs typeface="Public Sans Bold"/>
                <a:sym typeface="Public Sans Bold"/>
              </a:rPr>
              <a:t>d) Q(S,N,D,T,X) </a:t>
            </a:r>
          </a:p>
          <a:p>
            <a:pPr algn="ctr">
              <a:lnSpc>
                <a:spcPts val="5600"/>
              </a:lnSpc>
              <a:spcBef>
                <a:spcPct val="0"/>
              </a:spcBef>
            </a:pPr>
            <a:r>
              <a:rPr lang="en-US" sz="4000" b="1">
                <a:solidFill>
                  <a:srgbClr val="000000"/>
                </a:solidFill>
                <a:latin typeface="Public Sans Bold"/>
                <a:ea typeface="Public Sans Bold"/>
                <a:cs typeface="Public Sans Bold"/>
                <a:sym typeface="Public Sans Bold"/>
              </a:rPr>
              <a:t>F={S→N; S→D; S→T; S→X}</a:t>
            </a:r>
          </a:p>
          <a:p>
            <a:pPr algn="ctr">
              <a:lnSpc>
                <a:spcPts val="5600"/>
              </a:lnSpc>
              <a:spcBef>
                <a:spcPct val="0"/>
              </a:spcBef>
            </a:pPr>
            <a:endParaRPr lang="en-US" sz="4000" b="1">
              <a:solidFill>
                <a:srgbClr val="000000"/>
              </a:solidFill>
              <a:latin typeface="Public Sans Bold"/>
              <a:ea typeface="Public Sans Bold"/>
              <a:cs typeface="Public Sans Bold"/>
              <a:sym typeface="Public Sans Bold"/>
            </a:endParaRPr>
          </a:p>
        </p:txBody>
      </p:sp>
      <p:sp>
        <p:nvSpPr>
          <p:cNvPr id="15" name="TextBox 15"/>
          <p:cNvSpPr txBox="1"/>
          <p:nvPr/>
        </p:nvSpPr>
        <p:spPr>
          <a:xfrm>
            <a:off x="15349339" y="961959"/>
            <a:ext cx="1909961" cy="490855"/>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Public Sans Bold"/>
                <a:ea typeface="Public Sans Bold"/>
                <a:cs typeface="Public Sans Bold"/>
                <a:sym typeface="Public Sans Bold"/>
              </a:rPr>
              <a:t>Lê Tiến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0689" y="2776677"/>
            <a:ext cx="9346622" cy="5587990"/>
          </a:xfrm>
          <a:prstGeom prst="rect">
            <a:avLst/>
          </a:prstGeom>
        </p:spPr>
        <p:txBody>
          <a:bodyPr lIns="0" tIns="0" rIns="0" bIns="0" rtlCol="0" anchor="t">
            <a:spAutoFit/>
          </a:bodyPr>
          <a:lstStyle/>
          <a:p>
            <a:pPr algn="ctr">
              <a:lnSpc>
                <a:spcPts val="14574"/>
              </a:lnSpc>
            </a:pPr>
            <a:r>
              <a:rPr lang="en-US" sz="13249" b="1">
                <a:solidFill>
                  <a:srgbClr val="0E2F5F"/>
                </a:solidFill>
                <a:latin typeface="Barlow Condensed Heavy"/>
                <a:ea typeface="Barlow Condensed Heavy"/>
                <a:cs typeface="Barlow Condensed Heavy"/>
                <a:sym typeface="Barlow Condensed Heavy"/>
              </a:rPr>
              <a:t>CẢM ƠN THẦY, CÔ ĐÃ LẮNG NGHE</a:t>
            </a:r>
          </a:p>
        </p:txBody>
      </p:sp>
      <p:grpSp>
        <p:nvGrpSpPr>
          <p:cNvPr id="3" name="Group 3"/>
          <p:cNvGrpSpPr/>
          <p:nvPr/>
        </p:nvGrpSpPr>
        <p:grpSpPr>
          <a:xfrm>
            <a:off x="3424608" y="-1072654"/>
            <a:ext cx="11438784" cy="2839490"/>
            <a:chOff x="0" y="0"/>
            <a:chExt cx="3012684" cy="747849"/>
          </a:xfrm>
        </p:grpSpPr>
        <p:sp>
          <p:nvSpPr>
            <p:cNvPr id="4" name="Freeform 4"/>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id="5" name="TextBox 5"/>
            <p:cNvSpPr txBox="1"/>
            <p:nvPr/>
          </p:nvSpPr>
          <p:spPr>
            <a:xfrm>
              <a:off x="0" y="-57150"/>
              <a:ext cx="3012684" cy="804999"/>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6" name="Freeform 6"/>
          <p:cNvSpPr/>
          <p:nvPr/>
        </p:nvSpPr>
        <p:spPr>
          <a:xfrm>
            <a:off x="3424608" y="4750679"/>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3344065" y="4750679"/>
            <a:ext cx="1519327" cy="469610"/>
          </a:xfrm>
          <a:custGeom>
            <a:avLst/>
            <a:gdLst/>
            <a:ahLst/>
            <a:cxnLst/>
            <a:rect l="l" t="t" r="r" b="b"/>
            <a:pathLst>
              <a:path w="1519327" h="469610">
                <a:moveTo>
                  <a:pt x="1519327" y="0"/>
                </a:moveTo>
                <a:lnTo>
                  <a:pt x="0" y="0"/>
                </a:lnTo>
                <a:lnTo>
                  <a:pt x="0" y="469610"/>
                </a:lnTo>
                <a:lnTo>
                  <a:pt x="1519327" y="469610"/>
                </a:lnTo>
                <a:lnTo>
                  <a:pt x="1519327"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0" y="8996715"/>
            <a:ext cx="18288000" cy="1290285"/>
            <a:chOff x="0" y="0"/>
            <a:chExt cx="4816593" cy="339828"/>
          </a:xfrm>
        </p:grpSpPr>
        <p:sp>
          <p:nvSpPr>
            <p:cNvPr id="9" name="Freeform 9"/>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0E2F5F"/>
            </a:solidFill>
            <a:ln cap="sq">
              <a:noFill/>
              <a:prstDash val="solid"/>
              <a:miter/>
            </a:ln>
          </p:spPr>
        </p:sp>
        <p:sp>
          <p:nvSpPr>
            <p:cNvPr id="10" name="TextBox 10"/>
            <p:cNvSpPr txBox="1"/>
            <p:nvPr/>
          </p:nvSpPr>
          <p:spPr>
            <a:xfrm>
              <a:off x="0" y="-57150"/>
              <a:ext cx="4816593" cy="396978"/>
            </a:xfrm>
            <a:prstGeom prst="rect">
              <a:avLst/>
            </a:prstGeom>
          </p:spPr>
          <p:txBody>
            <a:bodyPr lIns="50800" tIns="50800" rIns="50800" bIns="50800" rtlCol="0" anchor="ctr"/>
            <a:lstStyle/>
            <a:p>
              <a:pPr marL="0" lvl="0" indent="0" algn="ctr">
                <a:lnSpc>
                  <a:spcPts val="280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44763"/>
            <a:ext cx="18606707" cy="8867983"/>
            <a:chOff x="0" y="0"/>
            <a:chExt cx="4900532" cy="2335601"/>
          </a:xfrm>
        </p:grpSpPr>
        <p:sp>
          <p:nvSpPr>
            <p:cNvPr id="3" name="Freeform 3"/>
            <p:cNvSpPr/>
            <p:nvPr/>
          </p:nvSpPr>
          <p:spPr>
            <a:xfrm>
              <a:off x="0" y="0"/>
              <a:ext cx="4900532" cy="2335601"/>
            </a:xfrm>
            <a:custGeom>
              <a:avLst/>
              <a:gdLst/>
              <a:ahLst/>
              <a:cxnLst/>
              <a:rect l="l" t="t" r="r" b="b"/>
              <a:pathLst>
                <a:path w="4900532" h="2335601">
                  <a:moveTo>
                    <a:pt x="0" y="0"/>
                  </a:moveTo>
                  <a:lnTo>
                    <a:pt x="4900532" y="0"/>
                  </a:lnTo>
                  <a:lnTo>
                    <a:pt x="4900532" y="2335601"/>
                  </a:lnTo>
                  <a:lnTo>
                    <a:pt x="0" y="2335601"/>
                  </a:lnTo>
                  <a:close/>
                </a:path>
              </a:pathLst>
            </a:custGeom>
            <a:solidFill>
              <a:srgbClr val="E1EDFC"/>
            </a:solidFill>
          </p:spPr>
        </p:sp>
        <p:sp>
          <p:nvSpPr>
            <p:cNvPr id="4" name="TextBox 4"/>
            <p:cNvSpPr txBox="1"/>
            <p:nvPr/>
          </p:nvSpPr>
          <p:spPr>
            <a:xfrm>
              <a:off x="0" y="-57150"/>
              <a:ext cx="4900532" cy="2392751"/>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3568178" y="2158280"/>
            <a:ext cx="10960862" cy="7390912"/>
          </a:xfrm>
          <a:custGeom>
            <a:avLst/>
            <a:gdLst/>
            <a:ahLst/>
            <a:cxnLst/>
            <a:rect l="l" t="t" r="r" b="b"/>
            <a:pathLst>
              <a:path w="10960862" h="7390912">
                <a:moveTo>
                  <a:pt x="0" y="0"/>
                </a:moveTo>
                <a:lnTo>
                  <a:pt x="10960862" y="0"/>
                </a:lnTo>
                <a:lnTo>
                  <a:pt x="10960862" y="7390911"/>
                </a:lnTo>
                <a:lnTo>
                  <a:pt x="0" y="7390911"/>
                </a:lnTo>
                <a:lnTo>
                  <a:pt x="0" y="0"/>
                </a:lnTo>
                <a:close/>
              </a:path>
            </a:pathLst>
          </a:custGeom>
          <a:blipFill>
            <a:blip r:embed="rId2"/>
            <a:stretch>
              <a:fillRect/>
            </a:stretch>
          </a:blipFill>
        </p:spPr>
      </p:sp>
      <p:grpSp>
        <p:nvGrpSpPr>
          <p:cNvPr id="6" name="Group 6"/>
          <p:cNvGrpSpPr/>
          <p:nvPr/>
        </p:nvGrpSpPr>
        <p:grpSpPr>
          <a:xfrm>
            <a:off x="6339850" y="412555"/>
            <a:ext cx="5608300" cy="1232290"/>
            <a:chOff x="0" y="0"/>
            <a:chExt cx="1477083" cy="324554"/>
          </a:xfrm>
        </p:grpSpPr>
        <p:sp>
          <p:nvSpPr>
            <p:cNvPr id="7" name="Freeform 7"/>
            <p:cNvSpPr/>
            <p:nvPr/>
          </p:nvSpPr>
          <p:spPr>
            <a:xfrm>
              <a:off x="0" y="0"/>
              <a:ext cx="1477083" cy="324554"/>
            </a:xfrm>
            <a:custGeom>
              <a:avLst/>
              <a:gdLst/>
              <a:ahLst/>
              <a:cxnLst/>
              <a:rect l="l" t="t" r="r" b="b"/>
              <a:pathLst>
                <a:path w="1477083" h="324554">
                  <a:moveTo>
                    <a:pt x="70402" y="0"/>
                  </a:moveTo>
                  <a:lnTo>
                    <a:pt x="1406681" y="0"/>
                  </a:lnTo>
                  <a:cubicBezTo>
                    <a:pt x="1445563" y="0"/>
                    <a:pt x="1477083" y="31520"/>
                    <a:pt x="1477083" y="70402"/>
                  </a:cubicBezTo>
                  <a:lnTo>
                    <a:pt x="1477083" y="254151"/>
                  </a:lnTo>
                  <a:cubicBezTo>
                    <a:pt x="1477083" y="272823"/>
                    <a:pt x="1469666" y="290730"/>
                    <a:pt x="1456463" y="303933"/>
                  </a:cubicBezTo>
                  <a:cubicBezTo>
                    <a:pt x="1443260" y="317136"/>
                    <a:pt x="1425353" y="324554"/>
                    <a:pt x="1406681" y="324554"/>
                  </a:cubicBezTo>
                  <a:lnTo>
                    <a:pt x="70402" y="324554"/>
                  </a:lnTo>
                  <a:cubicBezTo>
                    <a:pt x="51731" y="324554"/>
                    <a:pt x="33823" y="317136"/>
                    <a:pt x="20620" y="303933"/>
                  </a:cubicBezTo>
                  <a:cubicBezTo>
                    <a:pt x="7417" y="290730"/>
                    <a:pt x="0" y="272823"/>
                    <a:pt x="0" y="254151"/>
                  </a:cubicBezTo>
                  <a:lnTo>
                    <a:pt x="0" y="70402"/>
                  </a:lnTo>
                  <a:cubicBezTo>
                    <a:pt x="0" y="51731"/>
                    <a:pt x="7417" y="33823"/>
                    <a:pt x="20620" y="20620"/>
                  </a:cubicBezTo>
                  <a:cubicBezTo>
                    <a:pt x="33823" y="7417"/>
                    <a:pt x="51731" y="0"/>
                    <a:pt x="70402" y="0"/>
                  </a:cubicBezTo>
                  <a:close/>
                </a:path>
              </a:pathLst>
            </a:custGeom>
            <a:solidFill>
              <a:srgbClr val="3A577B"/>
            </a:solidFill>
          </p:spPr>
        </p:sp>
        <p:sp>
          <p:nvSpPr>
            <p:cNvPr id="8" name="TextBox 8"/>
            <p:cNvSpPr txBox="1"/>
            <p:nvPr/>
          </p:nvSpPr>
          <p:spPr>
            <a:xfrm>
              <a:off x="0" y="-57150"/>
              <a:ext cx="1477083" cy="381704"/>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4665072" y="539368"/>
            <a:ext cx="7881777" cy="848233"/>
          </a:xfrm>
          <a:prstGeom prst="rect">
            <a:avLst/>
          </a:prstGeom>
        </p:spPr>
        <p:txBody>
          <a:bodyPr lIns="0" tIns="0" rIns="0" bIns="0" rtlCol="0" anchor="t">
            <a:spAutoFit/>
          </a:bodyPr>
          <a:lstStyle/>
          <a:p>
            <a:pPr marL="1144269" lvl="1" indent="-572134" algn="ctr">
              <a:lnSpc>
                <a:spcPts val="6730"/>
              </a:lnSpc>
              <a:spcBef>
                <a:spcPct val="0"/>
              </a:spcBef>
              <a:buAutoNum type="arabicPeriod"/>
            </a:pPr>
            <a:r>
              <a:rPr lang="en-US" sz="5299" b="1">
                <a:solidFill>
                  <a:srgbClr val="FFFFFF"/>
                </a:solidFill>
                <a:latin typeface="Public Sans Heavy"/>
                <a:ea typeface="Public Sans Heavy"/>
                <a:cs typeface="Public Sans Heavy"/>
                <a:sym typeface="Public Sans Heavy"/>
              </a:rPr>
              <a:t>1.MÔ HÌNH ER</a:t>
            </a:r>
          </a:p>
        </p:txBody>
      </p:sp>
      <p:sp>
        <p:nvSpPr>
          <p:cNvPr id="10" name="TextBox 10"/>
          <p:cNvSpPr txBox="1"/>
          <p:nvPr/>
        </p:nvSpPr>
        <p:spPr>
          <a:xfrm>
            <a:off x="783686" y="930147"/>
            <a:ext cx="3102514" cy="328231"/>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000000"/>
                </a:solidFill>
                <a:latin typeface="Public Sans Bold"/>
                <a:ea typeface="Public Sans Bold"/>
                <a:cs typeface="Public Sans Bold"/>
                <a:sym typeface="Public Sans Bold"/>
              </a:rPr>
              <a:t>Nguyễn Hồng Phi  Yến</a:t>
            </a:r>
          </a:p>
        </p:txBody>
      </p:sp>
      <p:sp>
        <p:nvSpPr>
          <p:cNvPr id="11" name="TextBox 11"/>
          <p:cNvSpPr txBox="1"/>
          <p:nvPr/>
        </p:nvSpPr>
        <p:spPr>
          <a:xfrm>
            <a:off x="14649936" y="971551"/>
            <a:ext cx="3257064" cy="328231"/>
          </a:xfrm>
          <a:prstGeom prst="rect">
            <a:avLst/>
          </a:prstGeom>
        </p:spPr>
        <p:txBody>
          <a:bodyPr wrap="square" lIns="0" tIns="0" rIns="0" bIns="0" rtlCol="0" anchor="t">
            <a:spAutoFit/>
          </a:bodyPr>
          <a:lstStyle/>
          <a:p>
            <a:pPr algn="ctr">
              <a:lnSpc>
                <a:spcPts val="2800"/>
              </a:lnSpc>
              <a:spcBef>
                <a:spcPct val="0"/>
              </a:spcBef>
            </a:pPr>
            <a:r>
              <a:rPr lang="en-US" sz="2000" b="1" dirty="0" err="1">
                <a:solidFill>
                  <a:srgbClr val="000000"/>
                </a:solidFill>
                <a:latin typeface="Public Sans Bold"/>
                <a:ea typeface="Public Sans Bold"/>
                <a:cs typeface="Public Sans Bold"/>
                <a:sym typeface="Public Sans Bold"/>
              </a:rPr>
              <a:t>Phạm</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Thị</a:t>
            </a:r>
            <a:r>
              <a:rPr lang="en-US" sz="2000" b="1" dirty="0">
                <a:solidFill>
                  <a:srgbClr val="000000"/>
                </a:solidFill>
                <a:latin typeface="Public Sans Bold"/>
                <a:ea typeface="Public Sans Bold"/>
                <a:cs typeface="Public Sans Bold"/>
                <a:sym typeface="Public Sans Bold"/>
              </a:rPr>
              <a:t> </a:t>
            </a:r>
            <a:r>
              <a:rPr lang="en-US" sz="2000" b="1" dirty="0" err="1">
                <a:solidFill>
                  <a:srgbClr val="000000"/>
                </a:solidFill>
                <a:latin typeface="Public Sans Bold"/>
                <a:ea typeface="Public Sans Bold"/>
                <a:cs typeface="Public Sans Bold"/>
                <a:sym typeface="Public Sans Bold"/>
              </a:rPr>
              <a:t>Quỳnh</a:t>
            </a:r>
            <a:r>
              <a:rPr lang="en-US" sz="2000" b="1" dirty="0">
                <a:solidFill>
                  <a:srgbClr val="000000"/>
                </a:solidFill>
                <a:latin typeface="Public Sans Bold"/>
                <a:ea typeface="Public Sans Bold"/>
                <a:cs typeface="Public Sans Bold"/>
                <a:sym typeface="Public Sans Bold"/>
              </a:rPr>
              <a:t> Trang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22594"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6471" y="282280"/>
            <a:ext cx="1044458" cy="10444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860114" y="552467"/>
            <a:ext cx="337173" cy="504084"/>
          </a:xfrm>
          <a:custGeom>
            <a:avLst/>
            <a:gdLst/>
            <a:ahLst/>
            <a:cxnLst/>
            <a:rect l="l" t="t" r="r" b="b"/>
            <a:pathLst>
              <a:path w="337173" h="504084">
                <a:moveTo>
                  <a:pt x="0" y="0"/>
                </a:moveTo>
                <a:lnTo>
                  <a:pt x="337172" y="0"/>
                </a:lnTo>
                <a:lnTo>
                  <a:pt x="337172" y="504084"/>
                </a:lnTo>
                <a:lnTo>
                  <a:pt x="0" y="504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752162" y="706529"/>
            <a:ext cx="12783675" cy="9284144"/>
          </a:xfrm>
          <a:custGeom>
            <a:avLst/>
            <a:gdLst/>
            <a:ahLst/>
            <a:cxnLst/>
            <a:rect l="l" t="t" r="r" b="b"/>
            <a:pathLst>
              <a:path w="12783675" h="9284144">
                <a:moveTo>
                  <a:pt x="0" y="0"/>
                </a:moveTo>
                <a:lnTo>
                  <a:pt x="12783676" y="0"/>
                </a:lnTo>
                <a:lnTo>
                  <a:pt x="12783676" y="9284144"/>
                </a:lnTo>
                <a:lnTo>
                  <a:pt x="0" y="9284144"/>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22594" y="7369007"/>
            <a:ext cx="5050544" cy="5050544"/>
          </a:xfrm>
          <a:custGeom>
            <a:avLst/>
            <a:gdLst/>
            <a:ahLst/>
            <a:cxnLst/>
            <a:rect l="l" t="t" r="r" b="b"/>
            <a:pathLst>
              <a:path w="5050544" h="5050544">
                <a:moveTo>
                  <a:pt x="0" y="0"/>
                </a:moveTo>
                <a:lnTo>
                  <a:pt x="5050544" y="0"/>
                </a:lnTo>
                <a:lnTo>
                  <a:pt x="5050544" y="5050543"/>
                </a:lnTo>
                <a:lnTo>
                  <a:pt x="0" y="5050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60114" y="2257645"/>
            <a:ext cx="14159099" cy="5111362"/>
            <a:chOff x="0" y="0"/>
            <a:chExt cx="3729145" cy="1346202"/>
          </a:xfrm>
        </p:grpSpPr>
        <p:sp>
          <p:nvSpPr>
            <p:cNvPr id="4" name="Freeform 4"/>
            <p:cNvSpPr/>
            <p:nvPr/>
          </p:nvSpPr>
          <p:spPr>
            <a:xfrm>
              <a:off x="0" y="0"/>
              <a:ext cx="3729145" cy="1346202"/>
            </a:xfrm>
            <a:custGeom>
              <a:avLst/>
              <a:gdLst/>
              <a:ahLst/>
              <a:cxnLst/>
              <a:rect l="l" t="t" r="r" b="b"/>
              <a:pathLst>
                <a:path w="3729145" h="1346202">
                  <a:moveTo>
                    <a:pt x="45383" y="0"/>
                  </a:moveTo>
                  <a:lnTo>
                    <a:pt x="3683762" y="0"/>
                  </a:lnTo>
                  <a:cubicBezTo>
                    <a:pt x="3695799" y="0"/>
                    <a:pt x="3707342" y="4781"/>
                    <a:pt x="3715853" y="13292"/>
                  </a:cubicBezTo>
                  <a:cubicBezTo>
                    <a:pt x="3724364" y="21803"/>
                    <a:pt x="3729145" y="33347"/>
                    <a:pt x="3729145" y="45383"/>
                  </a:cubicBezTo>
                  <a:lnTo>
                    <a:pt x="3729145" y="1300820"/>
                  </a:lnTo>
                  <a:cubicBezTo>
                    <a:pt x="3729145" y="1325884"/>
                    <a:pt x="3708827" y="1346202"/>
                    <a:pt x="3683762" y="1346202"/>
                  </a:cubicBezTo>
                  <a:lnTo>
                    <a:pt x="45383" y="1346202"/>
                  </a:lnTo>
                  <a:cubicBezTo>
                    <a:pt x="20319" y="1346202"/>
                    <a:pt x="0" y="1325884"/>
                    <a:pt x="0" y="1300820"/>
                  </a:cubicBezTo>
                  <a:lnTo>
                    <a:pt x="0" y="45383"/>
                  </a:lnTo>
                  <a:cubicBezTo>
                    <a:pt x="0" y="20319"/>
                    <a:pt x="20319" y="0"/>
                    <a:pt x="45383" y="0"/>
                  </a:cubicBezTo>
                  <a:close/>
                </a:path>
              </a:pathLst>
            </a:custGeom>
            <a:solidFill>
              <a:srgbClr val="E1EDFC"/>
            </a:solidFill>
          </p:spPr>
        </p:sp>
        <p:sp>
          <p:nvSpPr>
            <p:cNvPr id="5" name="TextBox 5"/>
            <p:cNvSpPr txBox="1"/>
            <p:nvPr/>
          </p:nvSpPr>
          <p:spPr>
            <a:xfrm>
              <a:off x="0" y="-57150"/>
              <a:ext cx="3729145" cy="140335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506471" y="445914"/>
            <a:ext cx="1044458" cy="104445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860114" y="716101"/>
            <a:ext cx="337173" cy="504084"/>
          </a:xfrm>
          <a:custGeom>
            <a:avLst/>
            <a:gdLst/>
            <a:ahLst/>
            <a:cxnLst/>
            <a:rect l="l" t="t" r="r" b="b"/>
            <a:pathLst>
              <a:path w="337173" h="504084">
                <a:moveTo>
                  <a:pt x="0" y="0"/>
                </a:moveTo>
                <a:lnTo>
                  <a:pt x="337172" y="0"/>
                </a:lnTo>
                <a:lnTo>
                  <a:pt x="337172" y="504084"/>
                </a:lnTo>
                <a:lnTo>
                  <a:pt x="0" y="504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898320" y="8817045"/>
            <a:ext cx="2763919" cy="882511"/>
          </a:xfrm>
          <a:custGeom>
            <a:avLst/>
            <a:gdLst/>
            <a:ahLst/>
            <a:cxnLst/>
            <a:rect l="l" t="t" r="r" b="b"/>
            <a:pathLst>
              <a:path w="2763919" h="882511">
                <a:moveTo>
                  <a:pt x="0" y="0"/>
                </a:moveTo>
                <a:lnTo>
                  <a:pt x="2763919" y="0"/>
                </a:lnTo>
                <a:lnTo>
                  <a:pt x="2763919" y="882510"/>
                </a:lnTo>
                <a:lnTo>
                  <a:pt x="0" y="882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017774" y="5143500"/>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5222594" y="169989"/>
            <a:ext cx="3073850" cy="343778"/>
          </a:xfrm>
          <a:prstGeom prst="rect">
            <a:avLst/>
          </a:prstGeom>
        </p:spPr>
        <p:txBody>
          <a:bodyPr lIns="0" tIns="0" rIns="0" bIns="0" rtlCol="0" anchor="t">
            <a:spAutoFit/>
          </a:bodyPr>
          <a:lstStyle/>
          <a:p>
            <a:pPr algn="ctr">
              <a:lnSpc>
                <a:spcPts val="2815"/>
              </a:lnSpc>
            </a:pPr>
            <a:r>
              <a:rPr lang="en-US" sz="2011" b="1">
                <a:solidFill>
                  <a:srgbClr val="0E2F5F"/>
                </a:solidFill>
                <a:latin typeface="Merriweather 36pt Ultra-Bold"/>
                <a:ea typeface="Merriweather 36pt Ultra-Bold"/>
                <a:cs typeface="Merriweather 36pt Ultra-Bold"/>
                <a:sym typeface="Merriweather 36pt Ultra-Bold"/>
              </a:rPr>
              <a:t>Trần Thanh Nhật</a:t>
            </a:r>
          </a:p>
        </p:txBody>
      </p:sp>
      <p:sp>
        <p:nvSpPr>
          <p:cNvPr id="13" name="TextBox 13"/>
          <p:cNvSpPr txBox="1"/>
          <p:nvPr/>
        </p:nvSpPr>
        <p:spPr>
          <a:xfrm>
            <a:off x="2176183" y="456617"/>
            <a:ext cx="13046411" cy="965835"/>
          </a:xfrm>
          <a:prstGeom prst="rect">
            <a:avLst/>
          </a:prstGeom>
        </p:spPr>
        <p:txBody>
          <a:bodyPr lIns="0" tIns="0" rIns="0" bIns="0" rtlCol="0" anchor="t">
            <a:spAutoFit/>
          </a:bodyPr>
          <a:lstStyle/>
          <a:p>
            <a:pPr algn="l">
              <a:lnSpc>
                <a:spcPts val="7619"/>
              </a:lnSpc>
            </a:pPr>
            <a:r>
              <a:rPr lang="en-US" sz="5999" b="1">
                <a:solidFill>
                  <a:srgbClr val="0E2F5F"/>
                </a:solidFill>
                <a:latin typeface="Public Sans Heavy"/>
                <a:ea typeface="Public Sans Heavy"/>
                <a:cs typeface="Public Sans Heavy"/>
                <a:sym typeface="Public Sans Heavy"/>
              </a:rPr>
              <a:t>2. Chuyển đổi sang lược đồ quan hệ </a:t>
            </a:r>
          </a:p>
        </p:txBody>
      </p:sp>
      <p:grpSp>
        <p:nvGrpSpPr>
          <p:cNvPr id="14" name="Group 14"/>
          <p:cNvGrpSpPr/>
          <p:nvPr/>
        </p:nvGrpSpPr>
        <p:grpSpPr>
          <a:xfrm>
            <a:off x="1726840" y="2257645"/>
            <a:ext cx="47625" cy="47625"/>
            <a:chOff x="0" y="0"/>
            <a:chExt cx="12543" cy="12543"/>
          </a:xfrm>
        </p:grpSpPr>
        <p:sp>
          <p:nvSpPr>
            <p:cNvPr id="15" name="Freeform 15"/>
            <p:cNvSpPr/>
            <p:nvPr/>
          </p:nvSpPr>
          <p:spPr>
            <a:xfrm>
              <a:off x="0" y="0"/>
              <a:ext cx="12543" cy="12543"/>
            </a:xfrm>
            <a:custGeom>
              <a:avLst/>
              <a:gdLst/>
              <a:ahLst/>
              <a:cxnLst/>
              <a:rect l="l" t="t" r="r" b="b"/>
              <a:pathLst>
                <a:path w="12543" h="12543">
                  <a:moveTo>
                    <a:pt x="6272" y="0"/>
                  </a:moveTo>
                  <a:lnTo>
                    <a:pt x="6272" y="0"/>
                  </a:lnTo>
                  <a:cubicBezTo>
                    <a:pt x="7935" y="0"/>
                    <a:pt x="9530" y="661"/>
                    <a:pt x="10706" y="1837"/>
                  </a:cubicBezTo>
                  <a:cubicBezTo>
                    <a:pt x="11882" y="3013"/>
                    <a:pt x="12543" y="4608"/>
                    <a:pt x="12543" y="6272"/>
                  </a:cubicBezTo>
                  <a:lnTo>
                    <a:pt x="12543" y="6272"/>
                  </a:lnTo>
                  <a:cubicBezTo>
                    <a:pt x="12543" y="7935"/>
                    <a:pt x="11882" y="9530"/>
                    <a:pt x="10706" y="10706"/>
                  </a:cubicBezTo>
                  <a:cubicBezTo>
                    <a:pt x="9530" y="11882"/>
                    <a:pt x="7935" y="12543"/>
                    <a:pt x="6272"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id="16" name="TextBox 16"/>
            <p:cNvSpPr txBox="1"/>
            <p:nvPr/>
          </p:nvSpPr>
          <p:spPr>
            <a:xfrm>
              <a:off x="0" y="-57150"/>
              <a:ext cx="12543" cy="69693"/>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237591" y="3319226"/>
            <a:ext cx="13404144" cy="2328035"/>
          </a:xfrm>
          <a:prstGeom prst="rect">
            <a:avLst/>
          </a:prstGeom>
        </p:spPr>
        <p:txBody>
          <a:bodyPr lIns="0" tIns="0" rIns="0" bIns="0" rtlCol="0" anchor="t">
            <a:spAutoFit/>
          </a:bodyPr>
          <a:lstStyle/>
          <a:p>
            <a:pPr algn="just">
              <a:lnSpc>
                <a:spcPts val="4630"/>
              </a:lnSpc>
            </a:pPr>
            <a:r>
              <a:rPr lang="en-US" sz="3307" b="1">
                <a:solidFill>
                  <a:srgbClr val="000000"/>
                </a:solidFill>
                <a:latin typeface="Public Sans Bold"/>
                <a:ea typeface="Public Sans Bold"/>
                <a:cs typeface="Public Sans Bold"/>
                <a:sym typeface="Public Sans Bold"/>
              </a:rPr>
              <a:t>SACH </a:t>
            </a:r>
            <a:r>
              <a:rPr lang="en-US" sz="3307">
                <a:solidFill>
                  <a:srgbClr val="000000"/>
                </a:solidFill>
                <a:latin typeface="Public Sans"/>
                <a:ea typeface="Public Sans"/>
                <a:cs typeface="Public Sans"/>
                <a:sym typeface="Public Sans"/>
              </a:rPr>
              <a:t>(</a:t>
            </a:r>
            <a:r>
              <a:rPr lang="en-US" sz="3307" u="sng">
                <a:solidFill>
                  <a:srgbClr val="000000"/>
                </a:solidFill>
                <a:latin typeface="Public Sans"/>
                <a:ea typeface="Public Sans"/>
                <a:cs typeface="Public Sans"/>
                <a:sym typeface="Public Sans"/>
              </a:rPr>
              <a:t>MASH</a:t>
            </a:r>
            <a:r>
              <a:rPr lang="en-US" sz="3307">
                <a:solidFill>
                  <a:srgbClr val="000000"/>
                </a:solidFill>
                <a:latin typeface="Public Sans"/>
                <a:ea typeface="Public Sans"/>
                <a:cs typeface="Public Sans"/>
                <a:sym typeface="Public Sans"/>
              </a:rPr>
              <a:t>, TENSACH, TACGIA, NHAXB, NAMXB)</a:t>
            </a:r>
          </a:p>
          <a:p>
            <a:pPr algn="just">
              <a:lnSpc>
                <a:spcPts val="4630"/>
              </a:lnSpc>
            </a:pPr>
            <a:r>
              <a:rPr lang="en-US" sz="3307" b="1">
                <a:solidFill>
                  <a:srgbClr val="000000"/>
                </a:solidFill>
                <a:latin typeface="Public Sans Bold"/>
                <a:ea typeface="Public Sans Bold"/>
                <a:cs typeface="Public Sans Bold"/>
                <a:sym typeface="Public Sans Bold"/>
              </a:rPr>
              <a:t>DOCGIA </a:t>
            </a:r>
            <a:r>
              <a:rPr lang="en-US" sz="3307">
                <a:solidFill>
                  <a:srgbClr val="000000"/>
                </a:solidFill>
                <a:latin typeface="Public Sans"/>
                <a:ea typeface="Public Sans"/>
                <a:cs typeface="Public Sans"/>
                <a:sym typeface="Public Sans"/>
              </a:rPr>
              <a:t>(</a:t>
            </a:r>
            <a:r>
              <a:rPr lang="en-US" sz="3307" u="sng">
                <a:solidFill>
                  <a:srgbClr val="000000"/>
                </a:solidFill>
                <a:latin typeface="Public Sans"/>
                <a:ea typeface="Public Sans"/>
                <a:cs typeface="Public Sans"/>
                <a:sym typeface="Public Sans"/>
              </a:rPr>
              <a:t>MADG</a:t>
            </a:r>
            <a:r>
              <a:rPr lang="en-US" sz="3307">
                <a:solidFill>
                  <a:srgbClr val="000000"/>
                </a:solidFill>
                <a:latin typeface="Public Sans"/>
                <a:ea typeface="Public Sans"/>
                <a:cs typeface="Public Sans"/>
                <a:sym typeface="Public Sans"/>
              </a:rPr>
              <a:t>, HOTEN, NGAYSINH,DIACHI NGHENGHIEP )</a:t>
            </a:r>
          </a:p>
          <a:p>
            <a:pPr algn="l">
              <a:lnSpc>
                <a:spcPts val="4630"/>
              </a:lnSpc>
            </a:pPr>
            <a:r>
              <a:rPr lang="en-US" sz="3307" b="1">
                <a:solidFill>
                  <a:srgbClr val="000000"/>
                </a:solidFill>
                <a:latin typeface="Public Sans Bold"/>
                <a:ea typeface="Public Sans Bold"/>
                <a:cs typeface="Public Sans Bold"/>
                <a:sym typeface="Public Sans Bold"/>
              </a:rPr>
              <a:t>PHIEUMUON</a:t>
            </a:r>
            <a:r>
              <a:rPr lang="en-US" sz="3307">
                <a:solidFill>
                  <a:srgbClr val="000000"/>
                </a:solidFill>
                <a:latin typeface="Public Sans"/>
                <a:ea typeface="Public Sans"/>
                <a:cs typeface="Public Sans"/>
                <a:sym typeface="Public Sans"/>
              </a:rPr>
              <a:t> (</a:t>
            </a:r>
            <a:r>
              <a:rPr lang="en-US" sz="3307" u="sng">
                <a:solidFill>
                  <a:srgbClr val="000000"/>
                </a:solidFill>
                <a:latin typeface="Public Sans"/>
                <a:ea typeface="Public Sans"/>
                <a:cs typeface="Public Sans"/>
                <a:sym typeface="Public Sans"/>
              </a:rPr>
              <a:t>SOPM</a:t>
            </a:r>
            <a:r>
              <a:rPr lang="en-US" sz="3307">
                <a:solidFill>
                  <a:srgbClr val="000000"/>
                </a:solidFill>
                <a:latin typeface="Public Sans"/>
                <a:ea typeface="Public Sans"/>
                <a:cs typeface="Public Sans"/>
                <a:sym typeface="Public Sans"/>
              </a:rPr>
              <a:t>, </a:t>
            </a:r>
            <a:r>
              <a:rPr lang="en-US" sz="3307" u="sng">
                <a:solidFill>
                  <a:srgbClr val="000000"/>
                </a:solidFill>
                <a:latin typeface="Public Sans"/>
                <a:ea typeface="Public Sans"/>
                <a:cs typeface="Public Sans"/>
                <a:sym typeface="Public Sans"/>
              </a:rPr>
              <a:t>MADG</a:t>
            </a:r>
            <a:r>
              <a:rPr lang="en-US" sz="3307">
                <a:solidFill>
                  <a:srgbClr val="000000"/>
                </a:solidFill>
                <a:latin typeface="Public Sans"/>
                <a:ea typeface="Public Sans"/>
                <a:cs typeface="Public Sans"/>
                <a:sym typeface="Public Sans"/>
              </a:rPr>
              <a:t>, NGAYMUON) </a:t>
            </a:r>
          </a:p>
          <a:p>
            <a:pPr algn="just">
              <a:lnSpc>
                <a:spcPts val="4630"/>
              </a:lnSpc>
            </a:pPr>
            <a:r>
              <a:rPr lang="en-US" sz="3307" b="1">
                <a:solidFill>
                  <a:srgbClr val="000000"/>
                </a:solidFill>
                <a:latin typeface="Public Sans Bold"/>
                <a:ea typeface="Public Sans Bold"/>
                <a:cs typeface="Public Sans Bold"/>
                <a:sym typeface="Public Sans Bold"/>
              </a:rPr>
              <a:t>CHITIETPHIEUMUON </a:t>
            </a:r>
            <a:r>
              <a:rPr lang="en-US" sz="3307">
                <a:solidFill>
                  <a:srgbClr val="000000"/>
                </a:solidFill>
                <a:latin typeface="Public Sans"/>
                <a:ea typeface="Public Sans"/>
                <a:cs typeface="Public Sans"/>
                <a:sym typeface="Public Sans"/>
              </a:rPr>
              <a:t>(</a:t>
            </a:r>
            <a:r>
              <a:rPr lang="en-US" sz="3307" u="sng">
                <a:solidFill>
                  <a:srgbClr val="000000"/>
                </a:solidFill>
                <a:latin typeface="Public Sans"/>
                <a:ea typeface="Public Sans"/>
                <a:cs typeface="Public Sans"/>
                <a:sym typeface="Public Sans"/>
              </a:rPr>
              <a:t>SOPM</a:t>
            </a:r>
            <a:r>
              <a:rPr lang="en-US" sz="3307">
                <a:solidFill>
                  <a:srgbClr val="000000"/>
                </a:solidFill>
                <a:latin typeface="Public Sans"/>
                <a:ea typeface="Public Sans"/>
                <a:cs typeface="Public Sans"/>
                <a:sym typeface="Public Sans"/>
              </a:rPr>
              <a:t>, </a:t>
            </a:r>
            <a:r>
              <a:rPr lang="en-US" sz="3307" u="sng">
                <a:solidFill>
                  <a:srgbClr val="000000"/>
                </a:solidFill>
                <a:latin typeface="Public Sans"/>
                <a:ea typeface="Public Sans"/>
                <a:cs typeface="Public Sans"/>
                <a:sym typeface="Public Sans"/>
              </a:rPr>
              <a:t>MASH</a:t>
            </a:r>
            <a:r>
              <a:rPr lang="en-US" sz="3307">
                <a:solidFill>
                  <a:srgbClr val="000000"/>
                </a:solidFill>
                <a:latin typeface="Public Sans"/>
                <a:ea typeface="Public Sans"/>
                <a:cs typeface="Public Sans"/>
                <a:sym typeface="Public Sans"/>
              </a:rPr>
              <a:t>, NGAYTRA)</a:t>
            </a:r>
          </a:p>
        </p:txBody>
      </p:sp>
      <p:sp>
        <p:nvSpPr>
          <p:cNvPr id="18" name="Freeform 18"/>
          <p:cNvSpPr/>
          <p:nvPr/>
        </p:nvSpPr>
        <p:spPr>
          <a:xfrm>
            <a:off x="-2248866" y="7686847"/>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9318553" y="8817045"/>
            <a:ext cx="2763919" cy="882511"/>
          </a:xfrm>
          <a:custGeom>
            <a:avLst/>
            <a:gdLst/>
            <a:ahLst/>
            <a:cxnLst/>
            <a:rect l="l" t="t" r="r" b="b"/>
            <a:pathLst>
              <a:path w="2763919" h="882511">
                <a:moveTo>
                  <a:pt x="0" y="0"/>
                </a:moveTo>
                <a:lnTo>
                  <a:pt x="2763918" y="0"/>
                </a:lnTo>
                <a:lnTo>
                  <a:pt x="2763918" y="882510"/>
                </a:lnTo>
                <a:lnTo>
                  <a:pt x="0" y="882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22594"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848871" y="1536265"/>
            <a:ext cx="7590836" cy="7926270"/>
            <a:chOff x="0" y="0"/>
            <a:chExt cx="1999232" cy="2087577"/>
          </a:xfrm>
        </p:grpSpPr>
        <p:sp>
          <p:nvSpPr>
            <p:cNvPr id="4" name="Freeform 4"/>
            <p:cNvSpPr/>
            <p:nvPr/>
          </p:nvSpPr>
          <p:spPr>
            <a:xfrm>
              <a:off x="0" y="0"/>
              <a:ext cx="1999232" cy="2087577"/>
            </a:xfrm>
            <a:custGeom>
              <a:avLst/>
              <a:gdLst/>
              <a:ahLst/>
              <a:cxnLst/>
              <a:rect l="l" t="t" r="r" b="b"/>
              <a:pathLst>
                <a:path w="1999232" h="2087577">
                  <a:moveTo>
                    <a:pt x="0" y="0"/>
                  </a:moveTo>
                  <a:lnTo>
                    <a:pt x="1999232" y="0"/>
                  </a:lnTo>
                  <a:lnTo>
                    <a:pt x="1999232" y="2087577"/>
                  </a:lnTo>
                  <a:lnTo>
                    <a:pt x="0" y="2087577"/>
                  </a:lnTo>
                  <a:close/>
                </a:path>
              </a:pathLst>
            </a:custGeom>
            <a:solidFill>
              <a:srgbClr val="E1EDFC"/>
            </a:solidFill>
          </p:spPr>
        </p:sp>
        <p:sp>
          <p:nvSpPr>
            <p:cNvPr id="5" name="TextBox 5"/>
            <p:cNvSpPr txBox="1"/>
            <p:nvPr/>
          </p:nvSpPr>
          <p:spPr>
            <a:xfrm>
              <a:off x="0" y="-57150"/>
              <a:ext cx="1999232" cy="214472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75847" y="1559156"/>
            <a:ext cx="7061556" cy="7903379"/>
            <a:chOff x="0" y="0"/>
            <a:chExt cx="1859834" cy="2081548"/>
          </a:xfrm>
        </p:grpSpPr>
        <p:sp>
          <p:nvSpPr>
            <p:cNvPr id="7" name="Freeform 7"/>
            <p:cNvSpPr/>
            <p:nvPr/>
          </p:nvSpPr>
          <p:spPr>
            <a:xfrm>
              <a:off x="0" y="0"/>
              <a:ext cx="1859834" cy="2081548"/>
            </a:xfrm>
            <a:custGeom>
              <a:avLst/>
              <a:gdLst/>
              <a:ahLst/>
              <a:cxnLst/>
              <a:rect l="l" t="t" r="r" b="b"/>
              <a:pathLst>
                <a:path w="1859834" h="2081548">
                  <a:moveTo>
                    <a:pt x="0" y="0"/>
                  </a:moveTo>
                  <a:lnTo>
                    <a:pt x="1859834" y="0"/>
                  </a:lnTo>
                  <a:lnTo>
                    <a:pt x="1859834" y="2081548"/>
                  </a:lnTo>
                  <a:lnTo>
                    <a:pt x="0" y="2081548"/>
                  </a:lnTo>
                  <a:close/>
                </a:path>
              </a:pathLst>
            </a:custGeom>
            <a:solidFill>
              <a:srgbClr val="E1EDFC"/>
            </a:solidFill>
          </p:spPr>
        </p:sp>
        <p:sp>
          <p:nvSpPr>
            <p:cNvPr id="8" name="TextBox 8"/>
            <p:cNvSpPr txBox="1"/>
            <p:nvPr/>
          </p:nvSpPr>
          <p:spPr>
            <a:xfrm>
              <a:off x="0" y="-57150"/>
              <a:ext cx="1859834" cy="2138698"/>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506471" y="282280"/>
            <a:ext cx="1044458" cy="10444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60114" y="552467"/>
            <a:ext cx="337173" cy="504084"/>
          </a:xfrm>
          <a:custGeom>
            <a:avLst/>
            <a:gdLst/>
            <a:ahLst/>
            <a:cxnLst/>
            <a:rect l="l" t="t" r="r" b="b"/>
            <a:pathLst>
              <a:path w="337173" h="504084">
                <a:moveTo>
                  <a:pt x="0" y="0"/>
                </a:moveTo>
                <a:lnTo>
                  <a:pt x="337172" y="0"/>
                </a:lnTo>
                <a:lnTo>
                  <a:pt x="337172" y="504084"/>
                </a:lnTo>
                <a:lnTo>
                  <a:pt x="0" y="504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151188" y="8124508"/>
            <a:ext cx="2763919" cy="882511"/>
          </a:xfrm>
          <a:custGeom>
            <a:avLst/>
            <a:gdLst/>
            <a:ahLst/>
            <a:cxnLst/>
            <a:rect l="l" t="t" r="r" b="b"/>
            <a:pathLst>
              <a:path w="2763919" h="882511">
                <a:moveTo>
                  <a:pt x="0" y="0"/>
                </a:moveTo>
                <a:lnTo>
                  <a:pt x="2763919" y="0"/>
                </a:lnTo>
                <a:lnTo>
                  <a:pt x="2763919" y="882510"/>
                </a:lnTo>
                <a:lnTo>
                  <a:pt x="0" y="882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7447275" y="2997456"/>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197286" y="2068808"/>
            <a:ext cx="5869903" cy="6496955"/>
          </a:xfrm>
          <a:custGeom>
            <a:avLst/>
            <a:gdLst/>
            <a:ahLst/>
            <a:cxnLst/>
            <a:rect l="l" t="t" r="r" b="b"/>
            <a:pathLst>
              <a:path w="5869903" h="6496955">
                <a:moveTo>
                  <a:pt x="0" y="0"/>
                </a:moveTo>
                <a:lnTo>
                  <a:pt x="5869904" y="0"/>
                </a:lnTo>
                <a:lnTo>
                  <a:pt x="5869904" y="6496955"/>
                </a:lnTo>
                <a:lnTo>
                  <a:pt x="0" y="6496955"/>
                </a:lnTo>
                <a:lnTo>
                  <a:pt x="0" y="0"/>
                </a:lnTo>
                <a:close/>
              </a:path>
            </a:pathLst>
          </a:custGeom>
          <a:blipFill>
            <a:blip r:embed="rId10"/>
            <a:stretch>
              <a:fillRect/>
            </a:stretch>
          </a:blipFill>
        </p:spPr>
      </p:sp>
      <p:sp>
        <p:nvSpPr>
          <p:cNvPr id="17" name="Freeform 17"/>
          <p:cNvSpPr/>
          <p:nvPr/>
        </p:nvSpPr>
        <p:spPr>
          <a:xfrm>
            <a:off x="9005368" y="2469079"/>
            <a:ext cx="7184539" cy="5348842"/>
          </a:xfrm>
          <a:custGeom>
            <a:avLst/>
            <a:gdLst/>
            <a:ahLst/>
            <a:cxnLst/>
            <a:rect l="l" t="t" r="r" b="b"/>
            <a:pathLst>
              <a:path w="7184539" h="5348842">
                <a:moveTo>
                  <a:pt x="0" y="0"/>
                </a:moveTo>
                <a:lnTo>
                  <a:pt x="7184539" y="0"/>
                </a:lnTo>
                <a:lnTo>
                  <a:pt x="7184539" y="5348842"/>
                </a:lnTo>
                <a:lnTo>
                  <a:pt x="0" y="5348842"/>
                </a:lnTo>
                <a:lnTo>
                  <a:pt x="0" y="0"/>
                </a:lnTo>
                <a:close/>
              </a:path>
            </a:pathLst>
          </a:custGeom>
          <a:blipFill>
            <a:blip r:embed="rId11"/>
            <a:stretch>
              <a:fillRect/>
            </a:stretch>
          </a:blipFill>
        </p:spPr>
      </p:sp>
      <p:sp>
        <p:nvSpPr>
          <p:cNvPr id="18" name="TextBox 18"/>
          <p:cNvSpPr txBox="1"/>
          <p:nvPr/>
        </p:nvSpPr>
        <p:spPr>
          <a:xfrm>
            <a:off x="2176183" y="292983"/>
            <a:ext cx="6967817" cy="965835"/>
          </a:xfrm>
          <a:prstGeom prst="rect">
            <a:avLst/>
          </a:prstGeom>
        </p:spPr>
        <p:txBody>
          <a:bodyPr lIns="0" tIns="0" rIns="0" bIns="0" rtlCol="0" anchor="t">
            <a:spAutoFit/>
          </a:bodyPr>
          <a:lstStyle/>
          <a:p>
            <a:pPr algn="l">
              <a:lnSpc>
                <a:spcPts val="7619"/>
              </a:lnSpc>
            </a:pPr>
            <a:r>
              <a:rPr lang="en-US" sz="5999" b="1">
                <a:solidFill>
                  <a:srgbClr val="0E2F5F"/>
                </a:solidFill>
                <a:latin typeface="Public Sans Heavy"/>
                <a:ea typeface="Public Sans Heavy"/>
                <a:cs typeface="Public Sans Heavy"/>
                <a:sym typeface="Public Sans Heavy"/>
              </a:rPr>
              <a:t>3. Cài đặt CSDL </a:t>
            </a:r>
          </a:p>
        </p:txBody>
      </p:sp>
      <p:sp>
        <p:nvSpPr>
          <p:cNvPr id="19" name="TextBox 19"/>
          <p:cNvSpPr txBox="1"/>
          <p:nvPr/>
        </p:nvSpPr>
        <p:spPr>
          <a:xfrm>
            <a:off x="13085869" y="485792"/>
            <a:ext cx="4695660" cy="596900"/>
          </a:xfrm>
          <a:prstGeom prst="rect">
            <a:avLst/>
          </a:prstGeom>
        </p:spPr>
        <p:txBody>
          <a:bodyPr wrap="square" lIns="0" tIns="0" rIns="0" bIns="0" rtlCol="0" anchor="t">
            <a:spAutoFit/>
          </a:bodyPr>
          <a:lstStyle/>
          <a:p>
            <a:pPr algn="ctr">
              <a:lnSpc>
                <a:spcPts val="4900"/>
              </a:lnSpc>
            </a:pPr>
            <a:r>
              <a:rPr lang="en-US" sz="3500" b="1" dirty="0">
                <a:solidFill>
                  <a:srgbClr val="0E2F5F"/>
                </a:solidFill>
                <a:latin typeface="Merriweather 36pt Ultra-Bold"/>
                <a:ea typeface="Merriweather 36pt Ultra-Bold"/>
                <a:cs typeface="Merriweather 36pt Ultra-Bold"/>
                <a:sym typeface="Merriweather 36pt Ultra-Bold"/>
              </a:rPr>
              <a:t>Nguyễn </a:t>
            </a:r>
            <a:r>
              <a:rPr lang="en-US" sz="3500" b="1" dirty="0" err="1">
                <a:solidFill>
                  <a:srgbClr val="0E2F5F"/>
                </a:solidFill>
                <a:latin typeface="Merriweather 36pt Ultra-Bold"/>
                <a:ea typeface="Merriweather 36pt Ultra-Bold"/>
                <a:cs typeface="Merriweather 36pt Ultra-Bold"/>
                <a:sym typeface="Merriweather 36pt Ultra-Bold"/>
              </a:rPr>
              <a:t>Trung</a:t>
            </a:r>
            <a:r>
              <a:rPr lang="en-US" sz="3500" b="1" dirty="0">
                <a:solidFill>
                  <a:srgbClr val="0E2F5F"/>
                </a:solidFill>
                <a:latin typeface="Merriweather 36pt Ultra-Bold"/>
                <a:ea typeface="Merriweather 36pt Ultra-Bold"/>
                <a:cs typeface="Merriweather 36pt Ultra-Bold"/>
                <a:sym typeface="Merriweather 36pt Ultra-Bold"/>
              </a:rPr>
              <a:t> </a:t>
            </a:r>
            <a:r>
              <a:rPr lang="en-US" sz="3500" b="1" dirty="0" err="1">
                <a:solidFill>
                  <a:srgbClr val="0E2F5F"/>
                </a:solidFill>
                <a:latin typeface="Merriweather 36pt Ultra-Bold"/>
                <a:ea typeface="Merriweather 36pt Ultra-Bold"/>
                <a:cs typeface="Merriweather 36pt Ultra-Bold"/>
                <a:sym typeface="Merriweather 36pt Ultra-Bold"/>
              </a:rPr>
              <a:t>Kiên</a:t>
            </a:r>
            <a:endParaRPr lang="en-US" sz="3500" b="1" dirty="0">
              <a:solidFill>
                <a:srgbClr val="0E2F5F"/>
              </a:solidFill>
              <a:latin typeface="Merriweather 36pt Ultra-Bold"/>
              <a:ea typeface="Merriweather 36pt Ultra-Bold"/>
              <a:cs typeface="Merriweather 36pt Ultra-Bold"/>
              <a:sym typeface="Merriweather 36pt Ultra-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10216</Words>
  <Application>Microsoft Office PowerPoint</Application>
  <PresentationFormat>Custom</PresentationFormat>
  <Paragraphs>1008</Paragraphs>
  <Slides>57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Arimo Bold</vt:lpstr>
      <vt:lpstr>Public Sans Heavy</vt:lpstr>
      <vt:lpstr>Public Sans Bold</vt:lpstr>
      <vt:lpstr>Public Sans</vt:lpstr>
      <vt:lpstr>Public Sans Italics</vt:lpstr>
      <vt:lpstr>Calibri</vt:lpstr>
      <vt:lpstr>Merriweather 36pt Ultra-Bold</vt:lpstr>
      <vt:lpstr>Aileron Bold</vt:lpstr>
      <vt:lpstr>Aileron Ultra-Bold</vt:lpstr>
      <vt:lpstr>Barlow Condensed Bold</vt:lpstr>
      <vt:lpstr>Arial</vt:lpstr>
      <vt:lpstr>Barlow Condensed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4</dc:title>
  <cp:lastModifiedBy>23718731.yen@student.iuh.edu.vn</cp:lastModifiedBy>
  <cp:revision>4</cp:revision>
  <dcterms:created xsi:type="dcterms:W3CDTF">2006-08-16T00:00:00Z</dcterms:created>
  <dcterms:modified xsi:type="dcterms:W3CDTF">2025-05-09T04:36:10Z</dcterms:modified>
  <dc:identifier>DAGmvPqYvbI</dc:identifier>
</cp:coreProperties>
</file>